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2" r:id="rId2"/>
    <p:sldId id="273" r:id="rId3"/>
    <p:sldId id="282" r:id="rId4"/>
    <p:sldId id="274" r:id="rId5"/>
    <p:sldId id="275" r:id="rId6"/>
    <p:sldId id="263" r:id="rId7"/>
    <p:sldId id="257" r:id="rId8"/>
    <p:sldId id="260" r:id="rId9"/>
    <p:sldId id="267" r:id="rId10"/>
    <p:sldId id="258" r:id="rId11"/>
    <p:sldId id="261" r:id="rId12"/>
    <p:sldId id="270" r:id="rId13"/>
    <p:sldId id="262" r:id="rId14"/>
    <p:sldId id="264" r:id="rId15"/>
    <p:sldId id="265" r:id="rId16"/>
    <p:sldId id="266" r:id="rId17"/>
    <p:sldId id="268" r:id="rId18"/>
    <p:sldId id="259" r:id="rId19"/>
    <p:sldId id="271" r:id="rId20"/>
    <p:sldId id="269" r:id="rId21"/>
    <p:sldId id="281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0C8A-729D-4D39-883E-9B86B40C307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EC92-76C1-411B-8966-49E604C1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F2DC-8C79-4A55-A9AC-90B1D89D83E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BB2E-5A55-46E0-9A77-AD38A306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Wildlife Policy Issues for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Endangered Species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Clean Water Act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clee\Desktop\lesser chickens\lpcdocuments\Images\IMG_2083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0" t="6872" r="-6810" b="6463"/>
          <a:stretch/>
        </p:blipFill>
        <p:spPr bwMode="auto">
          <a:xfrm>
            <a:off x="-2685" y="3292623"/>
            <a:ext cx="4041285" cy="35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303587"/>
            <a:ext cx="2663825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0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Kansas Threatened and Endangered Species </a:t>
            </a:r>
            <a:r>
              <a:rPr lang="en-US" dirty="0" smtClean="0">
                <a:solidFill>
                  <a:srgbClr val="FF0000"/>
                </a:solidFill>
              </a:rPr>
              <a:t>(60 species)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3600" dirty="0" smtClean="0"/>
              <a:t>Threatened</a:t>
            </a:r>
          </a:p>
          <a:p>
            <a:r>
              <a:rPr lang="en-US" sz="3600" dirty="0" smtClean="0"/>
              <a:t>Mammals</a:t>
            </a:r>
            <a:endParaRPr lang="en-US" sz="3600" dirty="0"/>
          </a:p>
          <a:p>
            <a:r>
              <a:rPr lang="en-US" sz="3600" dirty="0" smtClean="0"/>
              <a:t>EASTERN </a:t>
            </a:r>
            <a:r>
              <a:rPr lang="en-US" sz="3600" dirty="0"/>
              <a:t>SPOTTED </a:t>
            </a:r>
            <a:r>
              <a:rPr lang="en-US" sz="3600" dirty="0" smtClean="0"/>
              <a:t>SKUNK</a:t>
            </a:r>
            <a:endParaRPr lang="en-US" sz="3600" dirty="0"/>
          </a:p>
          <a:p>
            <a:r>
              <a:rPr lang="en-US" sz="3600" dirty="0"/>
              <a:t>Fish</a:t>
            </a:r>
          </a:p>
          <a:p>
            <a:r>
              <a:rPr lang="en-US" sz="3600" dirty="0"/>
              <a:t>BLACKSIDE DARTER  </a:t>
            </a:r>
          </a:p>
          <a:p>
            <a:r>
              <a:rPr lang="en-US" sz="3600" dirty="0"/>
              <a:t>CHESTNUT </a:t>
            </a:r>
            <a:r>
              <a:rPr lang="en-US" sz="3600" dirty="0" smtClean="0"/>
              <a:t>LAMPREY</a:t>
            </a:r>
            <a:endParaRPr lang="en-US" sz="3600" dirty="0"/>
          </a:p>
          <a:p>
            <a:r>
              <a:rPr lang="en-US" sz="3600" dirty="0"/>
              <a:t>FLATHEAD </a:t>
            </a:r>
            <a:r>
              <a:rPr lang="en-US" sz="3600" dirty="0" smtClean="0"/>
              <a:t>CHUB</a:t>
            </a:r>
            <a:endParaRPr lang="en-US" sz="3600" dirty="0"/>
          </a:p>
          <a:p>
            <a:r>
              <a:rPr lang="en-US" sz="3600" dirty="0"/>
              <a:t>HORNYHEAD </a:t>
            </a:r>
            <a:r>
              <a:rPr lang="en-US" sz="3600" dirty="0" smtClean="0"/>
              <a:t>CHUB</a:t>
            </a:r>
            <a:endParaRPr lang="en-US" sz="3600" dirty="0"/>
          </a:p>
          <a:p>
            <a:r>
              <a:rPr lang="en-US" sz="3600" dirty="0"/>
              <a:t>NEOSHO MADTOM  </a:t>
            </a:r>
            <a:endParaRPr lang="en-US" sz="3600" dirty="0" smtClean="0"/>
          </a:p>
          <a:p>
            <a:r>
              <a:rPr lang="en-US" sz="3600" dirty="0" smtClean="0"/>
              <a:t>PLAINS </a:t>
            </a:r>
            <a:r>
              <a:rPr lang="en-US" sz="3600" dirty="0"/>
              <a:t>MINNOW  </a:t>
            </a:r>
            <a:endParaRPr lang="en-US" sz="3600" dirty="0" smtClean="0"/>
          </a:p>
          <a:p>
            <a:r>
              <a:rPr lang="en-US" sz="3600" dirty="0" smtClean="0"/>
              <a:t>ARKANSAS DARTER</a:t>
            </a:r>
            <a:endParaRPr lang="en-US" sz="3600" dirty="0"/>
          </a:p>
          <a:p>
            <a:r>
              <a:rPr lang="en-US" sz="3600" dirty="0"/>
              <a:t>REDSPOT CHUB  </a:t>
            </a:r>
          </a:p>
          <a:p>
            <a:r>
              <a:rPr lang="en-US" sz="3600" dirty="0"/>
              <a:t>SHOAL </a:t>
            </a:r>
            <a:r>
              <a:rPr lang="en-US" sz="3600" dirty="0" smtClean="0"/>
              <a:t>CHUB</a:t>
            </a:r>
            <a:endParaRPr lang="en-US" sz="3600" dirty="0"/>
          </a:p>
          <a:p>
            <a:r>
              <a:rPr lang="en-US" sz="3600" dirty="0"/>
              <a:t>SILVERBAND </a:t>
            </a:r>
            <a:r>
              <a:rPr lang="en-US" sz="3600" dirty="0" smtClean="0"/>
              <a:t>SHINER</a:t>
            </a:r>
            <a:endParaRPr lang="en-US" sz="3600" dirty="0"/>
          </a:p>
          <a:p>
            <a:r>
              <a:rPr lang="en-US" sz="3600" dirty="0"/>
              <a:t>STURGEON CHUB  </a:t>
            </a:r>
            <a:endParaRPr lang="en-US" sz="3600" dirty="0" smtClean="0"/>
          </a:p>
          <a:p>
            <a:r>
              <a:rPr lang="en-US" sz="3600" dirty="0" smtClean="0"/>
              <a:t>TOPEKA </a:t>
            </a:r>
            <a:r>
              <a:rPr lang="en-US" sz="3600" dirty="0"/>
              <a:t>SHINER  </a:t>
            </a:r>
            <a:endParaRPr lang="en-US" sz="3600" dirty="0" smtClean="0"/>
          </a:p>
          <a:p>
            <a:r>
              <a:rPr lang="en-US" sz="3600" dirty="0" smtClean="0"/>
              <a:t>WESTERN </a:t>
            </a:r>
            <a:r>
              <a:rPr lang="en-US" sz="3600" dirty="0"/>
              <a:t>SILVERY MINNOW  </a:t>
            </a:r>
          </a:p>
          <a:p>
            <a:r>
              <a:rPr lang="en-US" sz="3600" dirty="0" smtClean="0"/>
              <a:t>Birds</a:t>
            </a:r>
            <a:endParaRPr lang="en-US" sz="3600" dirty="0"/>
          </a:p>
          <a:p>
            <a:r>
              <a:rPr lang="en-US" sz="3600" dirty="0"/>
              <a:t>PIPING </a:t>
            </a:r>
            <a:r>
              <a:rPr lang="en-US" sz="3600" dirty="0" smtClean="0"/>
              <a:t>PLOVER</a:t>
            </a:r>
            <a:endParaRPr lang="en-US" sz="3600" dirty="0"/>
          </a:p>
          <a:p>
            <a:r>
              <a:rPr lang="en-US" sz="3600" dirty="0"/>
              <a:t>SNOWY </a:t>
            </a:r>
            <a:r>
              <a:rPr lang="en-US" sz="3600" dirty="0" smtClean="0"/>
              <a:t>PLOVER</a:t>
            </a:r>
            <a:endParaRPr lang="en-US" sz="3600" dirty="0"/>
          </a:p>
          <a:p>
            <a:r>
              <a:rPr lang="en-US" sz="3600" dirty="0" smtClean="0"/>
              <a:t>Invertebrates</a:t>
            </a:r>
            <a:endParaRPr lang="en-US" sz="3600" dirty="0"/>
          </a:p>
          <a:p>
            <a:r>
              <a:rPr lang="en-US" sz="3600" dirty="0"/>
              <a:t>BUTTERFLY </a:t>
            </a:r>
            <a:r>
              <a:rPr lang="en-US" sz="3600" dirty="0" smtClean="0"/>
              <a:t>MUSSEL</a:t>
            </a:r>
          </a:p>
          <a:p>
            <a:r>
              <a:rPr lang="en-US" sz="3600" dirty="0" smtClean="0"/>
              <a:t>DELTA HYDROBE</a:t>
            </a:r>
            <a:endParaRPr lang="en-US" sz="3600" dirty="0"/>
          </a:p>
          <a:p>
            <a:r>
              <a:rPr lang="en-US" sz="3600" dirty="0" smtClean="0"/>
              <a:t>FLUTEDSHELL </a:t>
            </a:r>
            <a:r>
              <a:rPr lang="en-US" sz="3600" dirty="0"/>
              <a:t>MUSSEL  </a:t>
            </a:r>
            <a:endParaRPr lang="en-US" sz="3600" dirty="0" smtClean="0"/>
          </a:p>
          <a:p>
            <a:r>
              <a:rPr lang="en-US" sz="3600" dirty="0" smtClean="0"/>
              <a:t>OUACHITA </a:t>
            </a:r>
            <a:r>
              <a:rPr lang="en-US" sz="3600" dirty="0"/>
              <a:t>KIDNEYSHELL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ROCK POCKETBOOK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SHARP </a:t>
            </a:r>
            <a:r>
              <a:rPr lang="en-US" sz="3600" dirty="0" smtClean="0"/>
              <a:t>HORNSNAIL</a:t>
            </a:r>
            <a:endParaRPr lang="en-US" sz="3600" dirty="0"/>
          </a:p>
          <a:p>
            <a:r>
              <a:rPr lang="en-US" sz="3600" dirty="0" smtClean="0"/>
              <a:t>Amphibians</a:t>
            </a:r>
            <a:endParaRPr lang="en-US" sz="3600" dirty="0"/>
          </a:p>
          <a:p>
            <a:r>
              <a:rPr lang="en-US" sz="3600" dirty="0"/>
              <a:t>EASTERN NARROWMOUTH </a:t>
            </a:r>
            <a:r>
              <a:rPr lang="en-US" sz="3600" dirty="0" smtClean="0"/>
              <a:t>TOAD</a:t>
            </a:r>
            <a:endParaRPr lang="en-US" sz="3600" dirty="0"/>
          </a:p>
          <a:p>
            <a:r>
              <a:rPr lang="en-US" sz="3600" dirty="0"/>
              <a:t>EASTERN NEWT   </a:t>
            </a:r>
            <a:endParaRPr lang="en-US" sz="3600" dirty="0" smtClean="0"/>
          </a:p>
          <a:p>
            <a:r>
              <a:rPr lang="en-US" sz="3600" dirty="0" smtClean="0"/>
              <a:t>GREEN FROG</a:t>
            </a:r>
            <a:endParaRPr lang="en-US" sz="3600" dirty="0"/>
          </a:p>
          <a:p>
            <a:r>
              <a:rPr lang="en-US" sz="3600" dirty="0"/>
              <a:t>GREEN TOAD  </a:t>
            </a:r>
            <a:endParaRPr lang="en-US" sz="3600" dirty="0" smtClean="0"/>
          </a:p>
          <a:p>
            <a:r>
              <a:rPr lang="en-US" sz="3600" dirty="0" smtClean="0"/>
              <a:t>LONGTAIL SALAMANDER</a:t>
            </a:r>
            <a:endParaRPr lang="en-US" sz="3600" dirty="0"/>
          </a:p>
          <a:p>
            <a:r>
              <a:rPr lang="en-US" sz="3600" dirty="0"/>
              <a:t>SPRING </a:t>
            </a:r>
            <a:r>
              <a:rPr lang="en-US" sz="3600" dirty="0" smtClean="0"/>
              <a:t>PEEPER</a:t>
            </a:r>
            <a:endParaRPr lang="en-US" sz="3600" dirty="0"/>
          </a:p>
          <a:p>
            <a:r>
              <a:rPr lang="en-US" sz="3600" dirty="0"/>
              <a:t>STRECKER'S CHORUS </a:t>
            </a:r>
            <a:r>
              <a:rPr lang="en-US" sz="3600" dirty="0" smtClean="0"/>
              <a:t>FROG</a:t>
            </a:r>
            <a:endParaRPr lang="en-US" sz="3600" dirty="0"/>
          </a:p>
          <a:p>
            <a:r>
              <a:rPr lang="en-US" sz="3600" dirty="0" smtClean="0"/>
              <a:t>Reptiles</a:t>
            </a:r>
            <a:endParaRPr lang="en-US" sz="3600" dirty="0"/>
          </a:p>
          <a:p>
            <a:r>
              <a:rPr lang="en-US" sz="3600" dirty="0"/>
              <a:t>BROADHEAD SKINK   </a:t>
            </a:r>
            <a:endParaRPr lang="en-US" sz="3600" dirty="0" smtClean="0"/>
          </a:p>
          <a:p>
            <a:r>
              <a:rPr lang="en-US" sz="3600" dirty="0" smtClean="0"/>
              <a:t>CHECKERED </a:t>
            </a:r>
            <a:r>
              <a:rPr lang="en-US" sz="3600" dirty="0"/>
              <a:t>GARTER SNAKE  </a:t>
            </a:r>
            <a:endParaRPr lang="en-US" sz="3600" dirty="0" smtClean="0"/>
          </a:p>
          <a:p>
            <a:r>
              <a:rPr lang="en-US" sz="3600" dirty="0" smtClean="0"/>
              <a:t>LONGNOSE SNAKE</a:t>
            </a:r>
            <a:endParaRPr lang="en-US" sz="3600" dirty="0"/>
          </a:p>
          <a:p>
            <a:r>
              <a:rPr lang="en-US" sz="3600" dirty="0"/>
              <a:t>REDBELLY </a:t>
            </a:r>
            <a:r>
              <a:rPr lang="en-US" sz="3600" dirty="0" smtClean="0"/>
              <a:t>SNAKE</a:t>
            </a:r>
            <a:endParaRPr lang="en-US" sz="3600" dirty="0"/>
          </a:p>
          <a:p>
            <a:r>
              <a:rPr lang="en-US" sz="3600" dirty="0"/>
              <a:t>SMOOTH EARTH SNAKE  </a:t>
            </a:r>
            <a:endParaRPr lang="en-US" sz="3600" dirty="0" smtClean="0"/>
          </a:p>
          <a:p>
            <a:r>
              <a:rPr lang="en-US" sz="3600" dirty="0" smtClean="0"/>
              <a:t>TEXAS </a:t>
            </a:r>
            <a:r>
              <a:rPr lang="en-US" sz="3600" dirty="0"/>
              <a:t>BLIND SNAKE (NEW MEXICO BLIND SNAKE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dirty="0" err="1" smtClean="0"/>
              <a:t>Chelonia</a:t>
            </a:r>
            <a:endParaRPr lang="en-US" sz="3600" dirty="0"/>
          </a:p>
          <a:p>
            <a:r>
              <a:rPr lang="en-US" sz="3600" dirty="0"/>
              <a:t>COMMON MAP TURTLE  </a:t>
            </a:r>
          </a:p>
          <a:p>
            <a:r>
              <a:rPr lang="en-US" sz="3600" dirty="0" smtClean="0"/>
              <a:t>Endangered</a:t>
            </a:r>
            <a:endParaRPr lang="en-US" sz="3600" dirty="0"/>
          </a:p>
          <a:p>
            <a:r>
              <a:rPr lang="en-US" sz="3600" dirty="0"/>
              <a:t>Mammals</a:t>
            </a:r>
          </a:p>
          <a:p>
            <a:r>
              <a:rPr lang="en-US" sz="3600" dirty="0"/>
              <a:t>GRAY </a:t>
            </a:r>
            <a:r>
              <a:rPr lang="en-US" sz="3600" dirty="0" smtClean="0"/>
              <a:t>MYOTIS</a:t>
            </a:r>
            <a:endParaRPr lang="en-US" sz="3600" dirty="0"/>
          </a:p>
          <a:p>
            <a:r>
              <a:rPr lang="en-US" sz="3600" dirty="0"/>
              <a:t>BLACK-FOOTED </a:t>
            </a:r>
            <a:r>
              <a:rPr lang="en-US" sz="3600" dirty="0" smtClean="0"/>
              <a:t>FERRET</a:t>
            </a:r>
            <a:endParaRPr lang="en-US" sz="3600" dirty="0"/>
          </a:p>
          <a:p>
            <a:r>
              <a:rPr lang="en-US" sz="3600" dirty="0"/>
              <a:t>Fish</a:t>
            </a:r>
          </a:p>
          <a:p>
            <a:r>
              <a:rPr lang="en-US" sz="3600" dirty="0"/>
              <a:t>PALLID </a:t>
            </a:r>
            <a:r>
              <a:rPr lang="en-US" sz="3600" dirty="0" smtClean="0"/>
              <a:t>STURGEON</a:t>
            </a:r>
            <a:endParaRPr lang="en-US" sz="3600" dirty="0"/>
          </a:p>
          <a:p>
            <a:r>
              <a:rPr lang="en-US" sz="3600" dirty="0"/>
              <a:t>ARKANSAS RIVER SPECKLED CHUB (PEPPERED CHUB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dirty="0"/>
              <a:t>ARKANSAS RIVER SHINER  </a:t>
            </a:r>
            <a:endParaRPr lang="en-US" sz="3600" dirty="0" smtClean="0"/>
          </a:p>
          <a:p>
            <a:r>
              <a:rPr lang="en-US" sz="3600" dirty="0" smtClean="0"/>
              <a:t>SICKLEFIN </a:t>
            </a:r>
            <a:r>
              <a:rPr lang="en-US" sz="3600" dirty="0"/>
              <a:t>CHUB  </a:t>
            </a:r>
            <a:endParaRPr lang="en-US" sz="3600" dirty="0" smtClean="0"/>
          </a:p>
          <a:p>
            <a:r>
              <a:rPr lang="en-US" sz="3600" dirty="0" smtClean="0"/>
              <a:t>SILVER CHUB</a:t>
            </a:r>
            <a:endParaRPr lang="en-US" sz="3600" dirty="0"/>
          </a:p>
          <a:p>
            <a:r>
              <a:rPr lang="en-US" sz="3600" dirty="0"/>
              <a:t>Birds</a:t>
            </a:r>
          </a:p>
          <a:p>
            <a:r>
              <a:rPr lang="en-US" sz="3600" dirty="0"/>
              <a:t>ESKIMO </a:t>
            </a:r>
            <a:r>
              <a:rPr lang="en-US" sz="3600" dirty="0" smtClean="0"/>
              <a:t>CURLEW</a:t>
            </a:r>
            <a:endParaRPr lang="en-US" sz="3600" dirty="0"/>
          </a:p>
          <a:p>
            <a:r>
              <a:rPr lang="en-US" sz="3600" dirty="0"/>
              <a:t>LEAST </a:t>
            </a:r>
            <a:r>
              <a:rPr lang="en-US" sz="3600" dirty="0" smtClean="0"/>
              <a:t>TERN</a:t>
            </a:r>
            <a:endParaRPr lang="en-US" sz="3600" dirty="0"/>
          </a:p>
          <a:p>
            <a:r>
              <a:rPr lang="en-US" sz="3600" dirty="0"/>
              <a:t>BLACK-CAPPED </a:t>
            </a:r>
            <a:r>
              <a:rPr lang="en-US" sz="3600" dirty="0" smtClean="0"/>
              <a:t>VIREO</a:t>
            </a:r>
            <a:endParaRPr lang="en-US" sz="3600" dirty="0"/>
          </a:p>
          <a:p>
            <a:r>
              <a:rPr lang="en-US" sz="3600" dirty="0"/>
              <a:t>WHOOPING </a:t>
            </a:r>
            <a:r>
              <a:rPr lang="en-US" sz="3600" dirty="0" smtClean="0"/>
              <a:t>CRANE</a:t>
            </a:r>
            <a:endParaRPr lang="en-US" sz="3600" dirty="0"/>
          </a:p>
          <a:p>
            <a:r>
              <a:rPr lang="en-US" sz="3600" dirty="0" smtClean="0"/>
              <a:t>Invertebrates</a:t>
            </a:r>
            <a:endParaRPr lang="en-US" sz="3600" dirty="0"/>
          </a:p>
          <a:p>
            <a:r>
              <a:rPr lang="en-US" sz="3600" dirty="0"/>
              <a:t>AMERICAN BURYING BEETLE  </a:t>
            </a:r>
            <a:endParaRPr lang="en-US" sz="3600" dirty="0" smtClean="0"/>
          </a:p>
          <a:p>
            <a:r>
              <a:rPr lang="en-US" sz="3600" dirty="0" smtClean="0"/>
              <a:t>ELKTOE MUSSEL</a:t>
            </a:r>
            <a:endParaRPr lang="en-US" sz="3600" dirty="0"/>
          </a:p>
          <a:p>
            <a:r>
              <a:rPr lang="en-US" sz="3600" dirty="0"/>
              <a:t>ELLIPSE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FLAT FLOATER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MUCKET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NEOSHO MUCKET </a:t>
            </a:r>
            <a:r>
              <a:rPr lang="en-US" sz="3600" dirty="0" smtClean="0"/>
              <a:t>MUSSEL</a:t>
            </a:r>
            <a:endParaRPr lang="en-US" sz="3600" dirty="0"/>
          </a:p>
          <a:p>
            <a:r>
              <a:rPr lang="en-US" sz="3600" dirty="0"/>
              <a:t>OPTIOSERVUS RIFFLE BEETLE   </a:t>
            </a:r>
            <a:endParaRPr lang="en-US" sz="3600" dirty="0" smtClean="0"/>
          </a:p>
          <a:p>
            <a:r>
              <a:rPr lang="en-US" sz="3600" dirty="0" smtClean="0"/>
              <a:t>RABBITSFOOT MUSSEL</a:t>
            </a:r>
            <a:endParaRPr lang="en-US" sz="3600" dirty="0"/>
          </a:p>
          <a:p>
            <a:r>
              <a:rPr lang="en-US" sz="3600" dirty="0"/>
              <a:t>SLENDER WALKER SNAIL  </a:t>
            </a:r>
            <a:endParaRPr lang="en-US" sz="3600" dirty="0" smtClean="0"/>
          </a:p>
          <a:p>
            <a:r>
              <a:rPr lang="en-US" sz="3600" dirty="0" smtClean="0"/>
              <a:t>WESTERN </a:t>
            </a:r>
            <a:r>
              <a:rPr lang="en-US" sz="3600" dirty="0"/>
              <a:t>FANSHELL MUSSEL  </a:t>
            </a:r>
          </a:p>
          <a:p>
            <a:r>
              <a:rPr lang="en-US" sz="3600" dirty="0" smtClean="0"/>
              <a:t>Amphibians</a:t>
            </a:r>
            <a:endParaRPr lang="en-US" sz="3600" dirty="0"/>
          </a:p>
          <a:p>
            <a:r>
              <a:rPr lang="en-US" sz="3600" dirty="0"/>
              <a:t>CAVE </a:t>
            </a:r>
            <a:r>
              <a:rPr lang="en-US" sz="3600" dirty="0" smtClean="0"/>
              <a:t>SALAMANDER</a:t>
            </a:r>
            <a:endParaRPr lang="en-US" sz="3600" dirty="0"/>
          </a:p>
          <a:p>
            <a:r>
              <a:rPr lang="en-US" sz="3600" dirty="0"/>
              <a:t>GROTTO </a:t>
            </a:r>
            <a:r>
              <a:rPr lang="en-US" sz="3600" dirty="0" smtClean="0"/>
              <a:t>SALAMANDER</a:t>
            </a:r>
            <a:endParaRPr lang="en-US" sz="3600" dirty="0"/>
          </a:p>
          <a:p>
            <a:r>
              <a:rPr lang="en-US" sz="3600" dirty="0"/>
              <a:t>MANY-RIBBED </a:t>
            </a:r>
            <a:r>
              <a:rPr lang="en-US" sz="3600" dirty="0" smtClean="0"/>
              <a:t>SALAMANDER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ESA and the 1975 </a:t>
            </a: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Kansas Nongame and Endangered Species Conservation 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Act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ESA requires Federal agencies to insure that any action authorized, funded or carried out by them is not likely to jeopardize existence</a:t>
            </a:r>
          </a:p>
          <a:p>
            <a:r>
              <a:rPr lang="en-US" dirty="0" smtClean="0"/>
              <a:t>KDWPT Review required for</a:t>
            </a:r>
          </a:p>
          <a:p>
            <a:pPr lvl="1"/>
            <a:r>
              <a:rPr lang="en-US" dirty="0" smtClean="0"/>
              <a:t>Publicly funded projects</a:t>
            </a:r>
          </a:p>
          <a:p>
            <a:pPr lvl="1"/>
            <a:r>
              <a:rPr lang="en-US" dirty="0" smtClean="0"/>
              <a:t>KDHE Notice of Intent</a:t>
            </a:r>
          </a:p>
          <a:p>
            <a:pPr lvl="1"/>
            <a:r>
              <a:rPr lang="en-US" dirty="0" smtClean="0"/>
              <a:t>DWR or COE permits</a:t>
            </a:r>
          </a:p>
          <a:p>
            <a:r>
              <a:rPr lang="en-US" dirty="0" smtClean="0"/>
              <a:t>Review about 2000/yr.</a:t>
            </a:r>
          </a:p>
          <a:p>
            <a:pPr lvl="1"/>
            <a:r>
              <a:rPr lang="en-US" dirty="0" smtClean="0"/>
              <a:t>“action” on about 50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95209"/>
            <a:ext cx="4191000" cy="3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 that require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Avoidance</a:t>
            </a:r>
          </a:p>
          <a:p>
            <a:r>
              <a:rPr lang="en-US" dirty="0" smtClean="0"/>
              <a:t>Minimize</a:t>
            </a:r>
          </a:p>
          <a:p>
            <a:r>
              <a:rPr lang="en-US" dirty="0" smtClean="0"/>
              <a:t>Mitigation</a:t>
            </a:r>
          </a:p>
          <a:p>
            <a:r>
              <a:rPr lang="en-US" dirty="0" smtClean="0"/>
              <a:t>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a mitigation plan should be to compensate with the same kind of habitat that </a:t>
            </a:r>
            <a:r>
              <a:rPr lang="en-US" dirty="0" smtClean="0"/>
              <a:t>is </a:t>
            </a:r>
            <a:r>
              <a:rPr lang="en-US" dirty="0"/>
              <a:t>lost (i.e. in-kind) and result in 100% replacement of the functional habitat value lost. </a:t>
            </a:r>
            <a:r>
              <a:rPr lang="en-US" dirty="0" smtClean="0"/>
              <a:t>Compensation </a:t>
            </a:r>
            <a:r>
              <a:rPr lang="en-US" dirty="0"/>
              <a:t>will work toward establishing and/or improving permanent habitat. It will </a:t>
            </a:r>
            <a:r>
              <a:rPr lang="en-US" dirty="0" smtClean="0"/>
              <a:t>be </a:t>
            </a:r>
            <a:r>
              <a:rPr lang="en-US" dirty="0"/>
              <a:t>designed to provide maximum benefit to all wildlife species associated with the </a:t>
            </a:r>
            <a:r>
              <a:rPr lang="en-US" dirty="0" smtClean="0"/>
              <a:t>habitat </a:t>
            </a:r>
            <a:r>
              <a:rPr lang="en-US" dirty="0"/>
              <a:t>changed. </a:t>
            </a:r>
          </a:p>
        </p:txBody>
      </p:sp>
    </p:spTree>
    <p:extLst>
      <p:ext uri="{BB962C8B-B14F-4D97-AF65-F5344CB8AC3E}">
        <p14:creationId xmlns:p14="http://schemas.microsoft.com/office/powerpoint/2010/main" val="19859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species protection and restoration 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58 U.S. and foreign species have been delisted</a:t>
            </a:r>
          </a:p>
          <a:p>
            <a:pPr lvl="1"/>
            <a:r>
              <a:rPr lang="en-US" sz="2400" dirty="0" smtClean="0"/>
              <a:t>30 due to recovery </a:t>
            </a:r>
          </a:p>
          <a:p>
            <a:pPr lvl="1"/>
            <a:r>
              <a:rPr lang="en-US" sz="2400" dirty="0" smtClean="0"/>
              <a:t>10 due to extinction</a:t>
            </a:r>
          </a:p>
          <a:p>
            <a:pPr lvl="1"/>
            <a:r>
              <a:rPr lang="en-US" sz="2400" dirty="0" smtClean="0"/>
              <a:t>7 for taxonomic revisions</a:t>
            </a:r>
          </a:p>
          <a:p>
            <a:pPr lvl="1"/>
            <a:r>
              <a:rPr lang="en-US" sz="2400" dirty="0" smtClean="0"/>
              <a:t>11 for legislative changes</a:t>
            </a:r>
          </a:p>
          <a:p>
            <a:r>
              <a:rPr lang="en-US" sz="2800" dirty="0" smtClean="0"/>
              <a:t>However 35 species reclassified from endangered to threatened</a:t>
            </a:r>
          </a:p>
          <a:p>
            <a:endParaRPr lang="en-US" sz="2800" dirty="0"/>
          </a:p>
        </p:txBody>
      </p:sp>
      <p:pic>
        <p:nvPicPr>
          <p:cNvPr id="2050" name="Picture 2" descr="http://images.nationalgeographic.com/wpf/media-live/photos/000/000/cache/bald-eagle_1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cdn.geocaching.com/cache/180dc1c3-60e3-445d-81ff-f465c50b12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8416"/>
            <a:ext cx="3429000" cy="24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Private property and </a:t>
            </a:r>
            <a:r>
              <a:rPr lang="en-US" dirty="0"/>
              <a:t>F</a:t>
            </a:r>
            <a:r>
              <a:rPr lang="en-US" dirty="0" smtClean="0"/>
              <a:t>ifth amendment takings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Although the supreme court has tried to define which government actions effect a ‘taking” its largely failed</a:t>
            </a:r>
          </a:p>
          <a:p>
            <a:pPr lvl="1"/>
            <a:r>
              <a:rPr lang="en-US" dirty="0" smtClean="0"/>
              <a:t>Generally only when a </a:t>
            </a:r>
            <a:r>
              <a:rPr lang="en-US" i="1" dirty="0" smtClean="0">
                <a:solidFill>
                  <a:srgbClr val="FF0000"/>
                </a:solidFill>
              </a:rPr>
              <a:t>permanent physical occupation </a:t>
            </a:r>
            <a:r>
              <a:rPr lang="en-US" dirty="0" smtClean="0"/>
              <a:t>of private property or through regulation a </a:t>
            </a:r>
            <a:r>
              <a:rPr lang="en-US" i="1" dirty="0" smtClean="0">
                <a:solidFill>
                  <a:srgbClr val="FF0000"/>
                </a:solidFill>
              </a:rPr>
              <a:t>total elimination of its economic use and value</a:t>
            </a:r>
          </a:p>
          <a:p>
            <a:pPr lvl="1"/>
            <a:r>
              <a:rPr lang="en-US" dirty="0" smtClean="0"/>
              <a:t>If partial elimination</a:t>
            </a:r>
          </a:p>
          <a:p>
            <a:pPr lvl="2"/>
            <a:r>
              <a:rPr lang="en-US" dirty="0" smtClean="0"/>
              <a:t>Economic impact</a:t>
            </a:r>
          </a:p>
          <a:p>
            <a:pPr lvl="2"/>
            <a:r>
              <a:rPr lang="en-US" dirty="0" smtClean="0"/>
              <a:t>Extent it interferes with reasonable investment expectations</a:t>
            </a:r>
          </a:p>
          <a:p>
            <a:pPr lvl="2"/>
            <a:r>
              <a:rPr lang="en-US" dirty="0" smtClean="0"/>
              <a:t>The “character” of the government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99" y="1447801"/>
            <a:ext cx="8229600" cy="2362200"/>
          </a:xfrm>
        </p:spPr>
        <p:txBody>
          <a:bodyPr/>
          <a:lstStyle/>
          <a:p>
            <a:r>
              <a:rPr lang="en-US" dirty="0" smtClean="0"/>
              <a:t>FWS FY2014 request</a:t>
            </a:r>
          </a:p>
          <a:p>
            <a:pPr lvl="1"/>
            <a:r>
              <a:rPr lang="en-US" dirty="0" smtClean="0"/>
              <a:t>$255,019,000</a:t>
            </a:r>
          </a:p>
          <a:p>
            <a:r>
              <a:rPr lang="en-US" dirty="0" smtClean="0"/>
              <a:t>All agencies combined spend &gt; $1.7 B</a:t>
            </a:r>
            <a:endParaRPr lang="en-US" dirty="0"/>
          </a:p>
        </p:txBody>
      </p:sp>
      <p:sp>
        <p:nvSpPr>
          <p:cNvPr id="4" name="AutoShape 2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UExQVFhUXFxUXFxcXFx8aHBUYHBcWGBcWGBwYHSggHB0lHBUYIjEhJyorLi4uGB8zODQsNygtLisBCgoKDg0OFxAQGywkHyQsLC0sLCwsLCwsLCwsLCwsLCwsLCwsLCwsLCwsLCwsLCwsLCwsLCwsLCwsLCwsLCwsLP/AABEIALcBEwMBIgACEQEDEQH/xAAcAAACAgMBAQAAAAAAAAAAAAAFBgMEAAECBwj/xABGEAACAQIEAwYDBAgDBgYDAAABAhEAAwQSITEFQVEGEyJhcZEygaFCscHRFBUjUmKS4fAzQ3JTgpOiwvEHFrLS0+IkRIP/xAAZAQADAQEBAAAAAAAAAAAAAAAAAQIDBAX/xAArEQACAgIBAgQGAgMAAAAAAAAAAQIRAxIhMUETIlFhBCNxkbHwMuGBofH/2gAMAwEAAhEDEQA/APcaysrKAMrKysoAyuHeK1cuUl9pe0zGbWFZZiWvSIURPg6mOft5Q5dkNIM8X4uVPdWfHePzCebeccq1wzhoty9w5rh1ZieflPrHyFVODvZS2LiMokA3O80YExuSdOeuxmZNG7dxXGhVh5EEfSoGSCugKEYyEI0ypqQQxifM7L6z71Mt26JiHA99+fMfXalYxN4pe73E3Bf8WU3QtonQqswI3giCTz160I4v3xRO6DKIki3dKLqZhbawpAEazJOtPnFMFZvsSxa1cBjMDExEZuo9Y9qo3Oz98gZLtpgJylgeebfLvqRuZ03kyHYClgXxN10F4W2VmYPmgXrSaDvI0hFEExodZ6hm/wDDzHu4u2yHCJlKhvsyJKidY10/0mpML2Qf7d1VBjN3a6tAAgs3iI02JNMnDeH27CZLYgbk82PUmmItxUd2yrRImDI8j1HvXT3AASTAHM0DxvF2bS34V/f5n/SPxNIC7j3RWQvcIAMhB9ogaaDU9aoYrjzbIgHm+/8AKPxpbv8AHLKkgMzsZ+HUn5kiflQ6/wAae4clpQpPNjqPQdfenQBzGcVCz3l0LOsAi3Om8LqffkKB4vjWGDKchuNOjZASdhu2p2FL3E7XduQ2rHdiAWJ+sff5Ub7M8LZwCfg6xrI86dIAtg3LiRhco3GbIDrzjerlnD5TmFkoRsVCg+6waMYLCADQV1iMSAMqgTzPT0rLJljjVyKjFydIgwvFbnJjHRxr9daLcKF0+N3IU8j9r0B2FccK4RPjuDzCnn5n8qvX8CWYMxzATCwNQR8JrGEcsmskv8Lp9zSTgvKvuWe8adVGXrPL0isXEqY5TMA6HTcxVHNcXUgy2mUSVtqNoA3Y1x+sdDnQEgka/wDp8yBqTsK6PFrr/sz0sLAztW6HK9szlYqSC0yQNwC2uhHr8qmzONQyssHXbX11096tT/UTqW65ZxQfFcZVZA8ZHQ6T0E0E43xnEpbNyFtIozElZOXmFMxmI2EamKmOaMuIsbg11HB7wH9aF4/j1q2YLS0SFG5+XSk/AcQe9DZ7t1pkC2rlRB0kwB03IHkKs8O7MOpn4FzMy942dkDfEgCmMswfi5DfWW2xGuO9pr4y92MgclQRBeQpb7QjYdPwor2R433oNm4+a6kiSILgHfTSRzqW12ZsTmuBrrRALnYdFVYA9tedV+K8ARIvWFyXEOYZTv8ALYzt86AGgNW6DYXtBZZFLOqsRqp5Gt0cgHqysrK1JObjQKoY7iGQDSRz11q1iG5V5xbx4v4+86qYCm2G3GVfoASCaxnJ80XFDfjWs4q01p2ZQ4gw2Qx0kafLnS/e7DZFAtXMwAAAfQ6aDxAESBAmBoB61OTUlnFOnwsR5cvY1kptFUK2O4fct/4gNsTqGMBuX+JOVh/qy/Ot4XENadXAYPJykyqkDqVIzzqQoMRrrsHi1xoERcQEeX5GorvA8PeBNk92TqcgEHyZCIgxrpyrRTTFQEsdo7iSzd2ASYCypdhuqjxAmREwBvrING+E8Qt3mLBAHC+JYhoJ6bMPMH5CaXMf2bvWjm7sXNAua2csAdVYMVAHJdPKha33FwhCymIOV/2m40hQGC+k7eLlT4Yh7xFwtlEiZAhtD/FlzLK6ToTOnzqQWwSIZk6AEQCdPs67+ZpCXilwCBcuMxUaM5dbcwQXD5gWg/CIjmeQa+zfaIvKX8igQFuDwgnWVIMiQIkgxqNBIkoA1ae6hhwXHJlAJGp3Gh2jYGrtUr2PKmRbL24BDoZnrAGnuRWuJ4vLh7lwBhCnQiD0OlAhZ7S9oF5aoGyqoMd4wmfkIM+kaaSoPfZj42Zmfrso6Dl+GogVnHhczooGwK5+U6sxjqQq/wAtDrxknNL+LcaSeh/KqSGXL3ELdgMqB3c6MWAgRtER121ofgMNeZ1u27TkFoU8geunLzir+F4XexLMUTQAFmblAg+RMLypi4PhO6BTvGNtdlIGrESxkCY168qdgVLPADdfPiGLa7A7/PppypybDZEUKo6RMAD2odYuSM3tp+VWRm0Ek1z5syxq39i4QcmcYe7e1zkKDICLqY6kxuelH+FcKiHca8l6eZ8/urWAwItKLjDO3ILrl9Opru3iriglzLEkJbgS3QjmBvv0rGEfMp5evp2RcnxrD/oWrKoDiIEBhrIVsuoDHZZ5n0q3bvK2zA+hmu9Ti+jOdxaO6ju4dWBBA10PIn5ipa5dwBJMAU2lXIL2KOI4cvxTljUk668m1O45ch0oHi8bmAtWpyzud3JOpPzrON8WzzrltrJJJjQbknpQ3BX2ZkNsWroZWbKXgWoBIuXSAQAdAFMGfnl8uUvGm44uF3Z1JaRuXUpcfGKswyI6qupcDNO0TlDQN9421rMJ22vqFDot2ROkBo/3SZ012+Z3ojhuOMigZnLzLZ1CqiKSGLFcwUlgVBbINQYga74zjbVxI7pLzsAA9vNla5ClraOgknKSQZA0Ooho7ceOMI6pGEpOTtlrD9sMMQFuTZJAiYI/5Zj5gVebC2sRrbuW38MEnxnqDowgzrtypIxvB7K3MsNbYAJca5BRGPih2W5AlSSMzloI051LawPdhXCk2wTbRrb5gTMGC2Vz8MAJmG8TJNXSJPRMPYKqqli5CgFju0CJMczW2FIVjtFfW6LaXAwyzlufGzEnwlGKsoULJJEnMNIBpgtdpwqzfTIoGr5hlHmddBtqetFAaxfZtXdmDFQTMD61qry8fwpAPfIAQCJYbESD8wQayihWH6ytVHiHgVo3QgTx3G93ZuPOwIHqdF+poXwDCJZw2wUFST6Rz84qLtPc7y5Zw4nU52joJA/6j8qK3yqpBUssZSAJ0jp0/OsCwKFMGVIgwdNtAdfkRXBNWmbN4TbOiFmC5tzEpp8U/h51WuYe45LZHTyOWDpv57+4rJopM4NaS4QZBIPUVyLN1R4wD5jT6SaguXgN9PWpsoNYfjlxfiAb10PuPyqa7jcNfgX7QnqVDR5gjUUvi8KkDVWzQqCbdmLTnNZvPsfCzd4sHyY5l+RFAeIdksSklSLg0GjHNA2XxagDfc61dVoMgwav4bjV1NzmH8X571SyMWopWLl2wdHNskj4myExPnMGehnyiih7UXHQ27ndujDVzKaSNjGU+mpPlTR+tLF4ZbqgTyYZh71TxfZKxcWbLtbn9xpQnzG1aKSYqFzAuLkhhDKYYMPtRMjqCDp5DzqBcChuggAAKukaAMw18vCpHo1W+I9nMRbZPDKhSrunw5dJGRfHrC9YyCCIER4DGK5fJLXBMgb+FhIymCQAogx7TFMBt4EVQMoABlW9QQFn3X6ignE7Bssy5NCwKheYkCPl90GryYnKVZdZGo2zKdx/f4VLduG6wCgnWFnf39NzWOXMsa930RUIbfQH4DBEeESS3KdvIeVNXDcItoS+j9TsPJTtU3DsALY6sdz+A8quxRh+HafiT5l+BzyKtY9CNrKnXY9RofpvXORuoaNswg+4/KtnDjlK/wCnT6bfStDOOjD2P5H6V1UYlO9g0I1DJ56kDWTEHQHroaj/AEBplGDAjrA0OggfZHQbneiP6QBvK/6tB77fWtXwgBdtPMaH3GprKWKD5/otTkDLFy6oAJIAOpYaBZ1kkak7ALsIqjxPiBumBog/uTUeOx5uGJOUbT95ipuH4GfEw05Dr5n8q8/eWZ+HBvXuzopQ80up1wzA7Mw9AfvNW8fw6y4Y3FGohmBKkrsQWUgxHKYq4qxStx/jQc90hhJIZh9qPsg8htJ8xvIB7seNQVI55zt2y5Z4crFWw94ZUfNkgZSRspZIMAknXNvzoc/B3RrrPa8dwkresk5rRa5dYmU/aHKrqAAsHLrAqnY47euEWsMFt21BlgJga820J+Wp5Vu/2gv2X7rxs4PMK0jXWF8XMdPhrSjNzRLnhLuRjlS4TaRmUPcuyxZ2AVYOhZS5bkx1ECpeUOLd7u8lwXFVr1oMiMxHhCqAXZyWVScvMjyo9h+N2L5VbqDvJITwyT5qd101mdtZq5+q0UoLbvbKqwRJDKJgHRpPsRGsc6XQpNSVoW1KviEtMxxCl4YOqyz5ZJYRKW1JEeEGRqfD4rdzhmFvlkV3UozZkJ7xQUJUkh8xCgkxBUVZu8DdRbQol6yhZrgUlbl64QoVm7w6xBnx66dIIc2roZbd0tZt3f8AFDRkVtGyAuCjJyjMS8mYHhp2FEz9k1JknBuT9p0JJ9czMfrWUU4Phna3IXDQLl5JNppbJeuJn1uE+LLm351lMQ3VUxb6+lWWMClrtRje7sNr4n8C/Pc/JZNE32Gil2efvsRevMAVJypPIDaPlHv7FO0HFhhLYc2ncFgngjQn4c0nQE6T1IqHgeD7qyg5xJ9aJYrDretPbbZ1KmNxIiR58/Wsxijc7bMZizAmJLZtdNAAASYOwHLzE9fry8y5pt2l5NchOcHRj9Z1mqPZjgv7a7axBP7NwFAkZiNQR0QgggT/AFP2uDWrRAL20cgZu7tIhJYlVaWDMJOgkmSPlTaQWLWMx1538F43EIGllGcq2gaMiwQYJBJ0JgzoarYrhD3FYMMVLjKCxt28p3BGa4pnw9NRNO97h9sswbvXbJOU3GhhLfCMwWZMcolfKqmeysFMONGZXOQShHij/eBlesjmQDNBYhW+F3rEhbgzD4vE7wdP8tLbAbg/FznnV2zjcTbAD2Xu6wWRO7Ea6hbrzy8txTxdN0llAERmVghEQw8Bz6ElTAI2IMioEwNxu7ZzDAnOs6FcrgQBImShOpiDBqWhpgBOJpIBOQ9G8PyE6H5VbzVzf7IKylbjlxMrmEx4SpmZkEEfME7mqB7NPZjurtwQAIJlTHMgiJPlFRRSYRNbtXmQyrFT5GhJxl+3/iWww6pof5T+dRYftJh3Md4EYGCtzwGd48Wh+VKhjdhe0Tr8YDDqND+VXGv4TEQXChhqCwysDG4Yc46GlQ3RUd5pVvQ/dVbNBSDyWRmIt5mkwsxJkzGgH/amjhfDxaXXVjuen8I8vvryvsfxS4l3RiRlaAdRuu0+pp54f2vR5kAxuV9SJhuUg6zyNR8LFN+JN89isrdaroM9bqlhuKWn2cT0Oh+tXK9Czno3WCtVHevBFLMYAobSVsVHd+8qKWYwP70pXxmL71vD4V6Db19ah4nxI3DJMKNB/fWoMLjUMAP3dwFvBcGQsR0JIHzkfhXlzyS+JlrH+K7+p1xisSt9QnbwhRcxQsdIUdZ3bnA32PoTpV2xjAAc8AgjQTmYH4Tk+IFiDC6nT5CPD4kg20kQAAcwIZtNCpZobzILelSrjULDMrK0wM6wepgny1PL1MiuqEIwVIwk3J2yDiyPcHdpcVZ+IT4iukx7/UUt9seDsq2+5QlMjIwGsa5gT6nf5dKZbnD1uCUdgdAWkklYJC6mY1B31gTI0rrubissEC2syBqz7RpAA5kx0EVomQ1aoQMHxBbVrIqmSSw1MTBIZirbqvrMTO4HGHxJQlrZFy62x1OQzruBJgT7fN2NgMJu4dM7HQKIZgAJOmsSAJaNCJy1rB4DCB2ZVTNlWc2oXaCGMiSY1B1I9admai13F7g2C7tlvvMA5mc/baJyr1JOs9JmObHwe0924cRc0EEIvQdasjhguMLlx+8A+FRogHlqZomBSNIqjK0RXVaNIZAmEtqICIBroFA3MnbzNZU0VqqA7xT6R1pM4x+3xlu0NrQlv9Rgny0GX3PzaMfiQgZzsoJ9q8x4FxUo1x7mV+/ds6kspGYEsVIBMakRyHMUny2xo9EvXMo006abfKt8Pxc7+hjT6Ul8S7X20A7u2WDTAZ4g6knZvCes61X4B2vBvAXE7sMVUtnkZmJCDYGTDfIGo5sY29qMKVyYm3vbjP8AxJO88onfofKreW3iLYc5oKsDlkSpgspjXdRtqI9au2WBGU6gg78xzFL3DwcHiDYP+E/itnpr8PrOnt+8TTQmglav+IXBbBl3RiqljG+dSNCphJ035krU+CW4GYMBl1IIga5jGUDWCsTOoI3adLoNYKBUAOM9pbVh+7ANy7pKqYCzsGY7HUaCTqOooFiu199ZJtWbYy5h3l0AxJXYsD8WUbfa8iKB/oD28RiFuuUuMrhWyjRmK/tAxO7jvADy72eRgVieA6hVPdqogBxLAxJIeVBHhJlQNDEHm6RQ2jt1lGe7aBtSB3lls4BOwO4nykU04HFW76B7bBl28wehHI153hcKbAtEhFVSwuxZQG7aYBmQQviJyAAat4yfDGhz/wAObFwvcuai2UymRGd5UrE/u/tP5x1pNIBovYJTuKQe1XZdFulo8FznGzef97QOdenlKrYzBLcQowkH6eYpUFnzvisNesXbn6PcuW8uaUnSQYJymVifL76u2u2OJtKO9trdGklfAR16g+wp07T9m3TcxE5bmwYclfp6+o6UlcRwgUMGVlb7Q+4yNPbQ1fDAm7L9qrIvDO2SQw8eg1iNduVMFu2YWIa2uUEyCGXvi/LkFOtIWN4UCNASTpJ+/SrfZ/hz2z4Xe3OxVvkZWCDr1BrLwIKNIrd2POC4ncXJLHKMgjkym46z7AQfKjfDe1LohYkgBVeFMjKSRseYj60sLfvLla4qXgpBDDwkR1IJU/Su1v2jbuDMULqEUXNAokkDMND79Kipx6OyuGemYTtWJVXAzETGzR5g86G8R7TW775Q2UKSIbTynpSu7TftNkLA5JIJIkEQwIjaOehFA+IP4rvq/wCNY/FZJSjr7l44pOz1DFdm2urbZbpRlOYAbZvstIMkj28qAXeDYmzdLXbS37TFmuSSc2YeInKNDIUghSRlyiAag4NxB+7RldgSomDuY50fwvaa4vxgOPY+40+lb42oqkZytu2LnCsYqKFW81kgOblt0m2RyXLBzM06sYjoNqOfrR0Sb1mABbZzbIZVZl0t5WJWYOoBXcdQaJNj8JfjvEytyJEEejLrVJuxdlobDXntwQRlbMoYT4tN21Opk61tsmQXcDxayTl73uiCJBBUZjPhIcMo22DcqO2nBEhgw6iPwpJxPZ/F28zSmIJzCWiRmMllDaZtAMzZiOVCrlw2i1y9auWT4VRLZfKhEE3GlobbbMJ+tMQ48e7QiyALcM5OoIJAHrI1ofhu0CBVN+2FJhkFoFTswDHUQMpMazrtGtD8Nxw+GMR4HZoGJy+FANGZySGltggY6xpBiW9i1buhewyk3AMndSrKDqqkAMNg0AxtQFB3D46zC3DmTcW+8EARIhQh1UT/AFminDwxBZrguBjKlQAoWAABHoTqTvvSjetYe/cJuXrqMsAq6r4BpCjLooHmK6xPDcQjKLFxjZBhSryqgmSz5dSdyT/2ooVDtWjSVf7TPadUQtcUQCbg1c8yPtKOlN9m9mQMQVlQSD9nSSDRQEk1lL+J7TorFVXMAYnMBPX61lMKIuMX8Ni7L2HvFFeA0HKdCDEsCI0oNa7FWz8GJD6R4gCSJnUow94k85oK1Qs0VzrJI01QaxPYq7MzbffWXVvlmLKOWw5Uu8S7H3xobbRMjLcVpMASfCp2/Haau28fcX4XYejEfcakHG73+0Y+pn7xR4r9A1G7srjXuWFF0Mt234GzCCSPhfQmQR57zRPjeA/SbPh0uL4k8mG6nyO3seVJPC+0bJdXPGU6MYjTrpppXoGGuQfI/wBg1UZXyJqij2f4j31sTOddGnf11/vSioNLfE1/RMSLy6W7phxyD8yfUCfkTTCWJEqQJiDE6TrpI5VoSRY/htq8IuorRsTuPQjUUv3ezOFUtF64pI8Sq4JAgxACkjfca0ZxOALjxNmblIAHLTYnTX+Y+VU2sMp8S2j8M5nAAA8MgRGw2yjeOtIZR/VOEQywu3ToYY/FykAZcw1PXp0FElxxC5bdtUgDIp036KcoAG+h1ANdLiMks1xMhIgKpUSdznBANVDdtXCBbe2TLNBuqGJbMCCbbEmBoPKOlAE574kTdC66qqFgdRl2A6MNz8+V3DWmMN3rMDsMoUfdP15UrY7jVuyXCAPlzBsigLK/Euc6v0+BtQdajxXbC+t10C2RlI5M2ZSJVg0rofT30NOgG7FvagrcZNfssRr8t+Y96U8d2Vs4lWNhgV2yMCFB0IytAI+XLTpUeN7UhkUmxbzEussCwzqF9PCRcGp5hhyki7vaXEGQGyA6AKAoRuU5QN9NDNFAVsT2VazoyOFHP4h1nMPTyqqvDbZM2zB5gEa6A667xHvVxrN6+MzC5dJIKiCYOVQSeQggxPWddquW+zGJuZW7oBtibhUf72gJnWgYICCYI8pG48jGo8t56mucTgVI8RgHmwEH/eifrTMOxN5h/iKhkGFzFT1GXTQ+vpFSXuy1pGDXMUViJClV1G0FszD3qZV3BCKnDbthg1pzl3gHQj02musbg7glozK4JkefMe9NfF72EtW/DdLMDzzNmnfUiKpcJ4/aKundlgNRMCJmRz00n3rigvmeHLldmb35bRDwPEL3aoTDAQQdPad6JzS7i+Lo85bYWcuX+IM2UHyqp+uXC+GBlBJG4JD5I12HOt5OK6MihsNbS8V1UkHyMUEwvGwxhlI1fUaiFI1PvRDC4tLglSCDQIPYbtDeTc5h/EJ+u9FLPahGEXEPygj2MUqVo09mhUhpvHAXdGUDWfhKwevh0Bqtb7JYdtcLfa2R/s7m2sn4TNL+at5ufMcxuPnT8SQaoKYns/irOfu1t3VZWQiADlPNQAPEP3iT+Y6/i1teEW7ti7CKjAmCRqzMSAWOs5QIMRNX8Hx69b+3mHR/F9d/rRi12htXRlvW4/5h9datZV3JcWCn7VNbyxctXSw0lYZIHiNwKSVgjz3qSxxDFY45ECW7Wme6ASPMLmOp8iPWrOM7N2MT4rN9rZ55YbSdocZh70w2LaWEVFmAIEmSfMk6k+dXaok6w2BtooVVEARqASfMnrWVVa+xO5+VZU7Do80xV3KSp0I0II1BqhcxY616ljuHI5zQJ515h247KDDML1pP2TsS45I5iNtlMekkjmBUKHNFbEIxP9z+db73+/8AtVvA9hyUR87HM0lRcKi2sc9CXPkMo1571OOyrjVrg03W2CdfViT9KTiFgi5dp+7D8Z7233THx2xp/EnI/Lb2pHx2BCKHBYodc0AgDqdQfXTSDUPC716xeDqpzIWIkeF1BiJ/iB+/pRHgTZ7NjsKuItNbbmIno26t8jBpV4Rx5knD3xcS5aMHJDzpECdSNQQY1AB1k0y8Nxq3EW4vwsAY6dQfMHT5UI7a8AuYgJcw4U3AQGBOXMvI5uq+c6E1qhEXFO1MLFgy0E+JZO4kCDAIzAag0Hw/aG+fEbs5kIBZU/ZkjwvAXkd99CdDEVc4b2OuiTda2k5joxuRmidCqjlOsj1q8nCMLa0bEHaIVlT6WwCPlTbSChbw1xyy3YLNJ1czmEEMpczPhY9QNDUFm3oVkMsnLHjJXSJFvMMw26ab86aRieH2zKobjdSCx93NbbtYi6W7IA9QPoBUvIh0xft8IvOSUtXCNgCILMN7hLaDMZYjWCTE0RwfZG8wGcImUELmY3CqkgwAoURoIBzRsNNKmvdrbp+FUHyJ/Gh2L4xeuaNcMdBoPYb1LyD1DI7PYa0P29/P4csHKsLvlUW1BAnkIqUcRwVn/Dthj1C/eW1pTJrRNQ5tlaoaL3a07JbUepn7oodf7SX2+1HoB+U0GZq4Z6m36jpFnFcSuN8TsfVjQ29d861eugCSYHnp99Db3E7Q+2D6a/dpRQEXFn0Hr+Brvs8k96OqqPfNVHF41XEAHfnW8HjTbnLpMSd9pj7zUpfMUuw74ClrhBgZiAVCBSNR4STJ236VDiWwtmO8uLI3GaS3izaquvxa1RxF83PiLHykx7bVX/Q0/drVarsS2zjG9r7CE91bdid2C5QffX6UBxXau8+qgW+m5I+6mH9BTzrR4cp/7VosiXYhpgfhfbjFWyc7rcURo4gx5MuvvNN/De3eGuaOTbP8QJX1zDYesUHPCVP7vtWv1InRPapbi+wK0PuHxSOAyMrKdiCCPcVLSHhuGd2Ztyp6qYn1g60Zw3Erq/EAw+QP00+lZsqxiNaqha4mDuCPUVcW8DtQMk7w9aZ+AX81rzUkfiKVX12ol2Udi9xDp8Leu4/KmhMagtZWzcA51qq4JLVV8XhldWR1DKwIYHYg7irDVo1o0JCjg7jYS93FwzbfW23z2056wdvs9anxPDUtBnB0hgqBggIY5sobTnOXXTMRRfjPDFxNoo2h3VuaMNmH97UI4Lj3DHD39LqbfxDynfkfn5GpCgTfSVKoujDvLbZWI8RLEOWBysZmT+9tpBpG2wUm5AidTHw9WjQGN40+4OOKtyKXOOYDvbVy3MZ1ZZ6SCJ+tQ0NAzsT21XvzZYZbLEBXYxluEhVkHYMdOsx5w29puJXrTKEcqpXlG89d68Vu8PFsNavgghxcGckqSoYQ0alIJ25+pp64b2h/SrC27hHf2DlPiBLoRo2h3ECZ8j1q5rjgIvkuX8U7/GzN/qYn76iBrmsJrCizuayaoX+K2UMNcQHpMn2GtULvamwDC5nPkNPrT1YWg/NYTSZju1t2P2VpQerkn6CKV+I9osa8g3WXyUBPYjX61ccbZLmj1XEYpEEuyqOrEAfWg2L7XYZJhzcI5WxP1ML9a8ouBmMsSTzJMn3NSWwRWngr1FuOuO7eNtbw/wA3b8FH40Hv9ssQ25yj+EAfXf60KS6alBnlPz/pT1S7CtlfEcUZ2lix9TP31bw+PqHugeR+lbS0ddDH3e1EkgTYTs43zq7ZxXnQ/h6QcrbH6H8qNrwgH7I9qyST6FmW71TrcrlOCjkD8ifwqdeDsPtlfUzT0YWcZ66V6xrSoVVnzFtoH10qn+lghyF8K7GRrtpSqgL6vUi3KC4fiYb7MfOrK41fOkAUFypA1B24raXQ3AD05+1Tpj0MeNddtRrToLCmau1uEbGPnVIMa7z0qAKW8cw3g/Q+4pm7JY5DdjxZmBERoABmJn5R86SA9Gey9yL89EufVSPxoqgGK54iWM6knc1lczWUqFY4Oa2GrlxUatBrpkQiZuo/70G7RcL71Rct/wCKmqxpnHND+HzHM0WV51G1dbeh+hrP3KAPCeIi/b6OujDoev8AfMGtYm1Vbj+CbD3f0q0PCf8AGX/r9Ov9TRFXF23mQ/ENDEwfMeR+6k0Au8Ts2ysXAhX+OI+tLOJtYZD4U10jLK76CDIHONOsU34zhUyWZmPKSFy77ZQNPWdh0oFf4ZcTXOBOgORm8wIUz+9zA0GlJIYIZ3g92mUdTpHXNMfSefzo4lWOjsSCQJUaBoJgaCdPI6kUXxty3aMs7l48Ksdp2IQSwnqRVHE8Vt5irC4pBM5VA5QCczbxziqRLBTYJYEJpEjMNf5TBHzA35V0cDpy+W1c8WxoLRaELAOcgFnPPfRQJjYGeg3EYrDm4VIlmgBlJLNI2cAyYOm2x9zdWIuYrBuNVCx1J2+776pZkAIdg56KJEeRgCsXCEjICC+ZYUa5NGDTHWV8O4idDvf4f2PxFyD3eUdWMe3UUUkAAvlD8CEbak6QQeVQ5Dvy8x9N/wAK9FwfYGB+0f1yiNOkmieH7NYW1soJ6/F9dqTyRQ9WeV28EzfCpbpAP00opa7PX2IhIHVjlI+Q1r0sIi/CgH0+gqNrvSB6D86h5fYpQE/D9lW+0R8h+JNX7fZ62u8H1M/TajVy4etQO1Ts2OkL2OwKK5A29KOYG8q2EYiSTkHmcxUfQUG4nc8Z+VWrd5e4tDMMytnA3+0x1A9ayx3vKi30RLd4wTlyAAeDMCNfExUgR0ihj4t2gkkqe7ZhqQPGdhyED6V1iBlXMiE5QNWMAkTBgeZNB7T3naCwUE7II/rWrtfyZP0L5bJ3RYgBe8JkxGY6D11oLiuIKuYCWZ9NBA3q9awMklgdJ1MnZo10571zewC5c+UaFokxIBMEesfWrSRDbF39PdSRAHrWrl1mIl2P0HsKYmwSs2UrsJ19AdPLXeohw+3BbLsY+IxoJkeXL+5q00uxDTAVpAX015CPwoy1k5rK89T6eKY+VXreBUMsJGmYHmBA394j1qfDjTOEMzGv+nNuAfTTnScrBIOYHcUxYTal/h4bPlKmOvyB16akj5Uf4W7MWBQqAfCTPiGonUbyDp0KnnWTRaZeGGQ7op9VFTYfDInwqonoKktpU626mhkUVupu6rKqiRuvJVdF1og6VWeF1JA9dK6JdBIE3sStgjO0K7BRPJjMe8H+5oipoH2r4Jbx1tEN0pkfOChWSQrKN/8AUatcHDIi2nc3GQQHMAuBzMaT1rFUigplDAqwkEEQeY5g0lYy8eHXSjK5w92e7ZDqhjUa6AjT1AHnTkDXOPwiX7bI40Pup5MJ5iqQhP4l2iREbL3mYAkG4oOgJ1gOCRrEjypExnEr7XDmuPIaRqQp8RywogESp08qZ8N2LxbOVdLaqrMA/eaODpKqAxgjkSKOWux1q2Ju3X8wrd2DpzjxN8yafCA81xWHLOWaFzksRcMGTqwE+JxOgIG0A1OnAbt0hglxzABKro40glnI8QHONfWZ9Jtrg7E93bBbrEk+rNrXF7jrfZVQPPX+/apeRdh6iZh+w9+5lzqltFkhS2YljAzMQBJIVRGggcqN4PsRatib1xmH7s5E/lXer9zit0/aj0AFUrlwnUkk+9S8jHqW7Yw9kZbNoCOgyj86iuY5jtA9B+cmqxNck1nyyjdxpMnU+Zk1E7VzevBRJIA6kxQPG9oba6KHc/wISP5oj600r6BYXuXIqtcvilu9xLEXDooQecs34AUW7M8HN53N1i0BdDtqTy25UcbKPdh2s3dxvJQWPkJ/pWlw1+5suUeev3U5Ybg6Lsoq/bwA6V0LGibEFOyZcy7E/wB+VGcH2fVBotNq4MdKlXDCrUaFYncX4ZFlzHIfeKTsLhDnEDXlpP0kT716px+wO4f/AHf/AFA/hSKLCqCxZ1A+0m46RA66VwfEv50V9PybQ5i2csBpoo1hgXUEGNgCetcPbMmFBHI511+HlPUkeoHXSlhuJkwtzE3kOuqnOoMDfScsyBrPUGpVxs6NiSjMLmZWs5whBHdr8HikEz019a6tTCy1asEyShiSNBO3WDM+UVIuCn7DfMR95ofisUcpZrtvP3QuZDZSc/O3JEEzpmmuf1q6QqYhYPd6LaAylmi4pAXUqPFpvRqwsKvgABO2m/TzpXv3cQbri2XZAYDKuhGkxlGv9KIY7i7LoMSxOcCO6y/s4+PUaGfswTpXd7iqq5BxN+M6gQR8BUeLWMrZpgSaaixNkOITGNdPhu93m07sGMk6Hw6zHXWr9/C4w337gXQmbwksQo0HJztNUf05ZXPcxTAm7myvIKAtkK6jxkZZ5bxyqOziiVcEYhmbLkOXRBMmRnljHPTz0o1ANcVw+PLtBciPD3ZgbdBrv1qfiH6X304cYjLlXcNE5RPx6bzM86EG4wSCmJz5gQyr8SiJVgNATrqD0qfEY4KZQYpfGp3J/ZwMymftTOsHSKKA9DwQbu07wAPlGYDaY12rKREx6kSTigemZWjyzF1J9hWUtQPczSv29t//AI4PRx9zCmel3tw4GFeeqx65h/WtMi8rCPU85JFd4bFG24dTBUyP76VSfFL1FQtih1rlo1s9X4TxBb9sOvow/dPMVLjsZ3KF4mIEdZNeZ8C4/wDo90NuhgOvUdR5in3jGIVsPmUgq2XKRz1n7q0vgiuQZiOP3n2OUfwj8aHPdZjJMnzMmtRWprMsysqvfx1tPidR5Tr7DWh1/tCg+EFvoPx+6igDBqN7gG5pav8AHXbaF9Br7mqb4wnUkn1NOhWM13iKDYz6VSv8QZtjl+p+tBRiK6W/RQWXwikywLnqxmr+GxNtf8v6/wBKDLdqQXPOnQBvifFLfdEBWB06dak7J8Str3xIaAE+melvGv4TVzss4m4ORC/9X51ml86P76l35WM6dsFCklNSgdAPN8sN9DpU57Wr8IUZw10GQY8C5tOev0oEvCFIILE+HIukZRmzddTMdKkPCp1zw5ZyTGhzjKRE9Nta1rKT5Q6nbC2SCF8P7INIMzcBOnLT61YHadQb8gRaiInxTtPSlscIUEQ0L+zzCJJKbazpPPSrCYIhrrB47yPsjwkCJ13qksvf96/0HlCOM48LmGcuABK5WGzjyG4ihHB+IWe8GciNdxPL86rYvAd1h7gzSSynaAOWg86A4Vta48sX4kXLrx+TSL8ro9HOOwnNV/4f9Kja/gj/AJa/8P8ApSmjV1n8q6bZlSGVv0D/AGa/8OtE4EbWl/4f50tZq5L+VGzCkM64jBja0o//AJrXX6www2QfyilbPWi/9/2aLYUhlfilofDbH3fcpqM8dPK3b+bt+CUu95WZ6XPqFIYl7QXP3LX8z/8Asrte0Lc7afzt/wDHS13lYr0c+ocDSO0A/wBmP5j/APHW6Vi1bo5Cke3VTxmHDiDtWqyu0xBOI4DaP2F9hQvE8Btj7C+wrKyk0ikwZd4Lb/dX2FTW1y2jaHwzmXyOsj0M1lZWbSKsqtZND8ZhC2hYx0Bj7qyspapBYJfgq9PqaiPBV6fU/nWVlKgNfqZOh9z+daHBU8/5j+dZWUUgJU4Ch6/zH86nTswp5t/MfzrKymkhk6dj1P2n/nP51IOxAP8AmP8AzmsrKrVCsju9gZ/zX/nNaw3YFkMreuD0c1lZT0QWWf8AyhfG2Iufzn863/5WxI2xD+9ZWVVILMPZ7Fj/APYPsPyrX6lxg/z/APlX8q3WUUFlbG8HxjKVN1CPNR+AoTZ7N4pT8dv2/rWVlZSxxbtlJsurwfFdbX1/Ou/1Xiulv+Yj8Kysp6IVnJwGJH2E/wCJ/wDWtjAYj9xf5x+VZWUtEFmzw++PsD+YfnUZwl79w/zL/wC6srKeiFZwbN39w+6/nWu7ufu/UfnWVlLRDMCXP3fqK5Icbj6it1lJxQHJunpWVlZU0M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94802"/>
            <a:ext cx="5354533" cy="35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law popular?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(73</a:t>
            </a:r>
            <a:r>
              <a:rPr lang="en-US" dirty="0"/>
              <a:t>%) agree with the statement, “Wildlife that is threatened and </a:t>
            </a:r>
            <a:r>
              <a:rPr lang="en-US" dirty="0" smtClean="0"/>
              <a:t>endangered </a:t>
            </a:r>
            <a:r>
              <a:rPr lang="en-US" dirty="0"/>
              <a:t>in Kansas yet abundant in other states should still be protected in Kansas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(72%) </a:t>
            </a:r>
            <a:r>
              <a:rPr lang="en-US" dirty="0"/>
              <a:t>agree with the statement, “Although only </a:t>
            </a:r>
            <a:r>
              <a:rPr lang="en-US" dirty="0" smtClean="0"/>
              <a:t>threatened </a:t>
            </a:r>
            <a:r>
              <a:rPr lang="en-US" dirty="0"/>
              <a:t>and endangered wildlife are currently protected in Kansas, threatened and </a:t>
            </a:r>
            <a:r>
              <a:rPr lang="en-US" dirty="0" smtClean="0"/>
              <a:t>endangered </a:t>
            </a:r>
            <a:r>
              <a:rPr lang="en-US" dirty="0"/>
              <a:t>plant life should also be protected.” </a:t>
            </a:r>
            <a:endParaRPr lang="en-US" dirty="0" smtClean="0"/>
          </a:p>
          <a:p>
            <a:r>
              <a:rPr lang="en-US" dirty="0" smtClean="0"/>
              <a:t>Nationwide 5% want ESA revoked, </a:t>
            </a:r>
            <a:r>
              <a:rPr lang="en-US" i="1" dirty="0" smtClean="0">
                <a:solidFill>
                  <a:srgbClr val="FF0000"/>
                </a:solidFill>
              </a:rPr>
              <a:t>49% want it strengthened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9555"/>
            <a:ext cx="9144000" cy="559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398654" y="1485900"/>
            <a:ext cx="2514600" cy="1905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$50,000 and one year of jail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9" t="-1263" r="7426" b="1263"/>
          <a:stretch>
            <a:fillRect/>
          </a:stretch>
        </p:blipFill>
        <p:spPr bwMode="auto">
          <a:xfrm>
            <a:off x="5791200" y="3707782"/>
            <a:ext cx="3327042" cy="31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90600" y="3707782"/>
            <a:ext cx="4572000" cy="2616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126 violations resulted in 86 criminal and 40 civil cases.</a:t>
            </a:r>
          </a:p>
          <a:p>
            <a:pPr algn="ctr"/>
            <a:r>
              <a:rPr lang="en-US" dirty="0" smtClean="0"/>
              <a:t>Fines up to $50,000 in 59 cases and jail time up to 1,170 days in 18 instances. </a:t>
            </a:r>
            <a:r>
              <a:rPr lang="en-US" smtClean="0"/>
              <a:t>Probation in 33 cases.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Incentives rather than commands</a:t>
            </a:r>
          </a:p>
          <a:p>
            <a:pPr lvl="1"/>
            <a:r>
              <a:rPr lang="en-US" dirty="0" smtClean="0"/>
              <a:t>Bison vs cattle</a:t>
            </a:r>
          </a:p>
          <a:p>
            <a:r>
              <a:rPr lang="en-US" dirty="0" smtClean="0"/>
              <a:t>Define “harm” so that it is death or injury to listed species</a:t>
            </a:r>
          </a:p>
          <a:p>
            <a:r>
              <a:rPr lang="en-US" dirty="0" smtClean="0"/>
              <a:t>Funding for compensation comes from where?</a:t>
            </a:r>
          </a:p>
          <a:p>
            <a:r>
              <a:rPr lang="en-US" dirty="0" smtClean="0"/>
              <a:t>Recovery costs must include compensation for landowners loss of land value or loss of income</a:t>
            </a:r>
            <a:endParaRPr lang="en-US" dirty="0"/>
          </a:p>
          <a:p>
            <a:r>
              <a:rPr lang="en-US" dirty="0" smtClean="0"/>
              <a:t>“Rare mineral/land value increases; rare bird/land value decreases”</a:t>
            </a:r>
          </a:p>
          <a:p>
            <a:r>
              <a:rPr lang="en-US" dirty="0" smtClean="0"/>
              <a:t>Models to follow CRP and WRP</a:t>
            </a:r>
          </a:p>
          <a:p>
            <a:r>
              <a:rPr lang="en-US" dirty="0" smtClean="0"/>
              <a:t>If people who bear the cost of living with wildlife are able to benefit from it, then they will conserve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4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Lesser Prairie Chicken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638300"/>
            <a:ext cx="6943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Desert tortoise and spotted owl-large scale land retirement actions species still declining</a:t>
            </a:r>
          </a:p>
          <a:p>
            <a:r>
              <a:rPr lang="en-US" dirty="0" smtClean="0"/>
              <a:t>Failure can be a success if you learn from it</a:t>
            </a:r>
          </a:p>
          <a:p>
            <a:r>
              <a:rPr lang="en-US" dirty="0" smtClean="0"/>
              <a:t>House passed 4 bills this summer to change ESA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Gray literature as science</a:t>
            </a:r>
          </a:p>
          <a:p>
            <a:pPr lvl="1"/>
            <a:r>
              <a:rPr lang="en-US" dirty="0" smtClean="0"/>
              <a:t>Limit lawyer pay to &lt;$125/</a:t>
            </a:r>
            <a:r>
              <a:rPr lang="en-US" dirty="0" err="1" smtClean="0"/>
              <a:t>hr</a:t>
            </a:r>
            <a:r>
              <a:rPr lang="en-US" dirty="0" smtClean="0"/>
              <a:t> on ESA cases</a:t>
            </a:r>
          </a:p>
          <a:p>
            <a:pPr lvl="1"/>
            <a:r>
              <a:rPr lang="en-US" dirty="0" smtClean="0"/>
              <a:t>Require FWS to state true costs of implementing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1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6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700"/>
            <a:ext cx="8229600" cy="40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8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Black-footed ferret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62" y="-27878"/>
            <a:ext cx="5238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37" y="1905000"/>
            <a:ext cx="502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 “Endangered” means a species is in danger of extinction throughout all or a significant portion of its range. “Threatened” means a species is likely to become endangered within the foreseeable future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As of August 11, 2014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</a:rPr>
              <a:t>1,287 species of animals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</a:rPr>
              <a:t>882 species of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2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1973 President Nixon signed the Endangered Species  Act (</a:t>
            </a:r>
            <a:r>
              <a:rPr lang="en-US" dirty="0"/>
              <a:t>E</a:t>
            </a:r>
            <a:r>
              <a:rPr lang="en-US" dirty="0" smtClean="0"/>
              <a:t>SA)</a:t>
            </a:r>
          </a:p>
          <a:p>
            <a:r>
              <a:rPr lang="en-US" dirty="0" smtClean="0"/>
              <a:t>1975 Kansas Nongame and Endangered Species Conservation Act</a:t>
            </a:r>
          </a:p>
          <a:p>
            <a:r>
              <a:rPr lang="en-US" dirty="0">
                <a:solidFill>
                  <a:srgbClr val="000000"/>
                </a:solidFill>
              </a:rPr>
              <a:t>The ESA prohibits harassing, harming, pursuing, hunting, shooting, wounding, killing, trapping, capturing and collecting listed species, </a:t>
            </a:r>
            <a:r>
              <a:rPr lang="en-US" dirty="0">
                <a:solidFill>
                  <a:srgbClr val="FF0000"/>
                </a:solidFill>
              </a:rPr>
              <a:t>unless specifically permitted</a:t>
            </a:r>
            <a:r>
              <a:rPr lang="en-US" dirty="0">
                <a:solidFill>
                  <a:srgbClr val="000000"/>
                </a:solidFill>
              </a:rPr>
              <a:t>, or attempting to engage in such activities within the United </a:t>
            </a:r>
            <a:r>
              <a:rPr lang="en-US" dirty="0" smtClean="0">
                <a:solidFill>
                  <a:srgbClr val="000000"/>
                </a:solidFill>
              </a:rPr>
              <a:t>States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/>
              </a:rPr>
              <a:t>U.S. Supreme Court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found that "the plain intent of Congress in enacting" the ESA "was to halt and reverse the trend toward species extinction, </a:t>
            </a:r>
            <a:r>
              <a:rPr lang="en-US" i="1" dirty="0">
                <a:solidFill>
                  <a:srgbClr val="FF0000"/>
                </a:solidFill>
                <a:latin typeface="Arial"/>
              </a:rPr>
              <a:t>whatever the </a:t>
            </a:r>
            <a:r>
              <a:rPr lang="en-US" i="1" dirty="0" smtClean="0">
                <a:solidFill>
                  <a:srgbClr val="FF0000"/>
                </a:solidFill>
                <a:latin typeface="Arial"/>
              </a:rPr>
              <a:t>cost</a:t>
            </a:r>
            <a:r>
              <a:rPr lang="en-US" dirty="0" smtClean="0">
                <a:latin typeface="Arial"/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Causes of endangerment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Verdana"/>
              </a:rPr>
              <a:t>Habitat destruction and degradation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Verdana"/>
              </a:rPr>
              <a:t>Competition(exotic invasive species)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Verdana"/>
              </a:rPr>
              <a:t>Pollution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Verdana"/>
              </a:rPr>
              <a:t>Overexploitation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82" y="2133599"/>
            <a:ext cx="54892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1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Petition and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52525"/>
                </a:solidFill>
                <a:latin typeface="Arial"/>
              </a:rPr>
              <a:t>1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. There is the present or threatened destruction, modification, or curtailment of its habitat or range.</a:t>
            </a:r>
          </a:p>
          <a:p>
            <a:pPr marL="0" indent="0">
              <a:buNone/>
            </a:pPr>
            <a:r>
              <a:rPr lang="en-US" dirty="0">
                <a:solidFill>
                  <a:srgbClr val="252525"/>
                </a:solidFill>
                <a:latin typeface="Arial"/>
              </a:rPr>
              <a:t>2. An 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over-utilization 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for commercial, recreational, scientific, or educational purposes.</a:t>
            </a:r>
          </a:p>
          <a:p>
            <a:pPr marL="0" indent="0">
              <a:buNone/>
            </a:pPr>
            <a:r>
              <a:rPr lang="en-US" dirty="0">
                <a:solidFill>
                  <a:srgbClr val="252525"/>
                </a:solidFill>
                <a:latin typeface="Arial"/>
              </a:rPr>
              <a:t>3. The species is declining due to disease or predation.</a:t>
            </a:r>
          </a:p>
          <a:p>
            <a:pPr marL="0" indent="0">
              <a:buNone/>
            </a:pPr>
            <a:r>
              <a:rPr lang="en-US" dirty="0">
                <a:solidFill>
                  <a:srgbClr val="252525"/>
                </a:solidFill>
                <a:latin typeface="Arial"/>
              </a:rPr>
              <a:t>4. There is an inadequacy of existing regulatory mechanisms.</a:t>
            </a:r>
          </a:p>
          <a:p>
            <a:pPr marL="0" indent="0">
              <a:buNone/>
            </a:pPr>
            <a:r>
              <a:rPr lang="en-US" dirty="0">
                <a:solidFill>
                  <a:srgbClr val="252525"/>
                </a:solidFill>
                <a:latin typeface="Arial"/>
              </a:rPr>
              <a:t>5. There are other natural or manmade factors affecting its continued existence.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858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Wildlife Policy Issues for 2015</vt:lpstr>
      <vt:lpstr>Lesser Prairie Chicken</vt:lpstr>
      <vt:lpstr>PowerPoint Presentation</vt:lpstr>
      <vt:lpstr>Black-footed ferret</vt:lpstr>
      <vt:lpstr>PowerPoint Presentation</vt:lpstr>
      <vt:lpstr>Definitions</vt:lpstr>
      <vt:lpstr>History</vt:lpstr>
      <vt:lpstr>Causes of endangerment</vt:lpstr>
      <vt:lpstr>Petition and listing</vt:lpstr>
      <vt:lpstr>Kansas Threatened and Endangered Species (60 species)</vt:lpstr>
      <vt:lpstr>ESA and the 1975 Kansas Nongame and Endangered Species Conservation Act</vt:lpstr>
      <vt:lpstr>Reviews that require action</vt:lpstr>
      <vt:lpstr>Required mitigation</vt:lpstr>
      <vt:lpstr>Are species protection and restoration  working?</vt:lpstr>
      <vt:lpstr>Private property and Fifth amendment takings</vt:lpstr>
      <vt:lpstr>ESA funding</vt:lpstr>
      <vt:lpstr>Is the law popular? </vt:lpstr>
      <vt:lpstr>Penalties</vt:lpstr>
      <vt:lpstr>How to fix ESA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be concerned about Endangered Species?</dc:title>
  <dc:creator>Charlie Lee</dc:creator>
  <cp:lastModifiedBy>Karen Marie Blakeslee</cp:lastModifiedBy>
  <cp:revision>38</cp:revision>
  <cp:lastPrinted>2014-08-11T11:38:00Z</cp:lastPrinted>
  <dcterms:created xsi:type="dcterms:W3CDTF">2014-07-30T21:22:04Z</dcterms:created>
  <dcterms:modified xsi:type="dcterms:W3CDTF">2014-12-04T17:30:29Z</dcterms:modified>
</cp:coreProperties>
</file>