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63" r:id="rId2"/>
    <p:sldId id="277" r:id="rId3"/>
    <p:sldId id="264" r:id="rId4"/>
    <p:sldId id="281" r:id="rId5"/>
    <p:sldId id="279" r:id="rId6"/>
    <p:sldId id="262" r:id="rId7"/>
    <p:sldId id="266" r:id="rId8"/>
    <p:sldId id="267" r:id="rId9"/>
    <p:sldId id="268" r:id="rId10"/>
    <p:sldId id="260" r:id="rId11"/>
    <p:sldId id="269" r:id="rId12"/>
    <p:sldId id="270" r:id="rId13"/>
    <p:sldId id="271" r:id="rId14"/>
    <p:sldId id="287" r:id="rId15"/>
    <p:sldId id="288" r:id="rId16"/>
    <p:sldId id="280" r:id="rId17"/>
    <p:sldId id="284" r:id="rId18"/>
    <p:sldId id="285" r:id="rId19"/>
    <p:sldId id="259" r:id="rId20"/>
    <p:sldId id="286" r:id="rId21"/>
    <p:sldId id="282" r:id="rId22"/>
    <p:sldId id="272" r:id="rId23"/>
    <p:sldId id="258" r:id="rId24"/>
    <p:sldId id="276" r:id="rId25"/>
    <p:sldId id="256" r:id="rId26"/>
    <p:sldId id="283" r:id="rId27"/>
    <p:sldId id="289" r:id="rId28"/>
    <p:sldId id="261" r:id="rId29"/>
    <p:sldId id="291" r:id="rId30"/>
    <p:sldId id="290"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5" d="100"/>
          <a:sy n="105" d="100"/>
        </p:scale>
        <p:origin x="1344" y="1579"/>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310163815729924E-2"/>
          <c:y val="0.12482483167864887"/>
          <c:w val="0.56690588699311462"/>
          <c:h val="0.61829426844900204"/>
        </c:manualLayout>
      </c:layout>
      <c:barChart>
        <c:barDir val="col"/>
        <c:grouping val="clustered"/>
        <c:varyColors val="0"/>
        <c:ser>
          <c:idx val="0"/>
          <c:order val="0"/>
          <c:tx>
            <c:strRef>
              <c:f>Sheet1!$B$1</c:f>
              <c:strCache>
                <c:ptCount val="1"/>
                <c:pt idx="0">
                  <c:v>Roughage</c:v>
                </c:pt>
              </c:strCache>
            </c:strRef>
          </c:tx>
          <c:invertIfNegative val="0"/>
          <c:cat>
            <c:strRef>
              <c:f>Sheet1!$A$2:$A$5</c:f>
              <c:strCache>
                <c:ptCount val="4"/>
                <c:pt idx="0">
                  <c:v>Acetic</c:v>
                </c:pt>
                <c:pt idx="1">
                  <c:v>Propionic</c:v>
                </c:pt>
                <c:pt idx="2">
                  <c:v>Butyric</c:v>
                </c:pt>
                <c:pt idx="3">
                  <c:v>Other</c:v>
                </c:pt>
              </c:strCache>
            </c:strRef>
          </c:cat>
          <c:val>
            <c:numRef>
              <c:f>Sheet1!$B$2:$B$5</c:f>
              <c:numCache>
                <c:formatCode>General</c:formatCode>
                <c:ptCount val="4"/>
                <c:pt idx="0">
                  <c:v>65</c:v>
                </c:pt>
                <c:pt idx="1">
                  <c:v>20</c:v>
                </c:pt>
                <c:pt idx="2">
                  <c:v>12</c:v>
                </c:pt>
                <c:pt idx="3">
                  <c:v>0</c:v>
                </c:pt>
              </c:numCache>
            </c:numRef>
          </c:val>
        </c:ser>
        <c:ser>
          <c:idx val="1"/>
          <c:order val="1"/>
          <c:tx>
            <c:strRef>
              <c:f>Sheet1!$C$1</c:f>
              <c:strCache>
                <c:ptCount val="1"/>
                <c:pt idx="0">
                  <c:v>Feedlot</c:v>
                </c:pt>
              </c:strCache>
            </c:strRef>
          </c:tx>
          <c:invertIfNegative val="0"/>
          <c:cat>
            <c:strRef>
              <c:f>Sheet1!$A$2:$A$5</c:f>
              <c:strCache>
                <c:ptCount val="4"/>
                <c:pt idx="0">
                  <c:v>Acetic</c:v>
                </c:pt>
                <c:pt idx="1">
                  <c:v>Propionic</c:v>
                </c:pt>
                <c:pt idx="2">
                  <c:v>Butyric</c:v>
                </c:pt>
                <c:pt idx="3">
                  <c:v>Other</c:v>
                </c:pt>
              </c:strCache>
            </c:strRef>
          </c:cat>
          <c:val>
            <c:numRef>
              <c:f>Sheet1!$C$2:$C$5</c:f>
              <c:numCache>
                <c:formatCode>General</c:formatCode>
                <c:ptCount val="4"/>
                <c:pt idx="0">
                  <c:v>40</c:v>
                </c:pt>
                <c:pt idx="1">
                  <c:v>37</c:v>
                </c:pt>
                <c:pt idx="2">
                  <c:v>0</c:v>
                </c:pt>
                <c:pt idx="3">
                  <c:v>0</c:v>
                </c:pt>
              </c:numCache>
            </c:numRef>
          </c:val>
        </c:ser>
        <c:dLbls>
          <c:dLblPos val="outEnd"/>
          <c:showLegendKey val="0"/>
          <c:showVal val="1"/>
          <c:showCatName val="0"/>
          <c:showSerName val="0"/>
          <c:showPercent val="0"/>
          <c:showBubbleSize val="0"/>
        </c:dLbls>
        <c:gapWidth val="150"/>
        <c:axId val="6351104"/>
        <c:axId val="32645120"/>
      </c:barChart>
      <c:catAx>
        <c:axId val="6351104"/>
        <c:scaling>
          <c:orientation val="minMax"/>
        </c:scaling>
        <c:delete val="0"/>
        <c:axPos val="b"/>
        <c:majorTickMark val="out"/>
        <c:minorTickMark val="none"/>
        <c:tickLblPos val="nextTo"/>
        <c:crossAx val="32645120"/>
        <c:crosses val="autoZero"/>
        <c:auto val="1"/>
        <c:lblAlgn val="ctr"/>
        <c:lblOffset val="100"/>
        <c:noMultiLvlLbl val="0"/>
      </c:catAx>
      <c:valAx>
        <c:axId val="32645120"/>
        <c:scaling>
          <c:orientation val="minMax"/>
        </c:scaling>
        <c:delete val="0"/>
        <c:axPos val="l"/>
        <c:majorGridlines/>
        <c:numFmt formatCode="General" sourceLinked="1"/>
        <c:majorTickMark val="out"/>
        <c:minorTickMark val="none"/>
        <c:tickLblPos val="nextTo"/>
        <c:crossAx val="635110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2E30B3E-42D0-49C5-871C-E2B999331D9B}" type="datetimeFigureOut">
              <a:rPr lang="en-US" smtClean="0"/>
              <a:t>5/8/2014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1846753-1F93-4559-810E-FAFD775B1B13}" type="slidenum">
              <a:rPr lang="en-US" smtClean="0"/>
              <a:t>‹#›</a:t>
            </a:fld>
            <a:endParaRPr lang="en-US" dirty="0"/>
          </a:p>
        </p:txBody>
      </p:sp>
    </p:spTree>
    <p:extLst>
      <p:ext uri="{BB962C8B-B14F-4D97-AF65-F5344CB8AC3E}">
        <p14:creationId xmlns:p14="http://schemas.microsoft.com/office/powerpoint/2010/main" val="2353831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DB6F7F6-29FD-4A4D-85E8-5DFF01D054AA}" type="datetimeFigureOut">
              <a:rPr lang="en-US" smtClean="0"/>
              <a:t>5/8/2014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EC07F32-9035-4FE8-A0BB-C3C77D6D5108}" type="slidenum">
              <a:rPr lang="en-US" smtClean="0"/>
              <a:t>‹#›</a:t>
            </a:fld>
            <a:endParaRPr lang="en-US"/>
          </a:p>
        </p:txBody>
      </p:sp>
    </p:spTree>
    <p:extLst>
      <p:ext uri="{BB962C8B-B14F-4D97-AF65-F5344CB8AC3E}">
        <p14:creationId xmlns:p14="http://schemas.microsoft.com/office/powerpoint/2010/main" val="2302755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2"/>
          <p:cNvSpPr>
            <a:spLocks noGrp="1" noRot="1" noChangeAspect="1" noChangeArrowheads="1" noTextEdit="1"/>
          </p:cNvSpPr>
          <p:nvPr>
            <p:ph type="sldImg"/>
          </p:nvPr>
        </p:nvSpPr>
        <p:spPr>
          <a:ln/>
        </p:spPr>
      </p:sp>
      <p:sp>
        <p:nvSpPr>
          <p:cNvPr id="334850" name="Rectangle 3"/>
          <p:cNvSpPr>
            <a:spLocks noGrp="1" noChangeArrowheads="1"/>
          </p:cNvSpPr>
          <p:nvPr>
            <p:ph type="body" idx="1"/>
          </p:nvPr>
        </p:nvSpPr>
        <p:spPr>
          <a:noFill/>
          <a:ln/>
        </p:spPr>
        <p:txBody>
          <a:bodyPr/>
          <a:lstStyle/>
          <a:p>
            <a:r>
              <a:rPr lang="en-US" smtClean="0"/>
              <a:t>A University of Arkansas 2-year study on the effects of Rumensin on beef cow reproduction demonstrated that Rumensin supplemented at 200 mg/hd/d during the first 42 days postpartum shortened calving to conception and increased calving percentage in beef cows consuming bermudagrass hay. The study consisted of crossbred Brangus cows (n=132, Year 1; n=116, Year 2)</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xfrm>
            <a:off x="613530" y="4416664"/>
            <a:ext cx="5935535" cy="4183538"/>
          </a:xfrm>
          <a:noFill/>
          <a:ln/>
        </p:spPr>
        <p:txBody>
          <a:bodyPr/>
          <a:lstStyle/>
          <a:p>
            <a:pPr>
              <a:tabLst>
                <a:tab pos="1359807" algn="l"/>
                <a:tab pos="2934904" algn="l"/>
                <a:tab pos="4109498" algn="l"/>
                <a:tab pos="4166486" algn="l"/>
              </a:tabLst>
            </a:pPr>
            <a:r>
              <a:rPr kumimoji="0" lang="en-US" b="1" dirty="0" smtClean="0"/>
              <a:t>BEFORE:		AFTER:</a:t>
            </a:r>
          </a:p>
          <a:p>
            <a:pPr>
              <a:tabLst>
                <a:tab pos="1359807" algn="l"/>
                <a:tab pos="2934904" algn="l"/>
                <a:tab pos="4109498" algn="l"/>
                <a:tab pos="4166486" algn="l"/>
              </a:tabLst>
            </a:pPr>
            <a:endParaRPr kumimoji="0" lang="en-US" b="1" dirty="0" smtClean="0"/>
          </a:p>
          <a:p>
            <a:pPr>
              <a:tabLst>
                <a:tab pos="1359807" algn="l"/>
                <a:tab pos="2934904" algn="l"/>
                <a:tab pos="4109498" algn="l"/>
                <a:tab pos="4166486" algn="l"/>
              </a:tabLst>
            </a:pPr>
            <a:r>
              <a:rPr kumimoji="0" lang="en-US" b="1" dirty="0" err="1" smtClean="0"/>
              <a:t>Rumensin</a:t>
            </a:r>
            <a:r>
              <a:rPr kumimoji="0" lang="en-US" b="1" dirty="0" smtClean="0"/>
              <a:t> 	Fermentation 	</a:t>
            </a:r>
            <a:r>
              <a:rPr kumimoji="0" lang="en-US" b="1" dirty="0" err="1" smtClean="0"/>
              <a:t>Rumensin</a:t>
            </a:r>
            <a:r>
              <a:rPr kumimoji="0" lang="en-US" b="1" dirty="0" smtClean="0"/>
              <a:t> 	Fermentation </a:t>
            </a:r>
          </a:p>
          <a:p>
            <a:pPr>
              <a:tabLst>
                <a:tab pos="1359807" algn="l"/>
                <a:tab pos="2934904" algn="l"/>
                <a:tab pos="4109498" algn="l"/>
                <a:tab pos="4166486" algn="l"/>
              </a:tabLst>
            </a:pPr>
            <a:r>
              <a:rPr kumimoji="0" lang="en-US" b="1" dirty="0" smtClean="0"/>
              <a:t>sensitive	products	insensitive	products 	</a:t>
            </a:r>
          </a:p>
          <a:p>
            <a:pPr>
              <a:tabLst>
                <a:tab pos="1359807" algn="l"/>
                <a:tab pos="2934904" algn="l"/>
                <a:tab pos="4109498" algn="l"/>
                <a:tab pos="4166486" algn="l"/>
              </a:tabLst>
            </a:pPr>
            <a:endParaRPr kumimoji="0" lang="en-US" dirty="0" smtClean="0"/>
          </a:p>
          <a:p>
            <a:pPr>
              <a:tabLst>
                <a:tab pos="1359807" algn="l"/>
                <a:tab pos="2934904" algn="l"/>
                <a:tab pos="4109498" algn="l"/>
                <a:tab pos="4166486" algn="l"/>
              </a:tabLst>
            </a:pPr>
            <a:r>
              <a:rPr kumimoji="0" lang="en-US" dirty="0" err="1" smtClean="0"/>
              <a:t>Ruminococcus</a:t>
            </a:r>
            <a:r>
              <a:rPr kumimoji="0" lang="en-US" dirty="0" smtClean="0"/>
              <a:t>	Acetate	</a:t>
            </a:r>
            <a:r>
              <a:rPr kumimoji="0" lang="en-US" dirty="0" err="1" smtClean="0"/>
              <a:t>Selenomonas</a:t>
            </a:r>
            <a:r>
              <a:rPr kumimoji="0" lang="en-US" dirty="0" smtClean="0"/>
              <a:t>	Propionate</a:t>
            </a:r>
          </a:p>
          <a:p>
            <a:pPr>
              <a:tabLst>
                <a:tab pos="1359807" algn="l"/>
                <a:tab pos="2934904" algn="l"/>
                <a:tab pos="4109498" algn="l"/>
                <a:tab pos="4166486" algn="l"/>
              </a:tabLst>
            </a:pPr>
            <a:r>
              <a:rPr kumimoji="0" lang="en-US" dirty="0" err="1" smtClean="0"/>
              <a:t>Methanobacterium</a:t>
            </a:r>
            <a:r>
              <a:rPr kumimoji="0" lang="en-US" dirty="0" smtClean="0"/>
              <a:t>	Acetate, methane*	</a:t>
            </a:r>
            <a:r>
              <a:rPr kumimoji="0" lang="en-US" dirty="0" err="1" smtClean="0"/>
              <a:t>Bacteroides</a:t>
            </a:r>
            <a:r>
              <a:rPr kumimoji="0" lang="en-US" dirty="0" smtClean="0"/>
              <a:t>        	Acetate, propionate </a:t>
            </a:r>
          </a:p>
          <a:p>
            <a:pPr>
              <a:tabLst>
                <a:tab pos="1359807" algn="l"/>
                <a:tab pos="2934904" algn="l"/>
                <a:tab pos="4109498" algn="l"/>
                <a:tab pos="4166486" algn="l"/>
              </a:tabLst>
            </a:pPr>
            <a:r>
              <a:rPr kumimoji="0" lang="en-US" dirty="0" smtClean="0"/>
              <a:t>Lactobacillus            Lactate	</a:t>
            </a:r>
            <a:r>
              <a:rPr kumimoji="0" lang="en-US" dirty="0" err="1" smtClean="0"/>
              <a:t>Megasphera</a:t>
            </a:r>
            <a:r>
              <a:rPr kumimoji="0" lang="en-US" dirty="0" smtClean="0"/>
              <a:t>      	Propionate, acetate</a:t>
            </a:r>
          </a:p>
          <a:p>
            <a:pPr>
              <a:tabLst>
                <a:tab pos="1359807" algn="l"/>
                <a:tab pos="2934904" algn="l"/>
                <a:tab pos="4109498" algn="l"/>
                <a:tab pos="4166486" algn="l"/>
              </a:tabLst>
            </a:pPr>
            <a:r>
              <a:rPr kumimoji="0" lang="en-US" dirty="0" err="1" smtClean="0"/>
              <a:t>Butyrivibrio</a:t>
            </a:r>
            <a:r>
              <a:rPr kumimoji="0" lang="en-US" dirty="0" smtClean="0"/>
              <a:t>               Acetate, butyrate	</a:t>
            </a:r>
            <a:r>
              <a:rPr kumimoji="0" lang="en-US" dirty="0" err="1" smtClean="0"/>
              <a:t>Veillonella</a:t>
            </a:r>
            <a:r>
              <a:rPr kumimoji="0" lang="en-US" dirty="0" smtClean="0"/>
              <a:t>	Propionate</a:t>
            </a:r>
          </a:p>
          <a:p>
            <a:pPr>
              <a:tabLst>
                <a:tab pos="1359807" algn="l"/>
                <a:tab pos="2934904" algn="l"/>
                <a:tab pos="4109498" algn="l"/>
                <a:tab pos="4166486" algn="l"/>
              </a:tabLst>
            </a:pPr>
            <a:r>
              <a:rPr kumimoji="0" lang="en-US" dirty="0" err="1" smtClean="0"/>
              <a:t>Lachnospira</a:t>
            </a:r>
            <a:r>
              <a:rPr kumimoji="0" lang="en-US" dirty="0" smtClean="0"/>
              <a:t>             Acetate	</a:t>
            </a:r>
            <a:r>
              <a:rPr kumimoji="0" lang="en-US" dirty="0" err="1" smtClean="0"/>
              <a:t>Succinimonas</a:t>
            </a:r>
            <a:r>
              <a:rPr kumimoji="0" lang="en-US" dirty="0" smtClean="0"/>
              <a:t> 	</a:t>
            </a:r>
            <a:r>
              <a:rPr kumimoji="0" lang="en-US" dirty="0" err="1" smtClean="0"/>
              <a:t>Succinate</a:t>
            </a:r>
            <a:endParaRPr kumimoji="0" lang="en-US" dirty="0" smtClean="0"/>
          </a:p>
          <a:p>
            <a:pPr>
              <a:tabLst>
                <a:tab pos="1359807" algn="l"/>
                <a:tab pos="2934904" algn="l"/>
                <a:tab pos="4109498" algn="l"/>
                <a:tab pos="4166486" algn="l"/>
              </a:tabLst>
            </a:pPr>
            <a:r>
              <a:rPr kumimoji="0" lang="en-US" dirty="0" smtClean="0"/>
              <a:t>Streptococcus          Lactate	</a:t>
            </a:r>
            <a:r>
              <a:rPr kumimoji="0" lang="en-US" dirty="0" err="1" smtClean="0"/>
              <a:t>Succinivibro</a:t>
            </a:r>
            <a:r>
              <a:rPr kumimoji="0" lang="en-US" dirty="0" smtClean="0"/>
              <a:t>	</a:t>
            </a:r>
            <a:r>
              <a:rPr kumimoji="0" lang="en-US" dirty="0" err="1" smtClean="0"/>
              <a:t>Succinate</a:t>
            </a:r>
            <a:endParaRPr kumimoji="0" lang="en-US" dirty="0" smtClean="0"/>
          </a:p>
          <a:p>
            <a:pPr>
              <a:tabLst>
                <a:tab pos="1359807" algn="l"/>
                <a:tab pos="2934904" algn="l"/>
                <a:tab pos="4109498" algn="l"/>
                <a:tab pos="4166486" algn="l"/>
              </a:tabLst>
            </a:pPr>
            <a:r>
              <a:rPr kumimoji="0" lang="en-US" dirty="0" err="1" smtClean="0"/>
              <a:t>Methanosarcina</a:t>
            </a:r>
            <a:r>
              <a:rPr kumimoji="0" lang="en-US" dirty="0" smtClean="0"/>
              <a:t>       Methane*	</a:t>
            </a:r>
          </a:p>
          <a:p>
            <a:pPr>
              <a:tabLst>
                <a:tab pos="1359807" algn="l"/>
                <a:tab pos="2934904" algn="l"/>
                <a:tab pos="4109498" algn="l"/>
                <a:tab pos="4166486" algn="l"/>
              </a:tabLst>
            </a:pPr>
            <a:r>
              <a:rPr kumimoji="0" lang="en-US" dirty="0" err="1" smtClean="0"/>
              <a:t>Fibrobacter</a:t>
            </a:r>
            <a:r>
              <a:rPr kumimoji="0" lang="en-US" dirty="0" smtClean="0"/>
              <a:t>               Acetate</a:t>
            </a:r>
          </a:p>
          <a:p>
            <a:pPr>
              <a:tabLst>
                <a:tab pos="1359807" algn="l"/>
                <a:tab pos="2934904" algn="l"/>
                <a:tab pos="4109498" algn="l"/>
                <a:tab pos="4166486" algn="l"/>
              </a:tabLst>
            </a:pPr>
            <a:endParaRPr kumimoji="0" lang="en-US" dirty="0" smtClean="0"/>
          </a:p>
          <a:p>
            <a:pPr>
              <a:tabLst>
                <a:tab pos="1359807" algn="l"/>
                <a:tab pos="2934904" algn="l"/>
                <a:tab pos="4109498" algn="l"/>
                <a:tab pos="4166486" algn="l"/>
              </a:tabLst>
            </a:pPr>
            <a:endParaRPr kumimoji="0" lang="en-US" dirty="0" smtClean="0"/>
          </a:p>
          <a:p>
            <a:pPr>
              <a:tabLst>
                <a:tab pos="1359807" algn="l"/>
                <a:tab pos="2934904" algn="l"/>
                <a:tab pos="4109498" algn="l"/>
                <a:tab pos="4166486" algn="l"/>
              </a:tabLst>
            </a:pPr>
            <a:r>
              <a:rPr kumimoji="0" lang="en-US" sz="900" dirty="0"/>
              <a:t>Adapted from </a:t>
            </a:r>
            <a:r>
              <a:rPr kumimoji="0" lang="en-US" sz="900" dirty="0" err="1"/>
              <a:t>Nagaraja</a:t>
            </a:r>
            <a:r>
              <a:rPr kumimoji="0" lang="en-US" sz="900" dirty="0"/>
              <a:t>, TG, CJ </a:t>
            </a:r>
            <a:r>
              <a:rPr kumimoji="0" lang="en-US" sz="900" dirty="0" err="1"/>
              <a:t>Newbold</a:t>
            </a:r>
            <a:r>
              <a:rPr kumimoji="0" lang="en-US" sz="900" dirty="0"/>
              <a:t>, CJ Van </a:t>
            </a:r>
            <a:r>
              <a:rPr kumimoji="0" lang="en-US" sz="900" dirty="0" err="1"/>
              <a:t>Nevel</a:t>
            </a:r>
            <a:r>
              <a:rPr kumimoji="0" lang="en-US" sz="900" dirty="0"/>
              <a:t> &amp; DI Meyer. 1997. Manipulation of Rumen Fermentation. </a:t>
            </a:r>
            <a:r>
              <a:rPr kumimoji="0" lang="en-US" sz="900" i="1" dirty="0"/>
              <a:t>The Rumen Microbial Ecosystem</a:t>
            </a:r>
            <a:r>
              <a:rPr kumimoji="0" lang="en-US" sz="900" dirty="0"/>
              <a:t>, 2</a:t>
            </a:r>
            <a:r>
              <a:rPr kumimoji="0" lang="en-US" sz="900" baseline="30000" dirty="0"/>
              <a:t>nd</a:t>
            </a:r>
            <a:r>
              <a:rPr kumimoji="0" lang="en-US" sz="900" dirty="0"/>
              <a:t> edition. Ed: Hobson &amp; Steward. Pp. 538-548.</a:t>
            </a:r>
          </a:p>
          <a:p>
            <a:pPr>
              <a:tabLst>
                <a:tab pos="1359807" algn="l"/>
                <a:tab pos="2934904" algn="l"/>
                <a:tab pos="4109498" algn="l"/>
                <a:tab pos="4166486" algn="l"/>
              </a:tabLst>
            </a:pPr>
            <a:endParaRPr kumimoji="0" lang="en-US" dirty="0" smtClean="0"/>
          </a:p>
          <a:p>
            <a:pPr>
              <a:tabLst>
                <a:tab pos="1359807" algn="l"/>
                <a:tab pos="2934904" algn="l"/>
                <a:tab pos="4109498" algn="l"/>
                <a:tab pos="4166486" algn="l"/>
              </a:tabLst>
            </a:pPr>
            <a:endParaRPr kumimoji="0" lang="en-US" dirty="0" smtClean="0"/>
          </a:p>
          <a:p>
            <a:pPr>
              <a:tabLst>
                <a:tab pos="1359807" algn="l"/>
                <a:tab pos="2934904" algn="l"/>
                <a:tab pos="4109498" algn="l"/>
                <a:tab pos="4166486" algn="l"/>
              </a:tabLst>
            </a:pPr>
            <a:endParaRPr kumimoji="0" lang="en-US" dirty="0" smtClean="0"/>
          </a:p>
          <a:p>
            <a:pPr>
              <a:tabLst>
                <a:tab pos="1359807" algn="l"/>
                <a:tab pos="2934904" algn="l"/>
                <a:tab pos="4109498" algn="l"/>
                <a:tab pos="4166486" algn="l"/>
              </a:tabLst>
            </a:pPr>
            <a:endParaRPr kumimoji="0" lang="en-US" dirty="0" smtClean="0"/>
          </a:p>
          <a:p>
            <a:pPr>
              <a:tabLst>
                <a:tab pos="1359807" algn="l"/>
                <a:tab pos="2934904" algn="l"/>
                <a:tab pos="4109498" algn="l"/>
                <a:tab pos="4166486" algn="l"/>
              </a:tabLst>
            </a:pPr>
            <a:endParaRPr kumimoji="0" lang="en-US" dirty="0" smtClean="0">
              <a:solidFill>
                <a:srgbClr val="000000"/>
              </a:solidFill>
            </a:endParaRPr>
          </a:p>
        </p:txBody>
      </p:sp>
      <p:sp>
        <p:nvSpPr>
          <p:cNvPr id="29699" name="Line 4"/>
          <p:cNvSpPr>
            <a:spLocks noChangeShapeType="1"/>
          </p:cNvSpPr>
          <p:nvPr/>
        </p:nvSpPr>
        <p:spPr bwMode="auto">
          <a:xfrm>
            <a:off x="689625" y="4800445"/>
            <a:ext cx="2358996" cy="0"/>
          </a:xfrm>
          <a:prstGeom prst="line">
            <a:avLst/>
          </a:prstGeom>
          <a:noFill/>
          <a:ln w="9525">
            <a:solidFill>
              <a:schemeClr val="tx1"/>
            </a:solidFill>
            <a:round/>
            <a:headEnd/>
            <a:tailEnd/>
          </a:ln>
        </p:spPr>
        <p:txBody>
          <a:bodyPr lIns="90214" tIns="45107" rIns="90214" bIns="45107"/>
          <a:lstStyle/>
          <a:p>
            <a:endParaRPr lang="en-US"/>
          </a:p>
        </p:txBody>
      </p:sp>
      <p:sp>
        <p:nvSpPr>
          <p:cNvPr id="29700" name="Line 5"/>
          <p:cNvSpPr>
            <a:spLocks noChangeShapeType="1"/>
          </p:cNvSpPr>
          <p:nvPr/>
        </p:nvSpPr>
        <p:spPr bwMode="auto">
          <a:xfrm>
            <a:off x="3657394" y="4800445"/>
            <a:ext cx="2435091" cy="0"/>
          </a:xfrm>
          <a:prstGeom prst="line">
            <a:avLst/>
          </a:prstGeom>
          <a:noFill/>
          <a:ln w="9525">
            <a:solidFill>
              <a:schemeClr val="tx1"/>
            </a:solidFill>
            <a:round/>
            <a:headEnd/>
            <a:tailEnd/>
          </a:ln>
        </p:spPr>
        <p:txBody>
          <a:bodyPr lIns="90214" tIns="45107" rIns="90214" bIns="45107"/>
          <a:lstStyle/>
          <a:p>
            <a:endParaRPr lang="en-US"/>
          </a:p>
        </p:txBody>
      </p:sp>
      <p:sp>
        <p:nvSpPr>
          <p:cNvPr id="29701" name="Line 6"/>
          <p:cNvSpPr>
            <a:spLocks noChangeShapeType="1"/>
          </p:cNvSpPr>
          <p:nvPr/>
        </p:nvSpPr>
        <p:spPr bwMode="auto">
          <a:xfrm>
            <a:off x="689627" y="5485542"/>
            <a:ext cx="1065353" cy="0"/>
          </a:xfrm>
          <a:prstGeom prst="line">
            <a:avLst/>
          </a:prstGeom>
          <a:noFill/>
          <a:ln w="9525">
            <a:solidFill>
              <a:schemeClr val="tx1"/>
            </a:solidFill>
            <a:round/>
            <a:headEnd/>
            <a:tailEnd/>
          </a:ln>
        </p:spPr>
        <p:txBody>
          <a:bodyPr lIns="90214" tIns="45107" rIns="90214" bIns="45107"/>
          <a:lstStyle/>
          <a:p>
            <a:endParaRPr lang="en-US"/>
          </a:p>
        </p:txBody>
      </p:sp>
      <p:sp>
        <p:nvSpPr>
          <p:cNvPr id="29702" name="Line 7"/>
          <p:cNvSpPr>
            <a:spLocks noChangeShapeType="1"/>
          </p:cNvSpPr>
          <p:nvPr/>
        </p:nvSpPr>
        <p:spPr bwMode="auto">
          <a:xfrm>
            <a:off x="2059366" y="5485542"/>
            <a:ext cx="989257" cy="0"/>
          </a:xfrm>
          <a:prstGeom prst="line">
            <a:avLst/>
          </a:prstGeom>
          <a:noFill/>
          <a:ln w="9525">
            <a:solidFill>
              <a:schemeClr val="tx1"/>
            </a:solidFill>
            <a:round/>
            <a:headEnd/>
            <a:tailEnd/>
          </a:ln>
        </p:spPr>
        <p:txBody>
          <a:bodyPr lIns="90214" tIns="45107" rIns="90214" bIns="45107"/>
          <a:lstStyle/>
          <a:p>
            <a:endParaRPr lang="en-US"/>
          </a:p>
        </p:txBody>
      </p:sp>
      <p:sp>
        <p:nvSpPr>
          <p:cNvPr id="29703" name="Line 8"/>
          <p:cNvSpPr>
            <a:spLocks noChangeShapeType="1"/>
          </p:cNvSpPr>
          <p:nvPr/>
        </p:nvSpPr>
        <p:spPr bwMode="auto">
          <a:xfrm>
            <a:off x="3657394" y="5485542"/>
            <a:ext cx="913159" cy="0"/>
          </a:xfrm>
          <a:prstGeom prst="line">
            <a:avLst/>
          </a:prstGeom>
          <a:noFill/>
          <a:ln w="9525">
            <a:solidFill>
              <a:schemeClr val="tx1"/>
            </a:solidFill>
            <a:round/>
            <a:headEnd/>
            <a:tailEnd/>
          </a:ln>
        </p:spPr>
        <p:txBody>
          <a:bodyPr lIns="90214" tIns="45107" rIns="90214" bIns="45107"/>
          <a:lstStyle/>
          <a:p>
            <a:endParaRPr lang="en-US"/>
          </a:p>
        </p:txBody>
      </p:sp>
      <p:sp>
        <p:nvSpPr>
          <p:cNvPr id="29704" name="Line 9"/>
          <p:cNvSpPr>
            <a:spLocks noChangeShapeType="1"/>
          </p:cNvSpPr>
          <p:nvPr/>
        </p:nvSpPr>
        <p:spPr bwMode="auto">
          <a:xfrm>
            <a:off x="4874940" y="5485542"/>
            <a:ext cx="1065353" cy="0"/>
          </a:xfrm>
          <a:prstGeom prst="line">
            <a:avLst/>
          </a:prstGeom>
          <a:noFill/>
          <a:ln w="9525">
            <a:solidFill>
              <a:schemeClr val="tx1"/>
            </a:solidFill>
            <a:round/>
            <a:headEnd/>
            <a:tailEnd/>
          </a:ln>
        </p:spPr>
        <p:txBody>
          <a:bodyPr lIns="90214" tIns="45107" rIns="90214" bIns="45107"/>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06" charset="0"/>
                <a:cs typeface="Arial" charset="0"/>
              </a:defRPr>
            </a:lvl1pPr>
            <a:lvl2pPr marL="716065" indent="-275409" eaLnBrk="0" hangingPunct="0">
              <a:defRPr sz="2400">
                <a:solidFill>
                  <a:schemeClr val="tx1"/>
                </a:solidFill>
                <a:latin typeface="Times New Roman" pitchFamily="-106" charset="0"/>
                <a:cs typeface="Arial" charset="0"/>
              </a:defRPr>
            </a:lvl2pPr>
            <a:lvl3pPr marL="1101638" indent="-220328" eaLnBrk="0" hangingPunct="0">
              <a:defRPr sz="2400">
                <a:solidFill>
                  <a:schemeClr val="tx1"/>
                </a:solidFill>
                <a:latin typeface="Times New Roman" pitchFamily="-106" charset="0"/>
                <a:cs typeface="Arial" charset="0"/>
              </a:defRPr>
            </a:lvl3pPr>
            <a:lvl4pPr marL="1542293" indent="-220328" eaLnBrk="0" hangingPunct="0">
              <a:defRPr sz="2400">
                <a:solidFill>
                  <a:schemeClr val="tx1"/>
                </a:solidFill>
                <a:latin typeface="Times New Roman" pitchFamily="-106" charset="0"/>
                <a:cs typeface="Arial" charset="0"/>
              </a:defRPr>
            </a:lvl4pPr>
            <a:lvl5pPr marL="1982948" indent="-220328" eaLnBrk="0" hangingPunct="0">
              <a:defRPr sz="2400">
                <a:solidFill>
                  <a:schemeClr val="tx1"/>
                </a:solidFill>
                <a:latin typeface="Times New Roman" pitchFamily="-106" charset="0"/>
                <a:cs typeface="Arial" charset="0"/>
              </a:defRPr>
            </a:lvl5pPr>
            <a:lvl6pPr marL="2423603" indent="-220328" eaLnBrk="0" fontAlgn="base" hangingPunct="0">
              <a:spcBef>
                <a:spcPct val="0"/>
              </a:spcBef>
              <a:spcAft>
                <a:spcPct val="0"/>
              </a:spcAft>
              <a:defRPr sz="2400">
                <a:solidFill>
                  <a:schemeClr val="tx1"/>
                </a:solidFill>
                <a:latin typeface="Times New Roman" pitchFamily="-106" charset="0"/>
                <a:cs typeface="Arial" charset="0"/>
              </a:defRPr>
            </a:lvl6pPr>
            <a:lvl7pPr marL="2864257" indent="-220328" eaLnBrk="0" fontAlgn="base" hangingPunct="0">
              <a:spcBef>
                <a:spcPct val="0"/>
              </a:spcBef>
              <a:spcAft>
                <a:spcPct val="0"/>
              </a:spcAft>
              <a:defRPr sz="2400">
                <a:solidFill>
                  <a:schemeClr val="tx1"/>
                </a:solidFill>
                <a:latin typeface="Times New Roman" pitchFamily="-106" charset="0"/>
                <a:cs typeface="Arial" charset="0"/>
              </a:defRPr>
            </a:lvl7pPr>
            <a:lvl8pPr marL="3304914" indent="-220328" eaLnBrk="0" fontAlgn="base" hangingPunct="0">
              <a:spcBef>
                <a:spcPct val="0"/>
              </a:spcBef>
              <a:spcAft>
                <a:spcPct val="0"/>
              </a:spcAft>
              <a:defRPr sz="2400">
                <a:solidFill>
                  <a:schemeClr val="tx1"/>
                </a:solidFill>
                <a:latin typeface="Times New Roman" pitchFamily="-106" charset="0"/>
                <a:cs typeface="Arial" charset="0"/>
              </a:defRPr>
            </a:lvl8pPr>
            <a:lvl9pPr marL="3745568" indent="-220328" eaLnBrk="0" fontAlgn="base" hangingPunct="0">
              <a:spcBef>
                <a:spcPct val="0"/>
              </a:spcBef>
              <a:spcAft>
                <a:spcPct val="0"/>
              </a:spcAft>
              <a:defRPr sz="2400">
                <a:solidFill>
                  <a:schemeClr val="tx1"/>
                </a:solidFill>
                <a:latin typeface="Times New Roman" pitchFamily="-106" charset="0"/>
                <a:cs typeface="Arial" charset="0"/>
              </a:defRPr>
            </a:lvl9pPr>
          </a:lstStyle>
          <a:p>
            <a:pPr eaLnBrk="1" hangingPunct="1"/>
            <a:fld id="{5E779569-B001-4351-A12F-D1BC9DDA5A11}" type="slidenum">
              <a:rPr lang="en-US" sz="1100">
                <a:latin typeface="Arial" charset="0"/>
              </a:rPr>
              <a:pPr eaLnBrk="1" hangingPunct="1"/>
              <a:t>8</a:t>
            </a:fld>
            <a:endParaRPr lang="en-US" sz="110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06" charset="0"/>
                <a:cs typeface="Arial" charset="0"/>
              </a:defRPr>
            </a:lvl1pPr>
            <a:lvl2pPr marL="716065" indent="-275409" eaLnBrk="0" hangingPunct="0">
              <a:defRPr sz="2400">
                <a:solidFill>
                  <a:schemeClr val="tx1"/>
                </a:solidFill>
                <a:latin typeface="Times New Roman" pitchFamily="-106" charset="0"/>
                <a:cs typeface="Arial" charset="0"/>
              </a:defRPr>
            </a:lvl2pPr>
            <a:lvl3pPr marL="1101638" indent="-220328" eaLnBrk="0" hangingPunct="0">
              <a:defRPr sz="2400">
                <a:solidFill>
                  <a:schemeClr val="tx1"/>
                </a:solidFill>
                <a:latin typeface="Times New Roman" pitchFamily="-106" charset="0"/>
                <a:cs typeface="Arial" charset="0"/>
              </a:defRPr>
            </a:lvl3pPr>
            <a:lvl4pPr marL="1542293" indent="-220328" eaLnBrk="0" hangingPunct="0">
              <a:defRPr sz="2400">
                <a:solidFill>
                  <a:schemeClr val="tx1"/>
                </a:solidFill>
                <a:latin typeface="Times New Roman" pitchFamily="-106" charset="0"/>
                <a:cs typeface="Arial" charset="0"/>
              </a:defRPr>
            </a:lvl4pPr>
            <a:lvl5pPr marL="1982948" indent="-220328" eaLnBrk="0" hangingPunct="0">
              <a:defRPr sz="2400">
                <a:solidFill>
                  <a:schemeClr val="tx1"/>
                </a:solidFill>
                <a:latin typeface="Times New Roman" pitchFamily="-106" charset="0"/>
                <a:cs typeface="Arial" charset="0"/>
              </a:defRPr>
            </a:lvl5pPr>
            <a:lvl6pPr marL="2423603" indent="-220328" eaLnBrk="0" fontAlgn="base" hangingPunct="0">
              <a:spcBef>
                <a:spcPct val="0"/>
              </a:spcBef>
              <a:spcAft>
                <a:spcPct val="0"/>
              </a:spcAft>
              <a:defRPr sz="2400">
                <a:solidFill>
                  <a:schemeClr val="tx1"/>
                </a:solidFill>
                <a:latin typeface="Times New Roman" pitchFamily="-106" charset="0"/>
                <a:cs typeface="Arial" charset="0"/>
              </a:defRPr>
            </a:lvl6pPr>
            <a:lvl7pPr marL="2864257" indent="-220328" eaLnBrk="0" fontAlgn="base" hangingPunct="0">
              <a:spcBef>
                <a:spcPct val="0"/>
              </a:spcBef>
              <a:spcAft>
                <a:spcPct val="0"/>
              </a:spcAft>
              <a:defRPr sz="2400">
                <a:solidFill>
                  <a:schemeClr val="tx1"/>
                </a:solidFill>
                <a:latin typeface="Times New Roman" pitchFamily="-106" charset="0"/>
                <a:cs typeface="Arial" charset="0"/>
              </a:defRPr>
            </a:lvl7pPr>
            <a:lvl8pPr marL="3304914" indent="-220328" eaLnBrk="0" fontAlgn="base" hangingPunct="0">
              <a:spcBef>
                <a:spcPct val="0"/>
              </a:spcBef>
              <a:spcAft>
                <a:spcPct val="0"/>
              </a:spcAft>
              <a:defRPr sz="2400">
                <a:solidFill>
                  <a:schemeClr val="tx1"/>
                </a:solidFill>
                <a:latin typeface="Times New Roman" pitchFamily="-106" charset="0"/>
                <a:cs typeface="Arial" charset="0"/>
              </a:defRPr>
            </a:lvl8pPr>
            <a:lvl9pPr marL="3745568" indent="-220328" eaLnBrk="0" fontAlgn="base" hangingPunct="0">
              <a:spcBef>
                <a:spcPct val="0"/>
              </a:spcBef>
              <a:spcAft>
                <a:spcPct val="0"/>
              </a:spcAft>
              <a:defRPr sz="2400">
                <a:solidFill>
                  <a:schemeClr val="tx1"/>
                </a:solidFill>
                <a:latin typeface="Times New Roman" pitchFamily="-106" charset="0"/>
                <a:cs typeface="Arial" charset="0"/>
              </a:defRPr>
            </a:lvl9pPr>
          </a:lstStyle>
          <a:p>
            <a:pPr eaLnBrk="1" hangingPunct="1"/>
            <a:fld id="{944DBC95-8348-45FA-B73E-3BBED895853B}" type="slidenum">
              <a:rPr lang="en-US" sz="1100">
                <a:latin typeface="Arial" charset="0"/>
              </a:rPr>
              <a:pPr eaLnBrk="1" hangingPunct="1"/>
              <a:t>11</a:t>
            </a:fld>
            <a:endParaRPr lang="en-US" sz="1100">
              <a:latin typeface="Arial" charset="0"/>
            </a:endParaRPr>
          </a:p>
        </p:txBody>
      </p:sp>
      <p:sp>
        <p:nvSpPr>
          <p:cNvPr id="73731" name="Rectangle 2"/>
          <p:cNvSpPr>
            <a:spLocks noGrp="1" noRot="1" noChangeAspect="1" noChangeArrowheads="1" noTextEdit="1"/>
          </p:cNvSpPr>
          <p:nvPr>
            <p:ph type="sldImg"/>
          </p:nvPr>
        </p:nvSpPr>
        <p:spPr>
          <a:xfrm>
            <a:off x="1189038" y="703263"/>
            <a:ext cx="4630737" cy="3475037"/>
          </a:xfrm>
          <a:ln/>
        </p:spPr>
      </p:sp>
      <p:sp>
        <p:nvSpPr>
          <p:cNvPr id="73732" name="Rectangle 3"/>
          <p:cNvSpPr>
            <a:spLocks noGrp="1" noChangeArrowheads="1"/>
          </p:cNvSpPr>
          <p:nvPr>
            <p:ph type="body" idx="1"/>
          </p:nvPr>
        </p:nvSpPr>
        <p:spPr>
          <a:xfrm>
            <a:off x="934113" y="4414561"/>
            <a:ext cx="5142177" cy="41839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err="1" smtClean="0">
                <a:solidFill>
                  <a:srgbClr val="000000"/>
                </a:solidFill>
                <a:latin typeface="Arial" charset="0"/>
              </a:rPr>
              <a:t>Ruminal</a:t>
            </a:r>
            <a:r>
              <a:rPr lang="en-US" dirty="0" smtClean="0">
                <a:solidFill>
                  <a:srgbClr val="000000"/>
                </a:solidFill>
                <a:latin typeface="Arial" charset="0"/>
              </a:rPr>
              <a:t> bacteria convert simple sugar (glucose) to VFAs.  This diagram shows a </a:t>
            </a:r>
            <a:r>
              <a:rPr lang="en-US" dirty="0" err="1" smtClean="0">
                <a:solidFill>
                  <a:srgbClr val="000000"/>
                </a:solidFill>
                <a:latin typeface="Arial" charset="0"/>
              </a:rPr>
              <a:t>ruminal</a:t>
            </a:r>
            <a:r>
              <a:rPr lang="en-US" dirty="0" smtClean="0">
                <a:solidFill>
                  <a:srgbClr val="000000"/>
                </a:solidFill>
                <a:latin typeface="Arial" charset="0"/>
              </a:rPr>
              <a:t> bacteria converting a 6 C glucose ring to one of 3 VFAs, acetic, butyric, &amp; </a:t>
            </a:r>
            <a:r>
              <a:rPr lang="en-US" dirty="0" err="1" smtClean="0">
                <a:solidFill>
                  <a:srgbClr val="000000"/>
                </a:solidFill>
                <a:latin typeface="Arial" charset="0"/>
              </a:rPr>
              <a:t>propionic</a:t>
            </a:r>
            <a:r>
              <a:rPr lang="en-US" dirty="0" smtClean="0">
                <a:solidFill>
                  <a:srgbClr val="000000"/>
                </a:solidFill>
                <a:latin typeface="Arial" charset="0"/>
              </a:rPr>
              <a:t> acid.  In reality it is very unlikely a single specie of </a:t>
            </a:r>
            <a:r>
              <a:rPr lang="en-US" dirty="0" err="1" smtClean="0">
                <a:solidFill>
                  <a:srgbClr val="000000"/>
                </a:solidFill>
                <a:latin typeface="Arial" charset="0"/>
              </a:rPr>
              <a:t>ruminal</a:t>
            </a:r>
            <a:r>
              <a:rPr lang="en-US" dirty="0" smtClean="0">
                <a:solidFill>
                  <a:srgbClr val="000000"/>
                </a:solidFill>
                <a:latin typeface="Arial" charset="0"/>
              </a:rPr>
              <a:t> bacteria would not convert sugars to all </a:t>
            </a:r>
            <a:r>
              <a:rPr lang="en-US" dirty="0" err="1" smtClean="0">
                <a:solidFill>
                  <a:srgbClr val="000000"/>
                </a:solidFill>
                <a:latin typeface="Arial" charset="0"/>
              </a:rPr>
              <a:t>all</a:t>
            </a:r>
            <a:r>
              <a:rPr lang="en-US" dirty="0" smtClean="0">
                <a:solidFill>
                  <a:srgbClr val="000000"/>
                </a:solidFill>
                <a:latin typeface="Arial" charset="0"/>
              </a:rPr>
              <a:t> 3 VFAs so this model is for illustrative purposes only.  When a bacteria (primarily G+) convert a 6 carbon sugar molecule to acetic acid, 2 molecules of acetic acid with 2 C each are produced with 2 additional carbon that are lost as by products of carbon dioxide &amp;/or methane. When a G + rumen bacteria converts a 6 carbon sugar molecule of glucose to butyric acid, 1 molecules of butyric with 4 C is produced but again 2 additional carbons are lost as by products of carbon dioxide &amp;/or methane.  When a </a:t>
            </a:r>
            <a:r>
              <a:rPr lang="en-US" dirty="0" err="1" smtClean="0">
                <a:solidFill>
                  <a:srgbClr val="000000"/>
                </a:solidFill>
                <a:latin typeface="Arial" charset="0"/>
              </a:rPr>
              <a:t>ruminal</a:t>
            </a:r>
            <a:r>
              <a:rPr lang="en-US" dirty="0" smtClean="0">
                <a:solidFill>
                  <a:srgbClr val="000000"/>
                </a:solidFill>
                <a:latin typeface="Arial" charset="0"/>
              </a:rPr>
              <a:t> bacteria (primarily G-) converts the molecule of glucose to </a:t>
            </a:r>
            <a:r>
              <a:rPr lang="en-US" dirty="0" err="1" smtClean="0">
                <a:solidFill>
                  <a:srgbClr val="000000"/>
                </a:solidFill>
                <a:latin typeface="Arial" charset="0"/>
              </a:rPr>
              <a:t>propionic</a:t>
            </a:r>
            <a:r>
              <a:rPr lang="en-US" dirty="0" smtClean="0">
                <a:solidFill>
                  <a:srgbClr val="000000"/>
                </a:solidFill>
                <a:latin typeface="Arial" charset="0"/>
              </a:rPr>
              <a:t> acid 2 molecules of </a:t>
            </a:r>
            <a:r>
              <a:rPr lang="en-US" dirty="0" err="1" smtClean="0">
                <a:solidFill>
                  <a:srgbClr val="000000"/>
                </a:solidFill>
                <a:latin typeface="Arial" charset="0"/>
              </a:rPr>
              <a:t>propionic</a:t>
            </a:r>
            <a:r>
              <a:rPr lang="en-US" dirty="0" smtClean="0">
                <a:solidFill>
                  <a:srgbClr val="000000"/>
                </a:solidFill>
                <a:latin typeface="Arial" charset="0"/>
              </a:rPr>
              <a:t> acid (3 C each) are produced &amp; there is no Cs lost as by products of </a:t>
            </a:r>
            <a:r>
              <a:rPr lang="en-US" dirty="0" smtClean="0">
                <a:latin typeface="Arial" charset="0"/>
              </a:rPr>
              <a:t>CO</a:t>
            </a:r>
            <a:r>
              <a:rPr lang="en-US" baseline="-25000" dirty="0" smtClean="0">
                <a:latin typeface="Arial" charset="0"/>
              </a:rPr>
              <a:t>2</a:t>
            </a:r>
            <a:r>
              <a:rPr lang="en-US" dirty="0" smtClean="0">
                <a:latin typeface="Arial" charset="0"/>
              </a:rPr>
              <a:t> &amp;/or CH</a:t>
            </a:r>
            <a:r>
              <a:rPr lang="en-US" baseline="-25000" dirty="0" smtClean="0">
                <a:latin typeface="Arial" charset="0"/>
              </a:rPr>
              <a:t>4</a:t>
            </a:r>
            <a:r>
              <a:rPr lang="en-US" dirty="0" smtClean="0">
                <a:solidFill>
                  <a:srgbClr val="000000"/>
                </a:solidFill>
                <a:latin typeface="Arial" charset="0"/>
              </a:rPr>
              <a:t> thus the improved efficiency in propionate production.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4F3E430A-200C-47F5-B093-EE13CC9E03F8}" type="slidenum">
              <a:rPr lang="en-US" smtClean="0"/>
              <a:pPr/>
              <a:t>12</a:t>
            </a:fld>
            <a:endParaRPr lang="en-US" smtClean="0"/>
          </a:p>
        </p:txBody>
      </p:sp>
      <p:sp>
        <p:nvSpPr>
          <p:cNvPr id="57346" name="Rectangle 2"/>
          <p:cNvSpPr>
            <a:spLocks noGrp="1" noRot="1" noChangeAspect="1" noChangeArrowheads="1" noTextEdit="1"/>
          </p:cNvSpPr>
          <p:nvPr>
            <p:ph type="sldImg"/>
          </p:nvPr>
        </p:nvSpPr>
        <p:spPr>
          <a:xfrm>
            <a:off x="1182688" y="698500"/>
            <a:ext cx="4648200" cy="3487738"/>
          </a:xfrm>
          <a:ln/>
        </p:spPr>
      </p:sp>
      <p:sp>
        <p:nvSpPr>
          <p:cNvPr id="57347" name="Rectangle 3"/>
          <p:cNvSpPr>
            <a:spLocks noGrp="1" noChangeArrowheads="1"/>
          </p:cNvSpPr>
          <p:nvPr>
            <p:ph type="body" idx="1"/>
          </p:nvPr>
        </p:nvSpPr>
        <p:spPr>
          <a:xfrm>
            <a:off x="935356" y="4416663"/>
            <a:ext cx="5139691" cy="4181952"/>
          </a:xfrm>
          <a:noFill/>
          <a:ln/>
        </p:spPr>
        <p:txBody>
          <a:bodyPr/>
          <a:lstStyle/>
          <a:p>
            <a:pPr eaLnBrk="1" hangingPunct="1"/>
            <a:r>
              <a:rPr lang="en-US" dirty="0" smtClean="0">
                <a:solidFill>
                  <a:srgbClr val="000000"/>
                </a:solidFill>
              </a:rPr>
              <a:t>Further examining the efficiency of propionate production, if 1 mole of glucose containing 680 kcal is converted to acetic acid, the energy value of the acetic acid produced would be 419 kcal or approximately 62% of the original energy value from glucose. If 1 mole of glucose is converted to butyric acid, the energy value of the butyric acid produced would be 524 kcal or approximately 77% of the original energy value from glucose.  Finally, if the mole of glucose is converted totally to </a:t>
            </a:r>
            <a:r>
              <a:rPr lang="en-US" dirty="0" err="1" smtClean="0">
                <a:solidFill>
                  <a:srgbClr val="000000"/>
                </a:solidFill>
              </a:rPr>
              <a:t>propionic</a:t>
            </a:r>
            <a:r>
              <a:rPr lang="en-US" dirty="0" smtClean="0">
                <a:solidFill>
                  <a:srgbClr val="000000"/>
                </a:solidFill>
              </a:rPr>
              <a:t> acid, the energy value of the </a:t>
            </a:r>
            <a:r>
              <a:rPr lang="en-US" dirty="0" err="1" smtClean="0">
                <a:solidFill>
                  <a:srgbClr val="000000"/>
                </a:solidFill>
              </a:rPr>
              <a:t>propionic</a:t>
            </a:r>
            <a:r>
              <a:rPr lang="en-US" dirty="0" smtClean="0">
                <a:solidFill>
                  <a:srgbClr val="000000"/>
                </a:solidFill>
              </a:rPr>
              <a:t> acid is 734 kcal or approximately 734 kcal or 108% of the original energy value of glucose. How could the energy value from propionate be greater than that from the mole of glucose? Not only are all Cs preserved, but additional energy is also derived from additional H bonds conserved in the propionate molecules.</a:t>
            </a:r>
          </a:p>
          <a:p>
            <a:pPr eaLnBrk="1" hangingPunct="1"/>
            <a:endParaRPr lang="en-US" dirty="0"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p:spPr>
        <p:txBody>
          <a:bodyPr/>
          <a:lstStyle/>
          <a:p>
            <a:fld id="{D850A4BB-ACC8-4CE4-86E1-3BB6DE1F268F}" type="slidenum">
              <a:rPr lang="en-US" smtClean="0"/>
              <a:pPr/>
              <a:t>17</a:t>
            </a:fld>
            <a:endParaRPr lang="en-US" smtClean="0"/>
          </a:p>
        </p:txBody>
      </p:sp>
      <p:sp>
        <p:nvSpPr>
          <p:cNvPr id="71682" name="Rectangle 2"/>
          <p:cNvSpPr>
            <a:spLocks noGrp="1" noRot="1" noChangeAspect="1" noChangeArrowheads="1" noTextEdit="1"/>
          </p:cNvSpPr>
          <p:nvPr>
            <p:ph type="sldImg"/>
          </p:nvPr>
        </p:nvSpPr>
        <p:spPr>
          <a:xfrm>
            <a:off x="1190625" y="701675"/>
            <a:ext cx="4630738" cy="3475038"/>
          </a:xfrm>
          <a:ln w="12700" cap="flat">
            <a:solidFill>
              <a:schemeClr val="tx1"/>
            </a:solidFill>
          </a:ln>
        </p:spPr>
      </p:sp>
      <p:sp>
        <p:nvSpPr>
          <p:cNvPr id="71683" name="Rectangle 3"/>
          <p:cNvSpPr>
            <a:spLocks noGrp="1" noChangeArrowheads="1"/>
          </p:cNvSpPr>
          <p:nvPr>
            <p:ph type="body" idx="1"/>
          </p:nvPr>
        </p:nvSpPr>
        <p:spPr>
          <a:xfrm>
            <a:off x="935356" y="4416662"/>
            <a:ext cx="5139691" cy="4185123"/>
          </a:xfrm>
          <a:noFill/>
          <a:ln/>
        </p:spPr>
        <p:txBody>
          <a:bodyPr lIns="92751" tIns="46377" rIns="92751" bIns="46377"/>
          <a:lstStyle/>
          <a:p>
            <a:pPr eaLnBrk="1" hangingPunct="1"/>
            <a:r>
              <a:rPr lang="en-US" b="1" dirty="0" smtClean="0"/>
              <a:t>Cattle:</a:t>
            </a:r>
          </a:p>
          <a:p>
            <a:pPr marL="732935" lvl="1" indent="-281776" eaLnBrk="1" hangingPunct="1"/>
            <a:r>
              <a:rPr lang="en-US" dirty="0" smtClean="0"/>
              <a:t>469 English &amp; Continental crossbred steers</a:t>
            </a:r>
          </a:p>
          <a:p>
            <a:pPr marL="732935" lvl="1" indent="-281776" eaLnBrk="1" hangingPunct="1"/>
            <a:r>
              <a:rPr lang="en-US" dirty="0" smtClean="0"/>
              <a:t>548-lb initial weight</a:t>
            </a:r>
          </a:p>
          <a:p>
            <a:pPr eaLnBrk="1" hangingPunct="1"/>
            <a:r>
              <a:rPr lang="en-US" b="1" dirty="0" smtClean="0"/>
              <a:t>Pastures:</a:t>
            </a:r>
          </a:p>
          <a:p>
            <a:pPr marL="732935" lvl="1" indent="-281776" eaLnBrk="1" hangingPunct="1"/>
            <a:r>
              <a:rPr lang="en-US" dirty="0" smtClean="0"/>
              <a:t>Southeast Kansas</a:t>
            </a:r>
          </a:p>
          <a:p>
            <a:pPr marL="732935" lvl="1" indent="-281776" eaLnBrk="1" hangingPunct="1"/>
            <a:r>
              <a:rPr lang="en-US" dirty="0" smtClean="0"/>
              <a:t>Grazing started — April 1996 &amp; 1997</a:t>
            </a:r>
          </a:p>
          <a:p>
            <a:pPr marL="732935" lvl="1" indent="-281776" eaLnBrk="1" hangingPunct="1"/>
            <a:r>
              <a:rPr lang="en-US" dirty="0" smtClean="0"/>
              <a:t>Grazing periods</a:t>
            </a:r>
          </a:p>
          <a:p>
            <a:pPr marL="1127104" lvl="2" indent="-224787" eaLnBrk="1" hangingPunct="1"/>
            <a:r>
              <a:rPr lang="en-US" dirty="0" smtClean="0"/>
              <a:t>83 days, 2 </a:t>
            </a:r>
            <a:r>
              <a:rPr lang="en-US" dirty="0" err="1" smtClean="0"/>
              <a:t>hd</a:t>
            </a:r>
            <a:r>
              <a:rPr lang="en-US" dirty="0" smtClean="0"/>
              <a:t>/acre stocking rate</a:t>
            </a:r>
          </a:p>
          <a:p>
            <a:pPr marL="1127104" lvl="2" indent="-224787" eaLnBrk="1" hangingPunct="1"/>
            <a:r>
              <a:rPr lang="en-US" dirty="0" smtClean="0"/>
              <a:t>114 days, 3 </a:t>
            </a:r>
            <a:r>
              <a:rPr lang="en-US" dirty="0" err="1" smtClean="0"/>
              <a:t>hd</a:t>
            </a:r>
            <a:r>
              <a:rPr lang="en-US" dirty="0" smtClean="0"/>
              <a:t>/acre stocking rate</a:t>
            </a:r>
          </a:p>
          <a:p>
            <a:pPr eaLnBrk="1" hangingPunct="1"/>
            <a:r>
              <a:rPr lang="en-US" b="1" dirty="0" smtClean="0"/>
              <a:t>Mineral treatments:</a:t>
            </a:r>
          </a:p>
          <a:p>
            <a:pPr marL="732935" lvl="1" indent="-281776" eaLnBrk="1" hangingPunct="1"/>
            <a:r>
              <a:rPr lang="en-US" dirty="0" err="1" smtClean="0"/>
              <a:t>Rumensin</a:t>
            </a:r>
            <a:r>
              <a:rPr lang="en-US" dirty="0" smtClean="0"/>
              <a:t> free-choice mineral, 1,620 g/ton</a:t>
            </a:r>
          </a:p>
          <a:p>
            <a:pPr marL="732935" lvl="1" indent="-281776" eaLnBrk="1" hangingPunct="1"/>
            <a:r>
              <a:rPr lang="en-US" dirty="0" smtClean="0"/>
              <a:t>Control free-choice mineral (no </a:t>
            </a:r>
            <a:r>
              <a:rPr lang="en-US" dirty="0" err="1" smtClean="0"/>
              <a:t>Rumensin</a:t>
            </a:r>
            <a:r>
              <a:rPr lang="en-US" dirty="0" smtClean="0"/>
              <a:t>)</a:t>
            </a:r>
          </a:p>
          <a:p>
            <a:pPr eaLnBrk="1" hangingPunct="1"/>
            <a:r>
              <a:rPr lang="en-US" dirty="0" smtClean="0"/>
              <a:t>Increased gain by 0.19 lb over controls (8% improvement</a:t>
            </a:r>
            <a:r>
              <a:rPr lang="en-US" baseline="0" dirty="0" smtClean="0"/>
              <a:t> in ADG)</a:t>
            </a:r>
            <a:endParaRPr lang="en-US" dirty="0" smtClean="0"/>
          </a:p>
          <a:p>
            <a:pPr eaLnBrk="1" hangingPunct="1"/>
            <a:r>
              <a:rPr lang="en-US" dirty="0" smtClean="0"/>
              <a:t>Consumed 1.6 oz less mineral per day </a:t>
            </a:r>
          </a:p>
          <a:p>
            <a:pPr eaLnBrk="1" hangingPunct="1"/>
            <a:r>
              <a:rPr lang="en-US" dirty="0" smtClean="0"/>
              <a:t>Cattle fed </a:t>
            </a:r>
            <a:r>
              <a:rPr lang="en-US" dirty="0" err="1" smtClean="0"/>
              <a:t>Rumensin</a:t>
            </a:r>
            <a:r>
              <a:rPr lang="en-US" dirty="0" smtClean="0"/>
              <a:t> ate less mineral, but gained more</a:t>
            </a:r>
          </a:p>
          <a:p>
            <a:pPr eaLnBrk="1" hangingPunct="1"/>
            <a:endParaRPr lang="en-US" dirty="0" smtClean="0">
              <a:solidFill>
                <a:srgbClr val="FF3300"/>
              </a:solidFill>
            </a:endParaRPr>
          </a:p>
          <a:p>
            <a:pPr eaLnBrk="1" hangingPunct="1"/>
            <a:r>
              <a:rPr lang="en-US" b="1" dirty="0" smtClean="0"/>
              <a:t>Joint </a:t>
            </a:r>
            <a:r>
              <a:rPr lang="en-US" b="1" dirty="0" err="1" smtClean="0"/>
              <a:t>Elanco</a:t>
            </a:r>
            <a:r>
              <a:rPr lang="en-US" b="1" dirty="0" smtClean="0"/>
              <a:t>/KSU-sponsored trial</a:t>
            </a:r>
          </a:p>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ln/>
        </p:spPr>
      </p:sp>
      <p:sp>
        <p:nvSpPr>
          <p:cNvPr id="7373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Rectangle 2"/>
          <p:cNvSpPr>
            <a:spLocks noGrp="1" noRot="1" noChangeAspect="1" noChangeArrowheads="1" noTextEdit="1"/>
          </p:cNvSpPr>
          <p:nvPr>
            <p:ph type="sldImg"/>
          </p:nvPr>
        </p:nvSpPr>
        <p:spPr>
          <a:ln/>
        </p:spPr>
      </p:sp>
      <p:sp>
        <p:nvSpPr>
          <p:cNvPr id="328706" name="Rectangle 3"/>
          <p:cNvSpPr>
            <a:spLocks noGrp="1" noChangeArrowheads="1"/>
          </p:cNvSpPr>
          <p:nvPr>
            <p:ph type="body" idx="1"/>
          </p:nvPr>
        </p:nvSpPr>
        <p:spPr>
          <a:noFill/>
          <a:ln/>
        </p:spPr>
        <p:txBody>
          <a:bodyPr/>
          <a:lstStyle/>
          <a:p>
            <a:r>
              <a:rPr lang="en-US" dirty="0" err="1" smtClean="0"/>
              <a:t>Rumensin</a:t>
            </a:r>
            <a:r>
              <a:rPr lang="en-US" dirty="0" smtClean="0"/>
              <a:t> improves feed efficiency &amp; helps you maximize profitability because your beef cows can maintain their body condition on 5% to 10% less feed</a:t>
            </a:r>
          </a:p>
          <a:p>
            <a:r>
              <a:rPr lang="en-US" dirty="0" err="1" smtClean="0"/>
              <a:t>Rumensin</a:t>
            </a:r>
            <a:r>
              <a:rPr lang="en-US" dirty="0" smtClean="0"/>
              <a:t> kills </a:t>
            </a:r>
            <a:r>
              <a:rPr lang="en-US" i="1" dirty="0" err="1" smtClean="0"/>
              <a:t>coccidia</a:t>
            </a:r>
            <a:r>
              <a:rPr lang="en-US" dirty="0" smtClean="0"/>
              <a:t> parasites at three different stages in the life cycle</a:t>
            </a:r>
            <a:r>
              <a:rPr lang="en-US" baseline="30000" dirty="0" smtClean="0"/>
              <a:t>1,2</a:t>
            </a:r>
            <a:r>
              <a:rPr lang="en-US" dirty="0" smtClean="0"/>
              <a:t> instead of merely arresting their development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sz="900" dirty="0"/>
          </a:p>
          <a:p>
            <a:r>
              <a:rPr kumimoji="0" lang="en-US" sz="900" baseline="30000" dirty="0"/>
              <a:t>1</a:t>
            </a:r>
            <a:r>
              <a:rPr kumimoji="0" lang="en-US" sz="900" dirty="0"/>
              <a:t>McDougald, LR. 1980. Chemotherapy of </a:t>
            </a:r>
            <a:r>
              <a:rPr kumimoji="0" lang="en-US" sz="900" dirty="0" err="1"/>
              <a:t>Coccidiosis</a:t>
            </a:r>
            <a:r>
              <a:rPr kumimoji="0" lang="en-US" sz="900" dirty="0"/>
              <a:t>. PL Long (ed.). </a:t>
            </a:r>
            <a:r>
              <a:rPr kumimoji="0" lang="en-US" sz="900" i="1" dirty="0"/>
              <a:t>The Biology of the </a:t>
            </a:r>
            <a:r>
              <a:rPr kumimoji="0" lang="en-US" sz="900" i="1" dirty="0" err="1"/>
              <a:t>Coccidia</a:t>
            </a:r>
            <a:r>
              <a:rPr kumimoji="0" lang="en-US" sz="900" i="1" dirty="0"/>
              <a:t>. </a:t>
            </a:r>
            <a:r>
              <a:rPr kumimoji="0" lang="en-US" sz="900" dirty="0"/>
              <a:t>University Park Press, Baltimore. pp. 373-427.</a:t>
            </a:r>
          </a:p>
          <a:p>
            <a:r>
              <a:rPr kumimoji="0" lang="en-US" sz="900" baseline="30000" dirty="0"/>
              <a:t>2</a:t>
            </a:r>
            <a:r>
              <a:rPr kumimoji="0" lang="en-US" sz="900" dirty="0"/>
              <a:t>Long, PL &amp; TK Jeffers. 1982. Studies on the Stage of Action of </a:t>
            </a:r>
            <a:r>
              <a:rPr kumimoji="0" lang="en-US" sz="900" dirty="0" err="1"/>
              <a:t>Ionophorous</a:t>
            </a:r>
            <a:r>
              <a:rPr kumimoji="0" lang="en-US" sz="900" dirty="0"/>
              <a:t> Antibiotics Against </a:t>
            </a:r>
            <a:r>
              <a:rPr kumimoji="0" lang="en-US" sz="900" i="1" dirty="0" err="1"/>
              <a:t>Eimeria</a:t>
            </a:r>
            <a:r>
              <a:rPr kumimoji="0" lang="en-US" sz="900" i="1" dirty="0"/>
              <a:t>. J </a:t>
            </a:r>
            <a:r>
              <a:rPr kumimoji="0" lang="en-US" sz="900" i="1" dirty="0" err="1"/>
              <a:t>Parasitology</a:t>
            </a:r>
            <a:r>
              <a:rPr kumimoji="0" lang="en-US" sz="900" dirty="0"/>
              <a:t> 68(3): pp. 363-371.</a:t>
            </a:r>
            <a:r>
              <a:rPr kumimoji="0" lang="en-US" dirty="0" smtClean="0"/>
              <a:t> </a:t>
            </a:r>
          </a:p>
          <a:p>
            <a:endParaRPr lang="en-US" sz="9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5CEA22-5FEA-4F70-9425-A3F7671BBB12}" type="datetimeFigureOut">
              <a:rPr lang="en-US" smtClean="0"/>
              <a:t>5/8/2014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33CBFB-1D14-4C38-A84B-04DA30C0513E}" type="slidenum">
              <a:rPr lang="en-US" smtClean="0"/>
              <a:t>‹#›</a:t>
            </a:fld>
            <a:endParaRPr lang="en-US" dirty="0"/>
          </a:p>
        </p:txBody>
      </p:sp>
    </p:spTree>
    <p:extLst>
      <p:ext uri="{BB962C8B-B14F-4D97-AF65-F5344CB8AC3E}">
        <p14:creationId xmlns:p14="http://schemas.microsoft.com/office/powerpoint/2010/main" val="2220209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5CEA22-5FEA-4F70-9425-A3F7671BBB12}" type="datetimeFigureOut">
              <a:rPr lang="en-US" smtClean="0"/>
              <a:t>5/8/2014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33CBFB-1D14-4C38-A84B-04DA30C0513E}" type="slidenum">
              <a:rPr lang="en-US" smtClean="0"/>
              <a:t>‹#›</a:t>
            </a:fld>
            <a:endParaRPr lang="en-US" dirty="0"/>
          </a:p>
        </p:txBody>
      </p:sp>
    </p:spTree>
    <p:extLst>
      <p:ext uri="{BB962C8B-B14F-4D97-AF65-F5344CB8AC3E}">
        <p14:creationId xmlns:p14="http://schemas.microsoft.com/office/powerpoint/2010/main" val="1445920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5CEA22-5FEA-4F70-9425-A3F7671BBB12}" type="datetimeFigureOut">
              <a:rPr lang="en-US" smtClean="0"/>
              <a:t>5/8/2014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33CBFB-1D14-4C38-A84B-04DA30C0513E}" type="slidenum">
              <a:rPr lang="en-US" smtClean="0"/>
              <a:t>‹#›</a:t>
            </a:fld>
            <a:endParaRPr lang="en-US" dirty="0"/>
          </a:p>
        </p:txBody>
      </p:sp>
    </p:spTree>
    <p:extLst>
      <p:ext uri="{BB962C8B-B14F-4D97-AF65-F5344CB8AC3E}">
        <p14:creationId xmlns:p14="http://schemas.microsoft.com/office/powerpoint/2010/main" val="483075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5CEA22-5FEA-4F70-9425-A3F7671BBB12}" type="datetimeFigureOut">
              <a:rPr lang="en-US" smtClean="0"/>
              <a:t>5/8/2014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33CBFB-1D14-4C38-A84B-04DA30C0513E}" type="slidenum">
              <a:rPr lang="en-US" smtClean="0"/>
              <a:t>‹#›</a:t>
            </a:fld>
            <a:endParaRPr lang="en-US" dirty="0"/>
          </a:p>
        </p:txBody>
      </p:sp>
    </p:spTree>
    <p:extLst>
      <p:ext uri="{BB962C8B-B14F-4D97-AF65-F5344CB8AC3E}">
        <p14:creationId xmlns:p14="http://schemas.microsoft.com/office/powerpoint/2010/main" val="2923602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5CEA22-5FEA-4F70-9425-A3F7671BBB12}" type="datetimeFigureOut">
              <a:rPr lang="en-US" smtClean="0"/>
              <a:t>5/8/2014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33CBFB-1D14-4C38-A84B-04DA30C0513E}" type="slidenum">
              <a:rPr lang="en-US" smtClean="0"/>
              <a:t>‹#›</a:t>
            </a:fld>
            <a:endParaRPr lang="en-US" dirty="0"/>
          </a:p>
        </p:txBody>
      </p:sp>
    </p:spTree>
    <p:extLst>
      <p:ext uri="{BB962C8B-B14F-4D97-AF65-F5344CB8AC3E}">
        <p14:creationId xmlns:p14="http://schemas.microsoft.com/office/powerpoint/2010/main" val="901579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5CEA22-5FEA-4F70-9425-A3F7671BBB12}" type="datetimeFigureOut">
              <a:rPr lang="en-US" smtClean="0"/>
              <a:t>5/8/2014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33CBFB-1D14-4C38-A84B-04DA30C0513E}" type="slidenum">
              <a:rPr lang="en-US" smtClean="0"/>
              <a:t>‹#›</a:t>
            </a:fld>
            <a:endParaRPr lang="en-US" dirty="0"/>
          </a:p>
        </p:txBody>
      </p:sp>
    </p:spTree>
    <p:extLst>
      <p:ext uri="{BB962C8B-B14F-4D97-AF65-F5344CB8AC3E}">
        <p14:creationId xmlns:p14="http://schemas.microsoft.com/office/powerpoint/2010/main" val="2802197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5CEA22-5FEA-4F70-9425-A3F7671BBB12}" type="datetimeFigureOut">
              <a:rPr lang="en-US" smtClean="0"/>
              <a:t>5/8/2014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933CBFB-1D14-4C38-A84B-04DA30C0513E}" type="slidenum">
              <a:rPr lang="en-US" smtClean="0"/>
              <a:t>‹#›</a:t>
            </a:fld>
            <a:endParaRPr lang="en-US" dirty="0"/>
          </a:p>
        </p:txBody>
      </p:sp>
    </p:spTree>
    <p:extLst>
      <p:ext uri="{BB962C8B-B14F-4D97-AF65-F5344CB8AC3E}">
        <p14:creationId xmlns:p14="http://schemas.microsoft.com/office/powerpoint/2010/main" val="4085628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5CEA22-5FEA-4F70-9425-A3F7671BBB12}" type="datetimeFigureOut">
              <a:rPr lang="en-US" smtClean="0"/>
              <a:t>5/8/2014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933CBFB-1D14-4C38-A84B-04DA30C0513E}" type="slidenum">
              <a:rPr lang="en-US" smtClean="0"/>
              <a:t>‹#›</a:t>
            </a:fld>
            <a:endParaRPr lang="en-US" dirty="0"/>
          </a:p>
        </p:txBody>
      </p:sp>
    </p:spTree>
    <p:extLst>
      <p:ext uri="{BB962C8B-B14F-4D97-AF65-F5344CB8AC3E}">
        <p14:creationId xmlns:p14="http://schemas.microsoft.com/office/powerpoint/2010/main" val="470713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5CEA22-5FEA-4F70-9425-A3F7671BBB12}" type="datetimeFigureOut">
              <a:rPr lang="en-US" smtClean="0"/>
              <a:t>5/8/2014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933CBFB-1D14-4C38-A84B-04DA30C0513E}" type="slidenum">
              <a:rPr lang="en-US" smtClean="0"/>
              <a:t>‹#›</a:t>
            </a:fld>
            <a:endParaRPr lang="en-US" dirty="0"/>
          </a:p>
        </p:txBody>
      </p:sp>
    </p:spTree>
    <p:extLst>
      <p:ext uri="{BB962C8B-B14F-4D97-AF65-F5344CB8AC3E}">
        <p14:creationId xmlns:p14="http://schemas.microsoft.com/office/powerpoint/2010/main" val="2607632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5CEA22-5FEA-4F70-9425-A3F7671BBB12}" type="datetimeFigureOut">
              <a:rPr lang="en-US" smtClean="0"/>
              <a:t>5/8/2014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33CBFB-1D14-4C38-A84B-04DA30C0513E}" type="slidenum">
              <a:rPr lang="en-US" smtClean="0"/>
              <a:t>‹#›</a:t>
            </a:fld>
            <a:endParaRPr lang="en-US" dirty="0"/>
          </a:p>
        </p:txBody>
      </p:sp>
    </p:spTree>
    <p:extLst>
      <p:ext uri="{BB962C8B-B14F-4D97-AF65-F5344CB8AC3E}">
        <p14:creationId xmlns:p14="http://schemas.microsoft.com/office/powerpoint/2010/main" val="3245029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5CEA22-5FEA-4F70-9425-A3F7671BBB12}" type="datetimeFigureOut">
              <a:rPr lang="en-US" smtClean="0"/>
              <a:t>5/8/2014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33CBFB-1D14-4C38-A84B-04DA30C0513E}" type="slidenum">
              <a:rPr lang="en-US" smtClean="0"/>
              <a:t>‹#›</a:t>
            </a:fld>
            <a:endParaRPr lang="en-US" dirty="0"/>
          </a:p>
        </p:txBody>
      </p:sp>
    </p:spTree>
    <p:extLst>
      <p:ext uri="{BB962C8B-B14F-4D97-AF65-F5344CB8AC3E}">
        <p14:creationId xmlns:p14="http://schemas.microsoft.com/office/powerpoint/2010/main" val="1448382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CEA22-5FEA-4F70-9425-A3F7671BBB12}" type="datetimeFigureOut">
              <a:rPr lang="en-US" smtClean="0"/>
              <a:t>5/8/2014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33CBFB-1D14-4C38-A84B-04DA30C0513E}" type="slidenum">
              <a:rPr lang="en-US" smtClean="0"/>
              <a:t>‹#›</a:t>
            </a:fld>
            <a:endParaRPr lang="en-US" dirty="0"/>
          </a:p>
        </p:txBody>
      </p:sp>
    </p:spTree>
    <p:extLst>
      <p:ext uri="{BB962C8B-B14F-4D97-AF65-F5344CB8AC3E}">
        <p14:creationId xmlns:p14="http://schemas.microsoft.com/office/powerpoint/2010/main" val="1023303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1470025"/>
          </a:xfrm>
        </p:spPr>
        <p:txBody>
          <a:bodyPr/>
          <a:lstStyle/>
          <a:p>
            <a:r>
              <a:rPr lang="en-US" dirty="0" smtClean="0"/>
              <a:t>Understanding </a:t>
            </a:r>
            <a:r>
              <a:rPr lang="en-US" dirty="0" err="1" smtClean="0"/>
              <a:t>Ionophores</a:t>
            </a:r>
            <a:r>
              <a:rPr lang="en-US" dirty="0" smtClean="0"/>
              <a:t> for Ruminants</a:t>
            </a:r>
            <a:endParaRPr lang="en-US" dirty="0"/>
          </a:p>
        </p:txBody>
      </p:sp>
      <p:sp>
        <p:nvSpPr>
          <p:cNvPr id="3" name="Subtitle 2"/>
          <p:cNvSpPr>
            <a:spLocks noGrp="1"/>
          </p:cNvSpPr>
          <p:nvPr>
            <p:ph type="subTitle" idx="1"/>
          </p:nvPr>
        </p:nvSpPr>
        <p:spPr/>
        <p:txBody>
          <a:bodyPr/>
          <a:lstStyle/>
          <a:p>
            <a:r>
              <a:rPr lang="en-US" dirty="0" smtClean="0">
                <a:solidFill>
                  <a:schemeClr val="tx1"/>
                </a:solidFill>
              </a:rPr>
              <a:t>Dale A. Blasi</a:t>
            </a:r>
          </a:p>
          <a:p>
            <a:r>
              <a:rPr lang="en-US" dirty="0" smtClean="0">
                <a:solidFill>
                  <a:schemeClr val="tx1"/>
                </a:solidFill>
              </a:rPr>
              <a:t>Eastern Kansas Agent Update</a:t>
            </a:r>
          </a:p>
          <a:p>
            <a:r>
              <a:rPr lang="en-US" dirty="0" smtClean="0">
                <a:solidFill>
                  <a:schemeClr val="tx1"/>
                </a:solidFill>
              </a:rPr>
              <a:t>November 6, 2012</a:t>
            </a:r>
            <a:endParaRPr lang="en-US" dirty="0">
              <a:solidFill>
                <a:schemeClr val="tx1"/>
              </a:solidFill>
            </a:endParaRPr>
          </a:p>
        </p:txBody>
      </p:sp>
    </p:spTree>
    <p:extLst>
      <p:ext uri="{BB962C8B-B14F-4D97-AF65-F5344CB8AC3E}">
        <p14:creationId xmlns:p14="http://schemas.microsoft.com/office/powerpoint/2010/main" val="354547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00420096"/>
              </p:ext>
            </p:extLst>
          </p:nvPr>
        </p:nvGraphicFramePr>
        <p:xfrm>
          <a:off x="152400" y="304800"/>
          <a:ext cx="8915401" cy="6233160"/>
        </p:xfrm>
        <a:graphic>
          <a:graphicData uri="http://schemas.openxmlformats.org/drawingml/2006/table">
            <a:tbl>
              <a:tblPr firstRow="1" bandRow="1">
                <a:tableStyleId>{5C22544A-7EE6-4342-B048-85BDC9FD1C3A}</a:tableStyleId>
              </a:tblPr>
              <a:tblGrid>
                <a:gridCol w="2346159"/>
                <a:gridCol w="1094874"/>
                <a:gridCol w="1251285"/>
                <a:gridCol w="1094874"/>
                <a:gridCol w="625642"/>
                <a:gridCol w="156411"/>
                <a:gridCol w="1094874"/>
                <a:gridCol w="1251282"/>
              </a:tblGrid>
              <a:tr h="381000">
                <a:tc gridSpan="8">
                  <a:txBody>
                    <a:bodyPr/>
                    <a:lstStyle/>
                    <a:p>
                      <a:r>
                        <a:rPr lang="en-US" dirty="0" smtClean="0"/>
                        <a:t>Effect of ionophore on ruminal fluid parameters</a:t>
                      </a:r>
                      <a:r>
                        <a:rPr lang="en-US" baseline="0" dirty="0" smtClean="0"/>
                        <a:t> of steers grazing winter wheat,  OSU</a:t>
                      </a:r>
                      <a:endParaRPr lang="en-US" baseline="30000"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r>
              <a:tr h="304800">
                <a:tc>
                  <a:txBody>
                    <a:bodyPr/>
                    <a:lstStyle/>
                    <a:p>
                      <a:pPr algn="l"/>
                      <a:endParaRPr lang="en-US" sz="1600" dirty="0" smtClean="0"/>
                    </a:p>
                    <a:p>
                      <a:pPr algn="l"/>
                      <a:r>
                        <a:rPr lang="en-US" sz="1600" dirty="0" smtClean="0"/>
                        <a:t>Item</a:t>
                      </a:r>
                      <a:endParaRPr lang="en-US" sz="1600" dirty="0"/>
                    </a:p>
                  </a:txBody>
                  <a:tcPr>
                    <a:lnB w="12700" cap="flat" cmpd="sng" algn="ctr">
                      <a:solidFill>
                        <a:schemeClr val="tx1"/>
                      </a:solidFill>
                      <a:prstDash val="solid"/>
                      <a:round/>
                      <a:headEnd type="none" w="med" len="med"/>
                      <a:tailEnd type="none" w="med" len="med"/>
                    </a:lnB>
                  </a:tcPr>
                </a:tc>
                <a:tc>
                  <a:txBody>
                    <a:bodyPr/>
                    <a:lstStyle/>
                    <a:p>
                      <a:pPr algn="ctr"/>
                      <a:endParaRPr lang="en-US" sz="1600" dirty="0" smtClean="0"/>
                    </a:p>
                    <a:p>
                      <a:pPr algn="ctr"/>
                      <a:r>
                        <a:rPr lang="en-US" sz="1600" dirty="0" smtClean="0"/>
                        <a:t>Control</a:t>
                      </a:r>
                      <a:r>
                        <a:rPr lang="en-US" sz="1600" baseline="30000" dirty="0" smtClean="0"/>
                        <a:t>a</a:t>
                      </a:r>
                      <a:endParaRPr lang="en-US" sz="1600" baseline="30000" dirty="0"/>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smtClean="0"/>
                    </a:p>
                    <a:p>
                      <a:pPr algn="ctr"/>
                      <a:r>
                        <a:rPr lang="en-US" sz="1600" dirty="0" smtClean="0"/>
                        <a:t>Rumensin®</a:t>
                      </a:r>
                      <a:endParaRPr lang="en-US" sz="1600" dirty="0"/>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aseline="0" dirty="0" smtClean="0"/>
                    </a:p>
                    <a:p>
                      <a:pPr algn="ctr"/>
                      <a:r>
                        <a:rPr lang="en-US" sz="1600" baseline="0" dirty="0" smtClean="0"/>
                        <a:t>Bovatec®</a:t>
                      </a:r>
                      <a:endParaRPr lang="en-US" sz="1600" baseline="0" dirty="0"/>
                    </a:p>
                  </a:txBody>
                  <a:tcPr>
                    <a:lnB w="12700" cap="flat" cmpd="sng" algn="ctr">
                      <a:solidFill>
                        <a:schemeClr val="tx1"/>
                      </a:solidFill>
                      <a:prstDash val="solid"/>
                      <a:round/>
                      <a:headEnd type="none" w="med" len="med"/>
                      <a:tailEnd type="none" w="med" len="med"/>
                    </a:lnB>
                  </a:tcPr>
                </a:tc>
                <a:tc>
                  <a:txBody>
                    <a:bodyPr/>
                    <a:lstStyle/>
                    <a:p>
                      <a:pPr algn="ctr"/>
                      <a:endParaRPr lang="en-US" sz="1600" baseline="0" dirty="0" smtClean="0"/>
                    </a:p>
                    <a:p>
                      <a:pPr algn="ctr"/>
                      <a:r>
                        <a:rPr lang="en-US" sz="1600" baseline="0" dirty="0" smtClean="0"/>
                        <a:t>SE</a:t>
                      </a:r>
                      <a:r>
                        <a:rPr lang="en-US" sz="1600" baseline="30000" dirty="0" smtClean="0"/>
                        <a:t>b</a:t>
                      </a:r>
                      <a:endParaRPr lang="en-US" sz="1600" baseline="30000" dirty="0"/>
                    </a:p>
                  </a:txBody>
                  <a:tcPr>
                    <a:lnB w="12700" cap="flat" cmpd="sng" algn="ctr">
                      <a:solidFill>
                        <a:schemeClr val="tx1"/>
                      </a:solidFill>
                      <a:prstDash val="solid"/>
                      <a:round/>
                      <a:headEnd type="none" w="med" len="med"/>
                      <a:tailEnd type="none" w="med" len="med"/>
                    </a:lnB>
                  </a:tcPr>
                </a:tc>
                <a:tc gridSpan="2">
                  <a:txBody>
                    <a:bodyPr/>
                    <a:lstStyle/>
                    <a:p>
                      <a:pPr algn="ctr"/>
                      <a:r>
                        <a:rPr lang="en-US" sz="1600" baseline="0" dirty="0" smtClean="0"/>
                        <a:t>Control vs Ionophore</a:t>
                      </a:r>
                      <a:r>
                        <a:rPr lang="en-US" sz="1600" baseline="30000" dirty="0" smtClean="0"/>
                        <a:t>c</a:t>
                      </a:r>
                      <a:endParaRPr lang="en-US" sz="1600" baseline="30000" dirty="0"/>
                    </a:p>
                  </a:txBody>
                  <a:tcPr>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a:r>
                        <a:rPr lang="en-US" sz="1600" baseline="0" dirty="0" smtClean="0"/>
                        <a:t>Rumensin® vs Bovatec®</a:t>
                      </a:r>
                      <a:endParaRPr lang="en-US" sz="1600" baseline="0" dirty="0"/>
                    </a:p>
                  </a:txBody>
                  <a:tcPr>
                    <a:lnB w="12700" cap="flat" cmpd="sng" algn="ctr">
                      <a:solidFill>
                        <a:schemeClr val="tx1"/>
                      </a:solidFill>
                      <a:prstDash val="solid"/>
                      <a:round/>
                      <a:headEnd type="none" w="med" len="med"/>
                      <a:tailEnd type="none" w="med" len="med"/>
                    </a:lnB>
                  </a:tcPr>
                </a:tc>
              </a:tr>
              <a:tr h="548640">
                <a:tc>
                  <a:txBody>
                    <a:bodyPr/>
                    <a:lstStyle/>
                    <a:p>
                      <a:r>
                        <a:rPr lang="en-US" sz="1600" dirty="0" smtClean="0"/>
                        <a:t>No. of cannulated</a:t>
                      </a:r>
                      <a:r>
                        <a:rPr lang="en-US" sz="1600" baseline="0" dirty="0" smtClean="0"/>
                        <a:t> cattle</a:t>
                      </a:r>
                      <a:endParaRPr lang="en-US" sz="1600" dirty="0"/>
                    </a:p>
                  </a:txBody>
                  <a:tcPr anchor="ctr">
                    <a:lnT w="12700" cap="flat" cmpd="sng" algn="ctr">
                      <a:solidFill>
                        <a:schemeClr val="tx1"/>
                      </a:solidFill>
                      <a:prstDash val="solid"/>
                      <a:round/>
                      <a:headEnd type="none" w="med" len="med"/>
                      <a:tailEnd type="none" w="med" len="med"/>
                    </a:lnT>
                  </a:tcPr>
                </a:tc>
                <a:tc>
                  <a:txBody>
                    <a:bodyPr/>
                    <a:lstStyle/>
                    <a:p>
                      <a:pPr algn="ctr"/>
                      <a:r>
                        <a:rPr lang="en-US" sz="1600" dirty="0" smtClean="0"/>
                        <a:t>4</a:t>
                      </a:r>
                      <a:endParaRPr lang="en-US" sz="1600" dirty="0"/>
                    </a:p>
                  </a:txBody>
                  <a:tcPr anchor="ctr">
                    <a:lnT w="12700" cap="flat" cmpd="sng" algn="ctr">
                      <a:solidFill>
                        <a:schemeClr val="tx1"/>
                      </a:solidFill>
                      <a:prstDash val="solid"/>
                      <a:round/>
                      <a:headEnd type="none" w="med" len="med"/>
                      <a:tailEnd type="none" w="med" len="med"/>
                    </a:lnT>
                  </a:tcPr>
                </a:tc>
                <a:tc>
                  <a:txBody>
                    <a:bodyPr/>
                    <a:lstStyle/>
                    <a:p>
                      <a:pPr algn="ctr"/>
                      <a:r>
                        <a:rPr lang="en-US" sz="1600" dirty="0" smtClean="0"/>
                        <a:t>4</a:t>
                      </a:r>
                      <a:endParaRPr lang="en-US" sz="1600" dirty="0"/>
                    </a:p>
                  </a:txBody>
                  <a:tcPr anchor="ctr">
                    <a:lnT w="12700" cap="flat" cmpd="sng" algn="ctr">
                      <a:solidFill>
                        <a:schemeClr val="tx1"/>
                      </a:solidFill>
                      <a:prstDash val="solid"/>
                      <a:round/>
                      <a:headEnd type="none" w="med" len="med"/>
                      <a:tailEnd type="none" w="med" len="med"/>
                    </a:lnT>
                  </a:tcPr>
                </a:tc>
                <a:tc>
                  <a:txBody>
                    <a:bodyPr/>
                    <a:lstStyle/>
                    <a:p>
                      <a:pPr algn="ctr"/>
                      <a:r>
                        <a:rPr lang="en-US" sz="1600" dirty="0" smtClean="0"/>
                        <a:t>4</a:t>
                      </a:r>
                      <a:endParaRPr lang="en-US" sz="1600" dirty="0"/>
                    </a:p>
                  </a:txBody>
                  <a:tcPr anchor="ctr">
                    <a:lnT w="12700" cap="flat" cmpd="sng" algn="ctr">
                      <a:solidFill>
                        <a:schemeClr val="tx1"/>
                      </a:solidFill>
                      <a:prstDash val="solid"/>
                      <a:round/>
                      <a:headEnd type="none" w="med" len="med"/>
                      <a:tailEnd type="none" w="med" len="med"/>
                    </a:lnT>
                  </a:tcPr>
                </a:tc>
                <a:tc>
                  <a:txBody>
                    <a:bodyPr/>
                    <a:lstStyle/>
                    <a:p>
                      <a:pPr algn="ctr"/>
                      <a:endParaRPr lang="en-US" sz="1600" dirty="0"/>
                    </a:p>
                  </a:txBody>
                  <a:tcPr anchor="ctr">
                    <a:lnT w="12700" cap="flat" cmpd="sng" algn="ctr">
                      <a:solidFill>
                        <a:schemeClr val="tx1"/>
                      </a:solidFill>
                      <a:prstDash val="solid"/>
                      <a:round/>
                      <a:headEnd type="none" w="med" len="med"/>
                      <a:tailEnd type="none" w="med" len="med"/>
                    </a:lnT>
                  </a:tcPr>
                </a:tc>
                <a:tc gridSpan="2">
                  <a:txBody>
                    <a:bodyPr/>
                    <a:lstStyle/>
                    <a:p>
                      <a:pPr algn="ctr"/>
                      <a:endParaRPr lang="en-US" sz="1600" dirty="0"/>
                    </a:p>
                  </a:txBody>
                  <a:tcPr anchor="ctr">
                    <a:lnT w="12700" cap="flat" cmpd="sng" algn="ctr">
                      <a:solidFill>
                        <a:schemeClr val="tx1"/>
                      </a:solidFill>
                      <a:prstDash val="solid"/>
                      <a:round/>
                      <a:headEnd type="none" w="med" len="med"/>
                      <a:tailEnd type="none" w="med" len="med"/>
                    </a:lnT>
                  </a:tcPr>
                </a:tc>
                <a:tc hMerge="1">
                  <a:txBody>
                    <a:bodyPr/>
                    <a:lstStyle/>
                    <a:p>
                      <a:endParaRPr lang="en-US"/>
                    </a:p>
                  </a:txBody>
                  <a:tcPr/>
                </a:tc>
                <a:tc>
                  <a:txBody>
                    <a:bodyPr/>
                    <a:lstStyle/>
                    <a:p>
                      <a:pPr algn="ctr"/>
                      <a:endParaRPr lang="en-US" sz="1600" dirty="0"/>
                    </a:p>
                  </a:txBody>
                  <a:tcPr anchor="ctr">
                    <a:lnT w="12700" cap="flat" cmpd="sng" algn="ctr">
                      <a:solidFill>
                        <a:schemeClr val="tx1"/>
                      </a:solidFill>
                      <a:prstDash val="solid"/>
                      <a:round/>
                      <a:headEnd type="none" w="med" len="med"/>
                      <a:tailEnd type="none" w="med" len="med"/>
                    </a:lnT>
                  </a:tcPr>
                </a:tc>
              </a:tr>
              <a:tr h="457200">
                <a:tc>
                  <a:txBody>
                    <a:bodyPr/>
                    <a:lstStyle/>
                    <a:p>
                      <a:endParaRPr lang="en-US" sz="1600" dirty="0"/>
                    </a:p>
                  </a:txBody>
                  <a:tcPr/>
                </a:tc>
                <a:tc gridSpan="7">
                  <a:txBody>
                    <a:bodyPr/>
                    <a:lstStyle/>
                    <a:p>
                      <a:pPr algn="ctr"/>
                      <a:r>
                        <a:rPr lang="en-US" sz="1600" dirty="0" smtClean="0"/>
                        <a:t>-------Ruminal fluid analysis-------</a:t>
                      </a:r>
                      <a:endParaRPr lang="en-US" sz="1600" dirty="0"/>
                    </a:p>
                  </a:txBody>
                  <a:tcPr/>
                </a:tc>
                <a:tc hMerge="1">
                  <a:txBody>
                    <a:bodyPr/>
                    <a:lstStyle/>
                    <a:p>
                      <a:pPr algn="ctr"/>
                      <a:endParaRPr lang="en-US" sz="1600" dirty="0"/>
                    </a:p>
                  </a:txBody>
                  <a:tcPr/>
                </a:tc>
                <a:tc hMerge="1">
                  <a:txBody>
                    <a:bodyPr/>
                    <a:lstStyle/>
                    <a:p>
                      <a:pPr algn="ctr"/>
                      <a:endParaRPr lang="en-US" sz="1600" dirty="0"/>
                    </a:p>
                  </a:txBody>
                  <a:tcPr/>
                </a:tc>
                <a:tc hMerge="1">
                  <a:txBody>
                    <a:bodyPr/>
                    <a:lstStyle/>
                    <a:p>
                      <a:pPr algn="ctr"/>
                      <a:endParaRPr lang="en-US" sz="1600" dirty="0"/>
                    </a:p>
                  </a:txBody>
                  <a:tcPr/>
                </a:tc>
                <a:tc hMerge="1">
                  <a:txBody>
                    <a:bodyPr/>
                    <a:lstStyle/>
                    <a:p>
                      <a:pPr algn="ctr"/>
                      <a:endParaRPr lang="en-US" sz="1600" dirty="0"/>
                    </a:p>
                  </a:txBody>
                  <a:tcPr/>
                </a:tc>
                <a:tc hMerge="1">
                  <a:txBody>
                    <a:bodyPr/>
                    <a:lstStyle/>
                    <a:p>
                      <a:endParaRPr lang="en-US"/>
                    </a:p>
                  </a:txBody>
                  <a:tcPr/>
                </a:tc>
                <a:tc hMerge="1">
                  <a:txBody>
                    <a:bodyPr/>
                    <a:lstStyle/>
                    <a:p>
                      <a:pPr algn="ctr"/>
                      <a:endParaRPr lang="en-US" sz="1600" dirty="0"/>
                    </a:p>
                  </a:txBody>
                  <a:tcPr/>
                </a:tc>
              </a:tr>
              <a:tr h="457200">
                <a:tc>
                  <a:txBody>
                    <a:bodyPr/>
                    <a:lstStyle/>
                    <a:p>
                      <a:r>
                        <a:rPr lang="en-US" sz="1600" dirty="0" smtClean="0"/>
                        <a:t>PH</a:t>
                      </a:r>
                      <a:endParaRPr lang="en-US" sz="1600" dirty="0"/>
                    </a:p>
                  </a:txBody>
                  <a:tcPr/>
                </a:tc>
                <a:tc>
                  <a:txBody>
                    <a:bodyPr/>
                    <a:lstStyle/>
                    <a:p>
                      <a:pPr algn="ctr"/>
                      <a:r>
                        <a:rPr lang="en-US" sz="1600" dirty="0" smtClean="0"/>
                        <a:t>5.62</a:t>
                      </a:r>
                      <a:endParaRPr lang="en-US" sz="1600" dirty="0"/>
                    </a:p>
                  </a:txBody>
                  <a:tcPr/>
                </a:tc>
                <a:tc>
                  <a:txBody>
                    <a:bodyPr/>
                    <a:lstStyle/>
                    <a:p>
                      <a:pPr algn="ctr"/>
                      <a:r>
                        <a:rPr lang="en-US" sz="1600" dirty="0" smtClean="0"/>
                        <a:t>5.70</a:t>
                      </a:r>
                      <a:endParaRPr lang="en-US" sz="1600" dirty="0"/>
                    </a:p>
                  </a:txBody>
                  <a:tcPr/>
                </a:tc>
                <a:tc>
                  <a:txBody>
                    <a:bodyPr/>
                    <a:lstStyle/>
                    <a:p>
                      <a:pPr algn="ctr"/>
                      <a:r>
                        <a:rPr lang="en-US" sz="1600" dirty="0" smtClean="0"/>
                        <a:t>5.64</a:t>
                      </a:r>
                      <a:endParaRPr lang="en-US" sz="1600" dirty="0"/>
                    </a:p>
                  </a:txBody>
                  <a:tcPr/>
                </a:tc>
                <a:tc gridSpan="2">
                  <a:txBody>
                    <a:bodyPr/>
                    <a:lstStyle/>
                    <a:p>
                      <a:pPr algn="ctr"/>
                      <a:r>
                        <a:rPr lang="en-US" sz="1600" dirty="0" smtClean="0"/>
                        <a:t>.037</a:t>
                      </a:r>
                      <a:endParaRPr lang="en-US" sz="1600" dirty="0"/>
                    </a:p>
                  </a:txBody>
                  <a:tcPr/>
                </a:tc>
                <a:tc hMerge="1">
                  <a:txBody>
                    <a:bodyPr/>
                    <a:lstStyle/>
                    <a:p>
                      <a:pPr algn="ctr"/>
                      <a:endParaRPr lang="en-US" sz="1600" dirty="0"/>
                    </a:p>
                  </a:txBody>
                  <a:tcPr/>
                </a:tc>
                <a:tc>
                  <a:txBody>
                    <a:bodyPr/>
                    <a:lstStyle/>
                    <a:p>
                      <a:pPr algn="ctr"/>
                      <a:r>
                        <a:rPr lang="en-US" dirty="0" smtClean="0"/>
                        <a:t>.33</a:t>
                      </a:r>
                      <a:endParaRPr lang="en-US" dirty="0"/>
                    </a:p>
                  </a:txBody>
                  <a:tcPr/>
                </a:tc>
                <a:tc>
                  <a:txBody>
                    <a:bodyPr/>
                    <a:lstStyle/>
                    <a:p>
                      <a:pPr algn="ctr"/>
                      <a:r>
                        <a:rPr lang="en-US" sz="1600" dirty="0" smtClean="0"/>
                        <a:t>.37</a:t>
                      </a:r>
                      <a:endParaRPr lang="en-US" sz="1600" dirty="0"/>
                    </a:p>
                  </a:txBody>
                  <a:tcPr/>
                </a:tc>
              </a:tr>
              <a:tr h="457200">
                <a:tc>
                  <a:txBody>
                    <a:bodyPr/>
                    <a:lstStyle/>
                    <a:p>
                      <a:r>
                        <a:rPr lang="en-US" sz="1600" dirty="0" smtClean="0"/>
                        <a:t>NH</a:t>
                      </a:r>
                      <a:r>
                        <a:rPr lang="en-US" sz="1600" baseline="-25000" dirty="0" smtClean="0"/>
                        <a:t>3</a:t>
                      </a:r>
                      <a:r>
                        <a:rPr lang="en-US" sz="1600" dirty="0" smtClean="0"/>
                        <a:t>, mg/100 ml</a:t>
                      </a:r>
                      <a:endParaRPr lang="en-US" sz="1600" dirty="0"/>
                    </a:p>
                  </a:txBody>
                  <a:tcPr/>
                </a:tc>
                <a:tc>
                  <a:txBody>
                    <a:bodyPr/>
                    <a:lstStyle/>
                    <a:p>
                      <a:pPr algn="ctr"/>
                      <a:r>
                        <a:rPr lang="en-US" sz="1600" dirty="0" smtClean="0"/>
                        <a:t>47.90</a:t>
                      </a:r>
                      <a:endParaRPr lang="en-US" sz="1600" dirty="0"/>
                    </a:p>
                  </a:txBody>
                  <a:tcPr/>
                </a:tc>
                <a:tc>
                  <a:txBody>
                    <a:bodyPr/>
                    <a:lstStyle/>
                    <a:p>
                      <a:pPr algn="ctr"/>
                      <a:r>
                        <a:rPr lang="en-US" sz="1600" dirty="0" smtClean="0"/>
                        <a:t>51.88</a:t>
                      </a:r>
                      <a:endParaRPr lang="en-US" sz="1600" dirty="0"/>
                    </a:p>
                  </a:txBody>
                  <a:tcPr/>
                </a:tc>
                <a:tc>
                  <a:txBody>
                    <a:bodyPr/>
                    <a:lstStyle/>
                    <a:p>
                      <a:pPr algn="ctr"/>
                      <a:r>
                        <a:rPr lang="en-US" sz="1600" dirty="0" smtClean="0"/>
                        <a:t>51.24</a:t>
                      </a:r>
                      <a:endParaRPr lang="en-US" sz="1600" dirty="0"/>
                    </a:p>
                  </a:txBody>
                  <a:tcPr/>
                </a:tc>
                <a:tc gridSpan="2">
                  <a:txBody>
                    <a:bodyPr/>
                    <a:lstStyle/>
                    <a:p>
                      <a:pPr algn="ctr"/>
                      <a:r>
                        <a:rPr lang="en-US" sz="1600" dirty="0" smtClean="0"/>
                        <a:t>2.317</a:t>
                      </a:r>
                      <a:endParaRPr lang="en-US" sz="1600" dirty="0"/>
                    </a:p>
                  </a:txBody>
                  <a:tcPr/>
                </a:tc>
                <a:tc hMerge="1">
                  <a:txBody>
                    <a:bodyPr/>
                    <a:lstStyle/>
                    <a:p>
                      <a:pPr algn="ctr"/>
                      <a:endParaRPr lang="en-US" sz="1600" dirty="0"/>
                    </a:p>
                  </a:txBody>
                  <a:tcPr/>
                </a:tc>
                <a:tc>
                  <a:txBody>
                    <a:bodyPr/>
                    <a:lstStyle/>
                    <a:p>
                      <a:pPr algn="ctr"/>
                      <a:r>
                        <a:rPr lang="en-US" dirty="0" smtClean="0"/>
                        <a:t>.23</a:t>
                      </a:r>
                      <a:endParaRPr lang="en-US" dirty="0"/>
                    </a:p>
                  </a:txBody>
                  <a:tcPr/>
                </a:tc>
                <a:tc>
                  <a:txBody>
                    <a:bodyPr/>
                    <a:lstStyle/>
                    <a:p>
                      <a:pPr algn="ctr"/>
                      <a:r>
                        <a:rPr lang="en-US" sz="1600" dirty="0" smtClean="0"/>
                        <a:t>.85</a:t>
                      </a:r>
                      <a:endParaRPr lang="en-US" sz="1600" dirty="0"/>
                    </a:p>
                  </a:txBody>
                  <a:tcPr/>
                </a:tc>
              </a:tr>
              <a:tr h="457200">
                <a:tc>
                  <a:txBody>
                    <a:bodyPr/>
                    <a:lstStyle/>
                    <a:p>
                      <a:r>
                        <a:rPr lang="en-US" sz="1600" dirty="0" smtClean="0"/>
                        <a:t>Total VFA’s, mmol/l</a:t>
                      </a:r>
                      <a:endParaRPr lang="en-US" sz="1600" dirty="0"/>
                    </a:p>
                  </a:txBody>
                  <a:tcPr/>
                </a:tc>
                <a:tc>
                  <a:txBody>
                    <a:bodyPr/>
                    <a:lstStyle/>
                    <a:p>
                      <a:pPr algn="ctr"/>
                      <a:r>
                        <a:rPr lang="en-US" sz="1600" dirty="0" smtClean="0"/>
                        <a:t>141.37</a:t>
                      </a:r>
                      <a:endParaRPr lang="en-US" sz="1600" dirty="0"/>
                    </a:p>
                  </a:txBody>
                  <a:tcPr/>
                </a:tc>
                <a:tc>
                  <a:txBody>
                    <a:bodyPr/>
                    <a:lstStyle/>
                    <a:p>
                      <a:pPr algn="ctr"/>
                      <a:r>
                        <a:rPr lang="en-US" sz="1600" dirty="0" smtClean="0"/>
                        <a:t>144.33</a:t>
                      </a:r>
                      <a:endParaRPr lang="en-US" sz="1600" dirty="0"/>
                    </a:p>
                  </a:txBody>
                  <a:tcPr/>
                </a:tc>
                <a:tc>
                  <a:txBody>
                    <a:bodyPr/>
                    <a:lstStyle/>
                    <a:p>
                      <a:pPr algn="ctr"/>
                      <a:r>
                        <a:rPr lang="en-US" sz="1600" dirty="0" smtClean="0"/>
                        <a:t>145.81</a:t>
                      </a:r>
                      <a:endParaRPr lang="en-US" sz="1600" dirty="0"/>
                    </a:p>
                  </a:txBody>
                  <a:tcPr/>
                </a:tc>
                <a:tc gridSpan="2">
                  <a:txBody>
                    <a:bodyPr/>
                    <a:lstStyle/>
                    <a:p>
                      <a:pPr algn="ctr"/>
                      <a:r>
                        <a:rPr lang="en-US" sz="1600" dirty="0" smtClean="0"/>
                        <a:t>3.100</a:t>
                      </a:r>
                      <a:endParaRPr lang="en-US" sz="1600" dirty="0"/>
                    </a:p>
                  </a:txBody>
                  <a:tcPr/>
                </a:tc>
                <a:tc hMerge="1">
                  <a:txBody>
                    <a:bodyPr/>
                    <a:lstStyle/>
                    <a:p>
                      <a:pPr algn="ctr"/>
                      <a:endParaRPr lang="en-US" sz="1600" dirty="0"/>
                    </a:p>
                  </a:txBody>
                  <a:tcPr/>
                </a:tc>
                <a:tc>
                  <a:txBody>
                    <a:bodyPr/>
                    <a:lstStyle/>
                    <a:p>
                      <a:pPr algn="ctr"/>
                      <a:r>
                        <a:rPr lang="en-US" dirty="0" smtClean="0"/>
                        <a:t>.36</a:t>
                      </a:r>
                      <a:endParaRPr lang="en-US" dirty="0"/>
                    </a:p>
                  </a:txBody>
                  <a:tcPr/>
                </a:tc>
                <a:tc>
                  <a:txBody>
                    <a:bodyPr/>
                    <a:lstStyle/>
                    <a:p>
                      <a:pPr algn="ctr"/>
                      <a:r>
                        <a:rPr lang="en-US" sz="1600" dirty="0" smtClean="0"/>
                        <a:t>.74</a:t>
                      </a:r>
                      <a:endParaRPr lang="en-US" sz="1600" dirty="0"/>
                    </a:p>
                  </a:txBody>
                  <a:tcPr/>
                </a:tc>
              </a:tr>
              <a:tr h="457200">
                <a:tc>
                  <a:txBody>
                    <a:bodyPr/>
                    <a:lstStyle/>
                    <a:p>
                      <a:r>
                        <a:rPr lang="en-US" sz="1600" dirty="0" smtClean="0"/>
                        <a:t>Acetate, mol/100 mol</a:t>
                      </a:r>
                      <a:endParaRPr lang="en-US" sz="1600" dirty="0"/>
                    </a:p>
                  </a:txBody>
                  <a:tcPr/>
                </a:tc>
                <a:tc>
                  <a:txBody>
                    <a:bodyPr/>
                    <a:lstStyle/>
                    <a:p>
                      <a:pPr algn="ctr"/>
                      <a:r>
                        <a:rPr lang="en-US" sz="1600" dirty="0" smtClean="0"/>
                        <a:t>60.69</a:t>
                      </a:r>
                      <a:endParaRPr lang="en-US" sz="1600" dirty="0"/>
                    </a:p>
                  </a:txBody>
                  <a:tcPr/>
                </a:tc>
                <a:tc>
                  <a:txBody>
                    <a:bodyPr/>
                    <a:lstStyle/>
                    <a:p>
                      <a:pPr algn="ctr"/>
                      <a:r>
                        <a:rPr lang="en-US" sz="1600" dirty="0" smtClean="0"/>
                        <a:t>59.56</a:t>
                      </a:r>
                      <a:endParaRPr lang="en-US" sz="1600" dirty="0"/>
                    </a:p>
                  </a:txBody>
                  <a:tcPr/>
                </a:tc>
                <a:tc>
                  <a:txBody>
                    <a:bodyPr/>
                    <a:lstStyle/>
                    <a:p>
                      <a:pPr algn="ctr"/>
                      <a:r>
                        <a:rPr lang="en-US" sz="1600" dirty="0" smtClean="0"/>
                        <a:t>61.50</a:t>
                      </a:r>
                      <a:endParaRPr lang="en-US" sz="1600" dirty="0"/>
                    </a:p>
                  </a:txBody>
                  <a:tcPr/>
                </a:tc>
                <a:tc gridSpan="2">
                  <a:txBody>
                    <a:bodyPr/>
                    <a:lstStyle/>
                    <a:p>
                      <a:pPr algn="ctr"/>
                      <a:r>
                        <a:rPr lang="en-US" sz="1600" dirty="0" smtClean="0"/>
                        <a:t>.731</a:t>
                      </a:r>
                      <a:endParaRPr lang="en-US" sz="1600" dirty="0"/>
                    </a:p>
                  </a:txBody>
                  <a:tcPr/>
                </a:tc>
                <a:tc hMerge="1">
                  <a:txBody>
                    <a:bodyPr/>
                    <a:lstStyle/>
                    <a:p>
                      <a:pPr algn="ctr"/>
                      <a:endParaRPr lang="en-US" sz="1600" dirty="0"/>
                    </a:p>
                  </a:txBody>
                  <a:tcPr/>
                </a:tc>
                <a:tc>
                  <a:txBody>
                    <a:bodyPr/>
                    <a:lstStyle/>
                    <a:p>
                      <a:pPr algn="ctr"/>
                      <a:r>
                        <a:rPr lang="en-US" dirty="0" smtClean="0"/>
                        <a:t>.87</a:t>
                      </a:r>
                      <a:endParaRPr lang="en-US" dirty="0"/>
                    </a:p>
                  </a:txBody>
                  <a:tcPr/>
                </a:tc>
                <a:tc>
                  <a:txBody>
                    <a:bodyPr/>
                    <a:lstStyle/>
                    <a:p>
                      <a:pPr algn="ctr"/>
                      <a:r>
                        <a:rPr lang="en-US" sz="1600" dirty="0" smtClean="0"/>
                        <a:t>.09</a:t>
                      </a:r>
                      <a:endParaRPr lang="en-US" sz="1600" dirty="0"/>
                    </a:p>
                  </a:txBody>
                  <a:tcPr/>
                </a:tc>
              </a:tr>
              <a:tr h="457200">
                <a:tc>
                  <a:txBody>
                    <a:bodyPr/>
                    <a:lstStyle/>
                    <a:p>
                      <a:r>
                        <a:rPr lang="en-US" sz="1600" dirty="0" smtClean="0"/>
                        <a:t>Propionate, mol/100 mol</a:t>
                      </a:r>
                      <a:endParaRPr lang="en-US" sz="1600" dirty="0"/>
                    </a:p>
                  </a:txBody>
                  <a:tcPr/>
                </a:tc>
                <a:tc>
                  <a:txBody>
                    <a:bodyPr/>
                    <a:lstStyle/>
                    <a:p>
                      <a:pPr algn="ctr"/>
                      <a:r>
                        <a:rPr lang="en-US" sz="1600" dirty="0" smtClean="0"/>
                        <a:t>19.21</a:t>
                      </a:r>
                      <a:endParaRPr lang="en-US" sz="1600" dirty="0"/>
                    </a:p>
                  </a:txBody>
                  <a:tcPr/>
                </a:tc>
                <a:tc>
                  <a:txBody>
                    <a:bodyPr/>
                    <a:lstStyle/>
                    <a:p>
                      <a:pPr algn="ctr"/>
                      <a:r>
                        <a:rPr lang="en-US" sz="1600" dirty="0" smtClean="0"/>
                        <a:t>22.05</a:t>
                      </a:r>
                      <a:endParaRPr lang="en-US" sz="1600" dirty="0"/>
                    </a:p>
                  </a:txBody>
                  <a:tcPr/>
                </a:tc>
                <a:tc>
                  <a:txBody>
                    <a:bodyPr/>
                    <a:lstStyle/>
                    <a:p>
                      <a:pPr algn="ctr"/>
                      <a:r>
                        <a:rPr lang="en-US" sz="1600" dirty="0" smtClean="0"/>
                        <a:t>18.43</a:t>
                      </a:r>
                      <a:endParaRPr lang="en-US" sz="1600" dirty="0"/>
                    </a:p>
                  </a:txBody>
                  <a:tcPr/>
                </a:tc>
                <a:tc gridSpan="2">
                  <a:txBody>
                    <a:bodyPr/>
                    <a:lstStyle/>
                    <a:p>
                      <a:pPr algn="ctr"/>
                      <a:r>
                        <a:rPr lang="en-US" sz="1600" dirty="0" smtClean="0"/>
                        <a:t>.614</a:t>
                      </a:r>
                      <a:endParaRPr lang="en-US" sz="1600" dirty="0"/>
                    </a:p>
                  </a:txBody>
                  <a:tcPr/>
                </a:tc>
                <a:tc hMerge="1">
                  <a:txBody>
                    <a:bodyPr/>
                    <a:lstStyle/>
                    <a:p>
                      <a:pPr algn="ctr"/>
                      <a:endParaRPr lang="en-US" sz="1600" dirty="0"/>
                    </a:p>
                  </a:txBody>
                  <a:tcPr/>
                </a:tc>
                <a:tc>
                  <a:txBody>
                    <a:bodyPr/>
                    <a:lstStyle/>
                    <a:p>
                      <a:pPr algn="ctr"/>
                      <a:r>
                        <a:rPr lang="en-US" dirty="0" smtClean="0"/>
                        <a:t>.20</a:t>
                      </a:r>
                      <a:endParaRPr lang="en-US" dirty="0"/>
                    </a:p>
                  </a:txBody>
                  <a:tcPr/>
                </a:tc>
                <a:tc>
                  <a:txBody>
                    <a:bodyPr/>
                    <a:lstStyle/>
                    <a:p>
                      <a:pPr algn="ctr"/>
                      <a:r>
                        <a:rPr lang="en-US" sz="1600" dirty="0" smtClean="0"/>
                        <a:t>&lt;.01</a:t>
                      </a:r>
                      <a:endParaRPr lang="en-US" sz="1600" dirty="0"/>
                    </a:p>
                  </a:txBody>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Butyrate, mol/100 mol</a:t>
                      </a:r>
                    </a:p>
                    <a:p>
                      <a:endParaRPr lang="en-US" sz="1600" dirty="0"/>
                    </a:p>
                  </a:txBody>
                  <a:tcPr/>
                </a:tc>
                <a:tc>
                  <a:txBody>
                    <a:bodyPr/>
                    <a:lstStyle/>
                    <a:p>
                      <a:pPr algn="ctr"/>
                      <a:r>
                        <a:rPr lang="en-US" sz="1600" dirty="0" smtClean="0"/>
                        <a:t>14.06</a:t>
                      </a:r>
                      <a:endParaRPr lang="en-US" sz="1600" dirty="0"/>
                    </a:p>
                  </a:txBody>
                  <a:tcPr/>
                </a:tc>
                <a:tc>
                  <a:txBody>
                    <a:bodyPr/>
                    <a:lstStyle/>
                    <a:p>
                      <a:pPr algn="ctr"/>
                      <a:r>
                        <a:rPr lang="en-US" sz="1600" dirty="0" smtClean="0"/>
                        <a:t>11.51</a:t>
                      </a:r>
                      <a:endParaRPr lang="en-US" sz="1600" dirty="0"/>
                    </a:p>
                  </a:txBody>
                  <a:tcPr/>
                </a:tc>
                <a:tc>
                  <a:txBody>
                    <a:bodyPr/>
                    <a:lstStyle/>
                    <a:p>
                      <a:pPr algn="ctr"/>
                      <a:r>
                        <a:rPr lang="en-US" sz="1600" dirty="0" smtClean="0"/>
                        <a:t>13.86</a:t>
                      </a:r>
                      <a:endParaRPr lang="en-US" sz="1600" dirty="0"/>
                    </a:p>
                  </a:txBody>
                  <a:tcPr/>
                </a:tc>
                <a:tc gridSpan="2">
                  <a:txBody>
                    <a:bodyPr/>
                    <a:lstStyle/>
                    <a:p>
                      <a:pPr algn="ctr"/>
                      <a:r>
                        <a:rPr lang="en-US" sz="1600" dirty="0" smtClean="0"/>
                        <a:t>.456</a:t>
                      </a:r>
                      <a:endParaRPr lang="en-US" sz="1600" dirty="0"/>
                    </a:p>
                  </a:txBody>
                  <a:tcPr/>
                </a:tc>
                <a:tc hMerge="1">
                  <a:txBody>
                    <a:bodyPr/>
                    <a:lstStyle/>
                    <a:p>
                      <a:pPr algn="ctr"/>
                      <a:endParaRPr lang="en-US" sz="1600" dirty="0"/>
                    </a:p>
                  </a:txBody>
                  <a:tcPr/>
                </a:tc>
                <a:tc>
                  <a:txBody>
                    <a:bodyPr/>
                    <a:lstStyle/>
                    <a:p>
                      <a:pPr algn="ctr"/>
                      <a:r>
                        <a:rPr lang="en-US" dirty="0" smtClean="0"/>
                        <a:t>.04</a:t>
                      </a:r>
                      <a:endParaRPr lang="en-US" dirty="0"/>
                    </a:p>
                  </a:txBody>
                  <a:tcPr/>
                </a:tc>
                <a:tc>
                  <a:txBody>
                    <a:bodyPr/>
                    <a:lstStyle/>
                    <a:p>
                      <a:pPr algn="ctr"/>
                      <a:r>
                        <a:rPr lang="en-US" sz="1600" dirty="0" smtClean="0"/>
                        <a:t>&lt;.01</a:t>
                      </a:r>
                      <a:endParaRPr lang="en-US" sz="1600" dirty="0"/>
                    </a:p>
                  </a:txBody>
                  <a:tcPr/>
                </a:tc>
              </a:tr>
              <a:tr h="4267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A/P ratio</a:t>
                      </a:r>
                    </a:p>
                    <a:p>
                      <a:endParaRPr lang="en-US" sz="1600" dirty="0"/>
                    </a:p>
                  </a:txBody>
                  <a:tcPr>
                    <a:lnB w="12700" cap="flat" cmpd="sng" algn="ctr">
                      <a:solidFill>
                        <a:schemeClr val="tx1"/>
                      </a:solidFill>
                      <a:prstDash val="solid"/>
                      <a:round/>
                      <a:headEnd type="none" w="med" len="med"/>
                      <a:tailEnd type="none" w="med" len="med"/>
                    </a:lnB>
                  </a:tcPr>
                </a:tc>
                <a:tc>
                  <a:txBody>
                    <a:bodyPr/>
                    <a:lstStyle/>
                    <a:p>
                      <a:pPr algn="ctr"/>
                      <a:r>
                        <a:rPr lang="en-US" sz="1600" dirty="0" smtClean="0"/>
                        <a:t>3.18</a:t>
                      </a:r>
                      <a:endParaRPr lang="en-US" sz="1600" dirty="0"/>
                    </a:p>
                  </a:txBody>
                  <a:tcPr>
                    <a:lnB w="12700" cap="flat" cmpd="sng" algn="ctr">
                      <a:solidFill>
                        <a:schemeClr val="tx1"/>
                      </a:solidFill>
                      <a:prstDash val="solid"/>
                      <a:round/>
                      <a:headEnd type="none" w="med" len="med"/>
                      <a:tailEnd type="none" w="med" len="med"/>
                    </a:lnB>
                  </a:tcPr>
                </a:tc>
                <a:tc>
                  <a:txBody>
                    <a:bodyPr/>
                    <a:lstStyle/>
                    <a:p>
                      <a:pPr algn="ctr"/>
                      <a:r>
                        <a:rPr lang="en-US" sz="1600" dirty="0" smtClean="0"/>
                        <a:t>2.73</a:t>
                      </a:r>
                      <a:endParaRPr lang="en-US" sz="1600" dirty="0"/>
                    </a:p>
                  </a:txBody>
                  <a:tcPr>
                    <a:lnB w="12700" cap="flat" cmpd="sng" algn="ctr">
                      <a:solidFill>
                        <a:schemeClr val="tx1"/>
                      </a:solidFill>
                      <a:prstDash val="solid"/>
                      <a:round/>
                      <a:headEnd type="none" w="med" len="med"/>
                      <a:tailEnd type="none" w="med" len="med"/>
                    </a:lnB>
                  </a:tcPr>
                </a:tc>
                <a:tc>
                  <a:txBody>
                    <a:bodyPr/>
                    <a:lstStyle/>
                    <a:p>
                      <a:pPr algn="ctr"/>
                      <a:r>
                        <a:rPr lang="en-US" sz="1600" dirty="0" smtClean="0"/>
                        <a:t>3.35</a:t>
                      </a:r>
                      <a:endParaRPr lang="en-US" sz="1600" dirty="0"/>
                    </a:p>
                  </a:txBody>
                  <a:tcPr>
                    <a:lnB w="12700" cap="flat" cmpd="sng" algn="ctr">
                      <a:solidFill>
                        <a:schemeClr val="tx1"/>
                      </a:solidFill>
                      <a:prstDash val="solid"/>
                      <a:round/>
                      <a:headEnd type="none" w="med" len="med"/>
                      <a:tailEnd type="none" w="med" len="med"/>
                    </a:lnB>
                  </a:tcPr>
                </a:tc>
                <a:tc gridSpan="2">
                  <a:txBody>
                    <a:bodyPr/>
                    <a:lstStyle/>
                    <a:p>
                      <a:pPr algn="ctr"/>
                      <a:r>
                        <a:rPr lang="en-US" sz="1600" dirty="0" smtClean="0"/>
                        <a:t>.114</a:t>
                      </a:r>
                      <a:endParaRPr lang="en-US" sz="1600" dirty="0"/>
                    </a:p>
                  </a:txBody>
                  <a:tcPr>
                    <a:lnB w="12700" cap="flat" cmpd="sng" algn="ctr">
                      <a:solidFill>
                        <a:schemeClr val="tx1"/>
                      </a:solidFill>
                      <a:prstDash val="solid"/>
                      <a:round/>
                      <a:headEnd type="none" w="med" len="med"/>
                      <a:tailEnd type="none" w="med" len="med"/>
                    </a:lnB>
                  </a:tcPr>
                </a:tc>
                <a:tc hMerge="1">
                  <a:txBody>
                    <a:bodyPr/>
                    <a:lstStyle/>
                    <a:p>
                      <a:pPr algn="ctr"/>
                      <a:endParaRPr lang="en-US" sz="1600" dirty="0"/>
                    </a:p>
                  </a:txBody>
                  <a:tcPr/>
                </a:tc>
                <a:tc>
                  <a:txBody>
                    <a:bodyPr/>
                    <a:lstStyle/>
                    <a:p>
                      <a:pPr algn="ctr"/>
                      <a:r>
                        <a:rPr lang="en-US" dirty="0" smtClean="0"/>
                        <a:t>.32</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sz="1600" dirty="0" smtClean="0"/>
                        <a:t>&lt;.01</a:t>
                      </a:r>
                      <a:endParaRPr lang="en-US" sz="1600" dirty="0"/>
                    </a:p>
                  </a:txBody>
                  <a:tcPr>
                    <a:lnB w="12700" cap="flat" cmpd="sng" algn="ctr">
                      <a:solidFill>
                        <a:schemeClr val="tx1"/>
                      </a:solidFill>
                      <a:prstDash val="solid"/>
                      <a:round/>
                      <a:headEnd type="none" w="med" len="med"/>
                      <a:tailEnd type="none" w="med" len="med"/>
                    </a:lnB>
                  </a:tcPr>
                </a:tc>
              </a:tr>
              <a:tr h="771525">
                <a:tc gridSpan="8">
                  <a:txBody>
                    <a:bodyPr/>
                    <a:lstStyle/>
                    <a:p>
                      <a:r>
                        <a:rPr lang="en-US" sz="1600" baseline="30000" dirty="0" smtClean="0"/>
                        <a:t>a</a:t>
                      </a:r>
                      <a:r>
                        <a:rPr lang="en-US" sz="1600" dirty="0" smtClean="0"/>
                        <a:t> Least square means for each collection period.</a:t>
                      </a:r>
                    </a:p>
                    <a:p>
                      <a:r>
                        <a:rPr lang="en-US" sz="1600" baseline="30000" dirty="0" smtClean="0"/>
                        <a:t>b</a:t>
                      </a:r>
                      <a:r>
                        <a:rPr lang="en-US" sz="1600" dirty="0" smtClean="0"/>
                        <a:t> Standard error</a:t>
                      </a:r>
                      <a:r>
                        <a:rPr lang="en-US" sz="1600" baseline="0" dirty="0" smtClean="0"/>
                        <a:t> of least squares means.</a:t>
                      </a:r>
                      <a:endParaRPr lang="en-US" sz="1600" dirty="0" smtClean="0"/>
                    </a:p>
                    <a:p>
                      <a:r>
                        <a:rPr lang="en-US" sz="1600" baseline="30000" dirty="0" smtClean="0"/>
                        <a:t>c</a:t>
                      </a:r>
                      <a:r>
                        <a:rPr lang="en-US" sz="1600" dirty="0" smtClean="0"/>
                        <a:t> P-value associated with orthogonal contrasts.</a:t>
                      </a:r>
                      <a:endParaRPr lang="en-US" sz="1600" dirty="0"/>
                    </a:p>
                  </a:txBody>
                  <a:tcPr>
                    <a:lnT w="12700" cap="flat" cmpd="sng" algn="ctr">
                      <a:solidFill>
                        <a:schemeClr val="tx1"/>
                      </a:solidFill>
                      <a:prstDash val="solid"/>
                      <a:round/>
                      <a:headEnd type="none" w="med" len="med"/>
                      <a:tailEnd type="none" w="med" len="med"/>
                    </a:lnT>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val="1164611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title"/>
          </p:nvPr>
        </p:nvSpPr>
        <p:spPr>
          <a:xfrm>
            <a:off x="0" y="0"/>
            <a:ext cx="9144000" cy="1392238"/>
          </a:xfrm>
        </p:spPr>
        <p:txBody>
          <a:bodyPr/>
          <a:lstStyle/>
          <a:p>
            <a:pPr eaLnBrk="1" hangingPunct="1"/>
            <a:r>
              <a:rPr lang="en-US" sz="3200" b="1" dirty="0" smtClean="0">
                <a:solidFill>
                  <a:schemeClr val="tx1"/>
                </a:solidFill>
              </a:rPr>
              <a:t>Carbohydrate Digestion by Rumen Microbes </a:t>
            </a:r>
            <a:br>
              <a:rPr lang="en-US" sz="3200" b="1" dirty="0" smtClean="0">
                <a:solidFill>
                  <a:schemeClr val="tx1"/>
                </a:solidFill>
              </a:rPr>
            </a:br>
            <a:r>
              <a:rPr lang="en-US" sz="3200" b="1" dirty="0" smtClean="0">
                <a:solidFill>
                  <a:schemeClr val="tx1"/>
                </a:solidFill>
              </a:rPr>
              <a:t>&amp; VFA Efficiency</a:t>
            </a:r>
            <a:r>
              <a:rPr lang="en-US" sz="3200" b="1" baseline="30000" dirty="0" smtClean="0">
                <a:solidFill>
                  <a:schemeClr val="tx1"/>
                </a:solidFill>
              </a:rPr>
              <a:t>1</a:t>
            </a:r>
            <a:endParaRPr lang="en-US" sz="3200" b="1" dirty="0" smtClean="0">
              <a:solidFill>
                <a:schemeClr val="tx1"/>
              </a:solidFill>
            </a:endParaRPr>
          </a:p>
        </p:txBody>
      </p:sp>
      <p:sp>
        <p:nvSpPr>
          <p:cNvPr id="4" name="Text Box 42"/>
          <p:cNvSpPr txBox="1">
            <a:spLocks noChangeArrowheads="1"/>
          </p:cNvSpPr>
          <p:nvPr/>
        </p:nvSpPr>
        <p:spPr bwMode="auto">
          <a:xfrm>
            <a:off x="152400" y="6172200"/>
            <a:ext cx="7467600" cy="400110"/>
          </a:xfrm>
          <a:prstGeom prst="rect">
            <a:avLst/>
          </a:prstGeom>
          <a:noFill/>
          <a:ln w="9525">
            <a:noFill/>
            <a:miter lim="800000"/>
            <a:headEnd/>
            <a:tailEnd/>
          </a:ln>
          <a:effectLst/>
        </p:spPr>
        <p:txBody>
          <a:bodyPr>
            <a:spAutoFit/>
          </a:bodyPr>
          <a:lstStyle/>
          <a:p>
            <a:pPr eaLnBrk="0" hangingPunct="0">
              <a:defRPr/>
            </a:pPr>
            <a:r>
              <a:rPr lang="en-US" sz="1000" baseline="30000" dirty="0">
                <a:solidFill>
                  <a:srgbClr val="000000"/>
                </a:solidFill>
              </a:rPr>
              <a:t>1</a:t>
            </a:r>
            <a:r>
              <a:rPr lang="en-US" sz="1000" dirty="0">
                <a:solidFill>
                  <a:srgbClr val="000000"/>
                </a:solidFill>
              </a:rPr>
              <a:t>Adapted from </a:t>
            </a:r>
            <a:r>
              <a:rPr lang="en-US" sz="1000" dirty="0" err="1">
                <a:solidFill>
                  <a:srgbClr val="000000"/>
                </a:solidFill>
              </a:rPr>
              <a:t>Nagaraja</a:t>
            </a:r>
            <a:r>
              <a:rPr lang="en-US" sz="1000" dirty="0">
                <a:solidFill>
                  <a:srgbClr val="000000"/>
                </a:solidFill>
              </a:rPr>
              <a:t>, </a:t>
            </a:r>
            <a:r>
              <a:rPr lang="en-US" sz="1000" dirty="0" smtClean="0">
                <a:solidFill>
                  <a:srgbClr val="000000"/>
                </a:solidFill>
              </a:rPr>
              <a:t>T. G., C. J. </a:t>
            </a:r>
            <a:r>
              <a:rPr lang="en-US" sz="1000" dirty="0" err="1">
                <a:solidFill>
                  <a:srgbClr val="000000"/>
                </a:solidFill>
              </a:rPr>
              <a:t>Newbold</a:t>
            </a:r>
            <a:r>
              <a:rPr lang="en-US" sz="1000" dirty="0">
                <a:solidFill>
                  <a:srgbClr val="000000"/>
                </a:solidFill>
              </a:rPr>
              <a:t>, </a:t>
            </a:r>
            <a:r>
              <a:rPr lang="en-US" sz="1000" dirty="0" smtClean="0">
                <a:solidFill>
                  <a:srgbClr val="000000"/>
                </a:solidFill>
              </a:rPr>
              <a:t>C. J. </a:t>
            </a:r>
            <a:r>
              <a:rPr lang="en-US" sz="1000" dirty="0">
                <a:solidFill>
                  <a:srgbClr val="000000"/>
                </a:solidFill>
              </a:rPr>
              <a:t>Van </a:t>
            </a:r>
            <a:r>
              <a:rPr lang="en-US" sz="1000" dirty="0" err="1">
                <a:solidFill>
                  <a:srgbClr val="000000"/>
                </a:solidFill>
              </a:rPr>
              <a:t>Nevel</a:t>
            </a:r>
            <a:r>
              <a:rPr lang="en-US" sz="1000" dirty="0">
                <a:solidFill>
                  <a:srgbClr val="000000"/>
                </a:solidFill>
              </a:rPr>
              <a:t> &amp; </a:t>
            </a:r>
            <a:r>
              <a:rPr lang="en-US" sz="1000" dirty="0" smtClean="0">
                <a:solidFill>
                  <a:srgbClr val="000000"/>
                </a:solidFill>
              </a:rPr>
              <a:t>D. I. </a:t>
            </a:r>
            <a:r>
              <a:rPr lang="en-US" sz="1000" dirty="0">
                <a:solidFill>
                  <a:srgbClr val="000000"/>
                </a:solidFill>
              </a:rPr>
              <a:t>Meyer. 1997. Manipulation of Rumen Fermentation. The Rumen Microbial Ecosystem, 2</a:t>
            </a:r>
            <a:r>
              <a:rPr lang="en-US" sz="1000" baseline="30000" dirty="0">
                <a:solidFill>
                  <a:srgbClr val="000000"/>
                </a:solidFill>
              </a:rPr>
              <a:t>nd</a:t>
            </a:r>
            <a:r>
              <a:rPr lang="en-US" sz="1000" dirty="0">
                <a:solidFill>
                  <a:srgbClr val="000000"/>
                </a:solidFill>
              </a:rPr>
              <a:t> edition. Ed: Hobson &amp; Stewart. pp. 538-547.</a:t>
            </a:r>
            <a:endParaRPr lang="en-US" sz="1000" dirty="0">
              <a:effectLst>
                <a:outerShdw blurRad="38100" dist="38100" dir="2700000" algn="tl">
                  <a:srgbClr val="C0C0C0"/>
                </a:outerShdw>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524000"/>
            <a:ext cx="8039100" cy="4446664"/>
          </a:xfrm>
          <a:prstGeom prst="rect">
            <a:avLst/>
          </a:prstGeom>
        </p:spPr>
      </p:pic>
    </p:spTree>
    <p:extLst>
      <p:ext uri="{BB962C8B-B14F-4D97-AF65-F5344CB8AC3E}">
        <p14:creationId xmlns:p14="http://schemas.microsoft.com/office/powerpoint/2010/main" val="2666862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3"/>
          <p:cNvSpPr>
            <a:spLocks noGrp="1" noChangeArrowheads="1"/>
          </p:cNvSpPr>
          <p:nvPr>
            <p:ph type="title" idx="4294967295"/>
          </p:nvPr>
        </p:nvSpPr>
        <p:spPr>
          <a:xfrm>
            <a:off x="152400" y="304800"/>
            <a:ext cx="8686799" cy="590550"/>
          </a:xfrm>
        </p:spPr>
        <p:txBody>
          <a:bodyPr lIns="90488" tIns="44450" rIns="90488" bIns="44450" anchor="b">
            <a:normAutofit fontScale="90000"/>
          </a:bodyPr>
          <a:lstStyle/>
          <a:p>
            <a:pPr eaLnBrk="1" hangingPunct="1"/>
            <a:r>
              <a:rPr lang="en-US" sz="3600" b="1" dirty="0" smtClean="0"/>
              <a:t>Efficiency of Energy Conversion</a:t>
            </a:r>
            <a:r>
              <a:rPr lang="en-US" sz="3600" b="1" baseline="30000" dirty="0" smtClean="0"/>
              <a:t>1</a:t>
            </a:r>
          </a:p>
        </p:txBody>
      </p:sp>
      <p:sp>
        <p:nvSpPr>
          <p:cNvPr id="56322" name="Text Box 92"/>
          <p:cNvSpPr txBox="1">
            <a:spLocks noChangeArrowheads="1"/>
          </p:cNvSpPr>
          <p:nvPr/>
        </p:nvSpPr>
        <p:spPr bwMode="auto">
          <a:xfrm>
            <a:off x="152400" y="5867400"/>
            <a:ext cx="7239000" cy="400110"/>
          </a:xfrm>
          <a:prstGeom prst="rect">
            <a:avLst/>
          </a:prstGeom>
          <a:noFill/>
          <a:ln w="9525">
            <a:noFill/>
            <a:miter lim="800000"/>
            <a:headEnd/>
            <a:tailEnd/>
          </a:ln>
        </p:spPr>
        <p:txBody>
          <a:bodyPr>
            <a:spAutoFit/>
          </a:bodyPr>
          <a:lstStyle/>
          <a:p>
            <a:pPr eaLnBrk="0" hangingPunct="0"/>
            <a:r>
              <a:rPr lang="en-US" sz="1000" baseline="30000" dirty="0"/>
              <a:t>1</a:t>
            </a:r>
            <a:r>
              <a:rPr lang="en-US" sz="1000" dirty="0"/>
              <a:t>Adapted from</a:t>
            </a:r>
            <a:r>
              <a:rPr lang="en-US" sz="1000" baseline="30000" dirty="0"/>
              <a:t> </a:t>
            </a:r>
            <a:r>
              <a:rPr lang="en-US" sz="1000" dirty="0" err="1"/>
              <a:t>Nagaraja</a:t>
            </a:r>
            <a:r>
              <a:rPr lang="en-US" sz="1000" dirty="0"/>
              <a:t>, </a:t>
            </a:r>
            <a:r>
              <a:rPr lang="en-US" sz="1000" dirty="0" smtClean="0"/>
              <a:t>T. G., C. J. </a:t>
            </a:r>
            <a:r>
              <a:rPr lang="en-US" sz="1000" dirty="0" err="1"/>
              <a:t>Newbold</a:t>
            </a:r>
            <a:r>
              <a:rPr lang="en-US" sz="1000" dirty="0"/>
              <a:t>, </a:t>
            </a:r>
            <a:r>
              <a:rPr lang="en-US" sz="1000" dirty="0" smtClean="0"/>
              <a:t>C. J. </a:t>
            </a:r>
            <a:r>
              <a:rPr lang="en-US" sz="1000" dirty="0"/>
              <a:t>Van </a:t>
            </a:r>
            <a:r>
              <a:rPr lang="en-US" sz="1000" dirty="0" err="1"/>
              <a:t>Nevel</a:t>
            </a:r>
            <a:r>
              <a:rPr lang="en-US" sz="1000" dirty="0"/>
              <a:t> &amp; </a:t>
            </a:r>
            <a:r>
              <a:rPr lang="en-US" sz="1000" dirty="0" smtClean="0"/>
              <a:t>D. I. Meyer</a:t>
            </a:r>
            <a:r>
              <a:rPr lang="en-US" sz="1000" dirty="0"/>
              <a:t>. 1997. Manipulation of Rumen Fermentation. The Rumen Microbial Ecosystem, 2</a:t>
            </a:r>
            <a:r>
              <a:rPr lang="en-US" sz="1000" baseline="30000" dirty="0"/>
              <a:t>nd</a:t>
            </a:r>
            <a:r>
              <a:rPr lang="en-US" sz="1000" dirty="0"/>
              <a:t> edition. Ed: Hobson &amp; Stewart. pp. 538-547.</a:t>
            </a:r>
          </a:p>
        </p:txBody>
      </p:sp>
      <p:pic>
        <p:nvPicPr>
          <p:cNvPr id="56323" name="Picture 5" descr="slide4"/>
          <p:cNvPicPr>
            <a:picLocks noChangeAspect="1" noChangeArrowheads="1"/>
          </p:cNvPicPr>
          <p:nvPr/>
        </p:nvPicPr>
        <p:blipFill>
          <a:blip r:embed="rId3" cstate="print"/>
          <a:srcRect l="2100" t="20799" b="19467"/>
          <a:stretch>
            <a:fillRect/>
          </a:stretch>
        </p:blipFill>
        <p:spPr bwMode="auto">
          <a:xfrm>
            <a:off x="685800" y="1725613"/>
            <a:ext cx="8053388" cy="3684587"/>
          </a:xfrm>
          <a:prstGeom prst="rect">
            <a:avLst/>
          </a:prstGeom>
          <a:noFill/>
          <a:ln w="9525">
            <a:noFill/>
            <a:miter lim="800000"/>
            <a:headEnd/>
            <a:tailEnd/>
          </a:ln>
        </p:spPr>
      </p:pic>
    </p:spTree>
    <p:extLst>
      <p:ext uri="{BB962C8B-B14F-4D97-AF65-F5344CB8AC3E}">
        <p14:creationId xmlns:p14="http://schemas.microsoft.com/office/powerpoint/2010/main" val="300066422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idx="4294967295"/>
          </p:nvPr>
        </p:nvSpPr>
        <p:spPr>
          <a:xfrm>
            <a:off x="0" y="331788"/>
            <a:ext cx="9144000" cy="1143000"/>
          </a:xfrm>
        </p:spPr>
        <p:txBody>
          <a:bodyPr lIns="90488" tIns="44450" rIns="90488" bIns="44450">
            <a:normAutofit/>
          </a:bodyPr>
          <a:lstStyle/>
          <a:p>
            <a:pPr eaLnBrk="1" hangingPunct="1"/>
            <a:r>
              <a:rPr lang="en-US" dirty="0" err="1" smtClean="0"/>
              <a:t>Rumensin</a:t>
            </a:r>
            <a:r>
              <a:rPr lang="en-US" dirty="0" smtClean="0"/>
              <a:t> Mode of Action — Summary</a:t>
            </a:r>
            <a:endParaRPr lang="en-US" baseline="30000" dirty="0" smtClean="0"/>
          </a:p>
        </p:txBody>
      </p:sp>
      <p:sp>
        <p:nvSpPr>
          <p:cNvPr id="58371" name="Rectangle 12"/>
          <p:cNvSpPr>
            <a:spLocks noGrp="1" noChangeArrowheads="1"/>
          </p:cNvSpPr>
          <p:nvPr>
            <p:ph type="body" idx="4294967295"/>
          </p:nvPr>
        </p:nvSpPr>
        <p:spPr>
          <a:xfrm>
            <a:off x="76200" y="1839913"/>
            <a:ext cx="8915400" cy="3417887"/>
          </a:xfrm>
        </p:spPr>
        <p:txBody>
          <a:bodyPr/>
          <a:lstStyle/>
          <a:p>
            <a:pPr eaLnBrk="1" hangingPunct="1"/>
            <a:r>
              <a:rPr lang="en-US" sz="3400" dirty="0" smtClean="0"/>
              <a:t>Alters rumen microbial populations</a:t>
            </a:r>
          </a:p>
          <a:p>
            <a:pPr eaLnBrk="1" hangingPunct="1"/>
            <a:r>
              <a:rPr lang="en-US" sz="3400" dirty="0" smtClean="0"/>
              <a:t>New population produces more propionate</a:t>
            </a:r>
          </a:p>
          <a:p>
            <a:pPr eaLnBrk="1" hangingPunct="1"/>
            <a:r>
              <a:rPr lang="en-US" sz="3400" dirty="0" smtClean="0"/>
              <a:t>Propionate is a more energy- efficient fuel source for cattle</a:t>
            </a:r>
            <a:endParaRPr lang="en-US" dirty="0" smtClean="0">
              <a:solidFill>
                <a:srgbClr val="FF3300"/>
              </a:solidFill>
            </a:endParaRPr>
          </a:p>
        </p:txBody>
      </p:sp>
    </p:spTree>
    <p:extLst>
      <p:ext uri="{BB962C8B-B14F-4D97-AF65-F5344CB8AC3E}">
        <p14:creationId xmlns:p14="http://schemas.microsoft.com/office/powerpoint/2010/main" val="414997701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Ionophores</a:t>
            </a:r>
            <a:r>
              <a:rPr lang="en-US" dirty="0" smtClean="0"/>
              <a:t> - </a:t>
            </a:r>
            <a:r>
              <a:rPr lang="en-US" dirty="0" err="1" smtClean="0"/>
              <a:t>Coccidiostatic</a:t>
            </a:r>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477541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Rectangle 2"/>
          <p:cNvSpPr>
            <a:spLocks noGrp="1" noChangeArrowheads="1"/>
          </p:cNvSpPr>
          <p:nvPr>
            <p:ph type="title"/>
          </p:nvPr>
        </p:nvSpPr>
        <p:spPr>
          <a:xfrm>
            <a:off x="152400" y="304800"/>
            <a:ext cx="8839200" cy="1905000"/>
          </a:xfrm>
        </p:spPr>
        <p:txBody>
          <a:bodyPr/>
          <a:lstStyle/>
          <a:p>
            <a:pPr eaLnBrk="1" hangingPunct="1"/>
            <a:r>
              <a:rPr lang="en-US" sz="3200" b="1" dirty="0" err="1" smtClean="0"/>
              <a:t>Anticoccidials</a:t>
            </a:r>
            <a:r>
              <a:rPr lang="en-US" sz="3200" b="1" dirty="0" smtClean="0"/>
              <a:t> — Mode, </a:t>
            </a:r>
            <a:br>
              <a:rPr lang="en-US" sz="3200" b="1" dirty="0" smtClean="0"/>
            </a:br>
            <a:r>
              <a:rPr lang="en-US" sz="3200" b="1" dirty="0" smtClean="0"/>
              <a:t>Stage of Action &amp; Minimum Dose Requirements</a:t>
            </a:r>
            <a:r>
              <a:rPr lang="en-US" sz="3200" b="1" baseline="30000" dirty="0" smtClean="0"/>
              <a:t>1-6</a:t>
            </a:r>
          </a:p>
        </p:txBody>
      </p:sp>
      <p:sp>
        <p:nvSpPr>
          <p:cNvPr id="316418" name="Rectangle 5"/>
          <p:cNvSpPr>
            <a:spLocks noChangeArrowheads="1"/>
          </p:cNvSpPr>
          <p:nvPr/>
        </p:nvSpPr>
        <p:spPr bwMode="auto">
          <a:xfrm>
            <a:off x="141083" y="5029200"/>
            <a:ext cx="7696200" cy="1477328"/>
          </a:xfrm>
          <a:prstGeom prst="rect">
            <a:avLst/>
          </a:prstGeom>
          <a:noFill/>
          <a:ln w="9525">
            <a:noFill/>
            <a:miter lim="800000"/>
            <a:headEnd/>
            <a:tailEnd/>
          </a:ln>
        </p:spPr>
        <p:txBody>
          <a:bodyPr wrap="square">
            <a:spAutoFit/>
          </a:bodyPr>
          <a:lstStyle/>
          <a:p>
            <a:r>
              <a:rPr lang="en-US" sz="1000" baseline="30000" dirty="0"/>
              <a:t>1</a:t>
            </a:r>
            <a:r>
              <a:rPr lang="en-US" sz="1000" dirty="0"/>
              <a:t>Ernst, </a:t>
            </a:r>
            <a:r>
              <a:rPr lang="en-US" sz="1000" dirty="0" smtClean="0"/>
              <a:t>J. V.  </a:t>
            </a:r>
            <a:r>
              <a:rPr lang="en-US" sz="1000" dirty="0"/>
              <a:t>&amp; </a:t>
            </a:r>
            <a:r>
              <a:rPr lang="en-US" sz="1000" dirty="0" smtClean="0"/>
              <a:t>G. W. </a:t>
            </a:r>
            <a:r>
              <a:rPr lang="en-US" sz="1000" dirty="0"/>
              <a:t>Benz. 1986. Intestinal </a:t>
            </a:r>
            <a:r>
              <a:rPr lang="en-US" sz="1000" dirty="0" err="1"/>
              <a:t>Coccidiosis</a:t>
            </a:r>
            <a:r>
              <a:rPr lang="en-US" sz="1000" dirty="0"/>
              <a:t> in Cattle. Veterinary Clinic of North America: Food Animal Practice. 2:283.</a:t>
            </a:r>
          </a:p>
          <a:p>
            <a:r>
              <a:rPr lang="en-US" sz="1000" baseline="30000" dirty="0"/>
              <a:t>2</a:t>
            </a:r>
            <a:r>
              <a:rPr lang="en-US" sz="1000" dirty="0"/>
              <a:t>Long, </a:t>
            </a:r>
            <a:r>
              <a:rPr lang="en-US" sz="1000" dirty="0" smtClean="0"/>
              <a:t>P. L . &amp; T. K.  </a:t>
            </a:r>
            <a:r>
              <a:rPr lang="en-US" sz="1000" dirty="0"/>
              <a:t>Jeffers. 1982. Studies on the Stage of Action of </a:t>
            </a:r>
            <a:r>
              <a:rPr lang="en-US" sz="1000" dirty="0" err="1"/>
              <a:t>Ionophorous</a:t>
            </a:r>
            <a:r>
              <a:rPr lang="en-US" sz="1000" dirty="0"/>
              <a:t> Antibiotics against </a:t>
            </a:r>
            <a:r>
              <a:rPr lang="en-US" sz="1000" dirty="0" err="1"/>
              <a:t>Eimeria</a:t>
            </a:r>
            <a:r>
              <a:rPr lang="en-US" sz="1000" dirty="0"/>
              <a:t>. </a:t>
            </a:r>
            <a:r>
              <a:rPr lang="en-US" sz="1000" dirty="0" smtClean="0"/>
              <a:t>J </a:t>
            </a:r>
            <a:r>
              <a:rPr lang="en-US" sz="1000" dirty="0" err="1" smtClean="0"/>
              <a:t>Parasitol</a:t>
            </a:r>
            <a:r>
              <a:rPr lang="en-US" sz="1000" dirty="0" smtClean="0"/>
              <a:t> </a:t>
            </a:r>
            <a:r>
              <a:rPr lang="en-US" sz="1000" dirty="0"/>
              <a:t>68:363.</a:t>
            </a:r>
          </a:p>
          <a:p>
            <a:r>
              <a:rPr lang="en-US" sz="1000" baseline="30000" dirty="0"/>
              <a:t>3</a:t>
            </a:r>
            <a:r>
              <a:rPr lang="en-US" sz="1000" dirty="0"/>
              <a:t>Radostits, </a:t>
            </a:r>
            <a:r>
              <a:rPr lang="en-US" sz="1000" dirty="0" smtClean="0"/>
              <a:t>O. M. </a:t>
            </a:r>
            <a:r>
              <a:rPr lang="en-US" sz="1000" dirty="0"/>
              <a:t>&amp; </a:t>
            </a:r>
            <a:r>
              <a:rPr lang="en-US" sz="1000" dirty="0" smtClean="0"/>
              <a:t>P. H. G. </a:t>
            </a:r>
            <a:r>
              <a:rPr lang="en-US" sz="1000" dirty="0"/>
              <a:t>Stockdale. 1980. A Brief Review of Bovine </a:t>
            </a:r>
            <a:r>
              <a:rPr lang="en-US" sz="1000" dirty="0" err="1"/>
              <a:t>Coccidiosis</a:t>
            </a:r>
            <a:r>
              <a:rPr lang="en-US" sz="1000" dirty="0"/>
              <a:t> in Western Canada.</a:t>
            </a:r>
            <a:r>
              <a:rPr lang="en-US" sz="1000" i="1" dirty="0"/>
              <a:t> </a:t>
            </a:r>
            <a:r>
              <a:rPr lang="en-US" sz="1000" dirty="0" smtClean="0"/>
              <a:t>Can Vet J </a:t>
            </a:r>
            <a:r>
              <a:rPr lang="en-US" sz="1000" dirty="0"/>
              <a:t>24:227.</a:t>
            </a:r>
          </a:p>
          <a:p>
            <a:r>
              <a:rPr lang="en-US" sz="1000" baseline="30000" dirty="0"/>
              <a:t>4</a:t>
            </a:r>
            <a:r>
              <a:rPr lang="en-US" sz="1000" dirty="0"/>
              <a:t>Smith, </a:t>
            </a:r>
            <a:r>
              <a:rPr lang="en-US" sz="1000" dirty="0" smtClean="0"/>
              <a:t>C. K.  </a:t>
            </a:r>
            <a:r>
              <a:rPr lang="en-US" sz="1000" dirty="0"/>
              <a:t>II &amp; </a:t>
            </a:r>
            <a:r>
              <a:rPr lang="en-US" sz="1000" dirty="0" smtClean="0"/>
              <a:t>R. B. </a:t>
            </a:r>
            <a:r>
              <a:rPr lang="en-US" sz="1000" dirty="0"/>
              <a:t>Galloway. 1983. Influence of </a:t>
            </a:r>
            <a:r>
              <a:rPr lang="en-US" sz="1000" dirty="0" err="1"/>
              <a:t>Monensin</a:t>
            </a:r>
            <a:r>
              <a:rPr lang="en-US" sz="1000" dirty="0"/>
              <a:t> on </a:t>
            </a:r>
            <a:r>
              <a:rPr lang="en-US" sz="1000" dirty="0" err="1"/>
              <a:t>Cation</a:t>
            </a:r>
            <a:r>
              <a:rPr lang="en-US" sz="1000" dirty="0"/>
              <a:t> Influx and Glycolysis of </a:t>
            </a:r>
            <a:r>
              <a:rPr lang="en-US" sz="1000" dirty="0" err="1"/>
              <a:t>Eimeria</a:t>
            </a:r>
            <a:r>
              <a:rPr lang="en-US" sz="1000" dirty="0"/>
              <a:t> </a:t>
            </a:r>
            <a:r>
              <a:rPr lang="en-US" sz="1000" dirty="0" err="1"/>
              <a:t>tenella</a:t>
            </a:r>
            <a:r>
              <a:rPr lang="en-US" sz="1000" dirty="0"/>
              <a:t> </a:t>
            </a:r>
            <a:r>
              <a:rPr lang="en-US" sz="1000" dirty="0" err="1"/>
              <a:t>Sporozoites</a:t>
            </a:r>
            <a:r>
              <a:rPr lang="en-US" sz="1000" dirty="0"/>
              <a:t> In vitro. </a:t>
            </a:r>
            <a:br>
              <a:rPr lang="en-US" sz="1000" dirty="0"/>
            </a:br>
            <a:r>
              <a:rPr lang="en-US" sz="1000" dirty="0" smtClean="0"/>
              <a:t>J </a:t>
            </a:r>
            <a:r>
              <a:rPr lang="en-US" sz="1000" dirty="0" err="1" smtClean="0"/>
              <a:t>Parasitol</a:t>
            </a:r>
            <a:r>
              <a:rPr lang="en-US" sz="1000" dirty="0" smtClean="0"/>
              <a:t> </a:t>
            </a:r>
            <a:r>
              <a:rPr lang="en-US" sz="1000" dirty="0"/>
              <a:t>69:666.</a:t>
            </a:r>
          </a:p>
          <a:p>
            <a:r>
              <a:rPr lang="en-US" sz="1000" baseline="30000" dirty="0"/>
              <a:t>5</a:t>
            </a:r>
            <a:r>
              <a:rPr lang="en-US" sz="1000" dirty="0"/>
              <a:t>Smith, </a:t>
            </a:r>
            <a:r>
              <a:rPr lang="en-US" sz="1000" dirty="0" smtClean="0"/>
              <a:t>C. K. </a:t>
            </a:r>
            <a:r>
              <a:rPr lang="en-US" sz="1000" dirty="0"/>
              <a:t>II, </a:t>
            </a:r>
            <a:r>
              <a:rPr lang="en-US" sz="1000" dirty="0" smtClean="0"/>
              <a:t>R. B. </a:t>
            </a:r>
            <a:r>
              <a:rPr lang="en-US" sz="1000" dirty="0"/>
              <a:t>Galloway &amp; </a:t>
            </a:r>
            <a:r>
              <a:rPr lang="en-US" sz="1000" dirty="0" smtClean="0"/>
              <a:t>S. L . White</a:t>
            </a:r>
            <a:r>
              <a:rPr lang="en-US" sz="1000" dirty="0"/>
              <a:t>. 1981. Effect of </a:t>
            </a:r>
            <a:r>
              <a:rPr lang="en-US" sz="1000" dirty="0" err="1"/>
              <a:t>Ionophores</a:t>
            </a:r>
            <a:r>
              <a:rPr lang="en-US" sz="1000" dirty="0"/>
              <a:t> on Survival, Penetration and Development of </a:t>
            </a:r>
            <a:r>
              <a:rPr lang="en-US" sz="1000" dirty="0" err="1"/>
              <a:t>Eimeria</a:t>
            </a:r>
            <a:r>
              <a:rPr lang="en-US" sz="1000" dirty="0"/>
              <a:t> </a:t>
            </a:r>
            <a:endParaRPr lang="en-US" sz="1000" dirty="0" smtClean="0"/>
          </a:p>
          <a:p>
            <a:r>
              <a:rPr lang="en-US" sz="1000" dirty="0" err="1" smtClean="0"/>
              <a:t>tenella</a:t>
            </a:r>
            <a:r>
              <a:rPr lang="en-US" sz="1000" dirty="0" smtClean="0"/>
              <a:t> </a:t>
            </a:r>
            <a:r>
              <a:rPr lang="en-US" sz="1000" dirty="0" err="1" smtClean="0"/>
              <a:t>Sporozoites</a:t>
            </a:r>
            <a:r>
              <a:rPr lang="en-US" sz="1000" dirty="0" smtClean="0"/>
              <a:t> </a:t>
            </a:r>
            <a:r>
              <a:rPr lang="en-US" sz="1000" dirty="0"/>
              <a:t>In vitro. </a:t>
            </a:r>
            <a:r>
              <a:rPr lang="en-US" sz="1000" dirty="0" smtClean="0"/>
              <a:t>J </a:t>
            </a:r>
            <a:r>
              <a:rPr lang="en-US" sz="1000" dirty="0" err="1" smtClean="0"/>
              <a:t>Parasitol</a:t>
            </a:r>
            <a:r>
              <a:rPr lang="en-US" sz="1000" dirty="0" smtClean="0"/>
              <a:t> </a:t>
            </a:r>
            <a:r>
              <a:rPr lang="en-US" sz="1000" dirty="0"/>
              <a:t>pp. 67:511</a:t>
            </a:r>
          </a:p>
          <a:p>
            <a:r>
              <a:rPr lang="en-US" sz="1000" baseline="30000" dirty="0"/>
              <a:t>6</a:t>
            </a:r>
            <a:r>
              <a:rPr lang="en-US" sz="1000" dirty="0"/>
              <a:t>Smith </a:t>
            </a:r>
            <a:r>
              <a:rPr lang="en-US" sz="1000" dirty="0" smtClean="0"/>
              <a:t>C. K.  </a:t>
            </a:r>
            <a:r>
              <a:rPr lang="en-US" sz="1000" dirty="0"/>
              <a:t>II &amp; </a:t>
            </a:r>
            <a:r>
              <a:rPr lang="en-US" sz="1000" dirty="0" smtClean="0"/>
              <a:t>R. G. </a:t>
            </a:r>
            <a:r>
              <a:rPr lang="en-US" sz="1000" dirty="0" err="1"/>
              <a:t>Strout</a:t>
            </a:r>
            <a:r>
              <a:rPr lang="en-US" sz="1000" dirty="0"/>
              <a:t>. 1979. </a:t>
            </a:r>
            <a:r>
              <a:rPr lang="en-US" sz="1000" dirty="0" err="1"/>
              <a:t>Eimeria</a:t>
            </a:r>
            <a:r>
              <a:rPr lang="en-US" sz="1000" dirty="0"/>
              <a:t> </a:t>
            </a:r>
            <a:r>
              <a:rPr lang="en-US" sz="1000" dirty="0" err="1"/>
              <a:t>tenella</a:t>
            </a:r>
            <a:r>
              <a:rPr lang="en-US" sz="1000" dirty="0"/>
              <a:t>: Accumulation and Retention of </a:t>
            </a:r>
            <a:r>
              <a:rPr lang="en-US" sz="1000" dirty="0" err="1"/>
              <a:t>Anticoccidial</a:t>
            </a:r>
            <a:r>
              <a:rPr lang="en-US" sz="1000" dirty="0"/>
              <a:t> </a:t>
            </a:r>
            <a:r>
              <a:rPr lang="en-US" sz="1000" dirty="0" err="1"/>
              <a:t>Ionophores</a:t>
            </a:r>
            <a:r>
              <a:rPr lang="en-US" sz="1000" dirty="0"/>
              <a:t> by Extracellular </a:t>
            </a:r>
            <a:r>
              <a:rPr lang="en-US" sz="1000" dirty="0" err="1"/>
              <a:t>Sporozoites</a:t>
            </a:r>
            <a:r>
              <a:rPr lang="en-US" sz="1000" dirty="0"/>
              <a:t>. </a:t>
            </a:r>
            <a:r>
              <a:rPr lang="en-US" sz="1000" dirty="0" err="1" smtClean="0"/>
              <a:t>Expr</a:t>
            </a:r>
            <a:r>
              <a:rPr lang="en-US" sz="1000" dirty="0"/>
              <a:t>. </a:t>
            </a:r>
            <a:r>
              <a:rPr lang="en-US" sz="1000" dirty="0" err="1"/>
              <a:t>Parasitol</a:t>
            </a:r>
            <a:r>
              <a:rPr lang="en-US" sz="1000" dirty="0"/>
              <a:t>. pp. 48:325.</a:t>
            </a:r>
          </a:p>
        </p:txBody>
      </p:sp>
      <p:sp>
        <p:nvSpPr>
          <p:cNvPr id="316419" name="Text Box 26"/>
          <p:cNvSpPr txBox="1">
            <a:spLocks noChangeArrowheads="1"/>
          </p:cNvSpPr>
          <p:nvPr/>
        </p:nvSpPr>
        <p:spPr bwMode="auto">
          <a:xfrm>
            <a:off x="685800" y="4632325"/>
            <a:ext cx="7321300" cy="307777"/>
          </a:xfrm>
          <a:prstGeom prst="rect">
            <a:avLst/>
          </a:prstGeom>
          <a:noFill/>
          <a:ln w="9525">
            <a:noFill/>
            <a:miter lim="800000"/>
            <a:headEnd/>
            <a:tailEnd/>
          </a:ln>
        </p:spPr>
        <p:txBody>
          <a:bodyPr wrap="none">
            <a:spAutoFit/>
          </a:bodyPr>
          <a:lstStyle/>
          <a:p>
            <a:r>
              <a:rPr lang="en-US" sz="1400" baseline="30000" dirty="0" err="1">
                <a:solidFill>
                  <a:srgbClr val="000000"/>
                </a:solidFill>
              </a:rPr>
              <a:t>a</a:t>
            </a:r>
            <a:r>
              <a:rPr lang="en-US" sz="1400" dirty="0" err="1">
                <a:solidFill>
                  <a:srgbClr val="000000"/>
                </a:solidFill>
              </a:rPr>
              <a:t>Available</a:t>
            </a:r>
            <a:r>
              <a:rPr lang="en-US" sz="1400" dirty="0">
                <a:solidFill>
                  <a:srgbClr val="000000"/>
                </a:solidFill>
              </a:rPr>
              <a:t> in dry </a:t>
            </a:r>
            <a:r>
              <a:rPr lang="en-US" sz="1400" dirty="0" smtClean="0">
                <a:solidFill>
                  <a:srgbClr val="000000"/>
                </a:solidFill>
              </a:rPr>
              <a:t>&amp; liquid </a:t>
            </a:r>
            <a:r>
              <a:rPr lang="en-US" sz="1400" dirty="0">
                <a:solidFill>
                  <a:srgbClr val="000000"/>
                </a:solidFill>
              </a:rPr>
              <a:t>formulations for use in feed or water applications for beef </a:t>
            </a:r>
            <a:r>
              <a:rPr lang="en-US" sz="1400" dirty="0" smtClean="0">
                <a:solidFill>
                  <a:srgbClr val="000000"/>
                </a:solidFill>
              </a:rPr>
              <a:t>&amp; dairy </a:t>
            </a:r>
            <a:r>
              <a:rPr lang="en-US" sz="1400" dirty="0">
                <a:solidFill>
                  <a:srgbClr val="000000"/>
                </a:solidFill>
              </a:rPr>
              <a:t>calves.</a:t>
            </a:r>
          </a:p>
        </p:txBody>
      </p:sp>
      <p:sp>
        <p:nvSpPr>
          <p:cNvPr id="316421" name="Rectangle 5"/>
          <p:cNvSpPr>
            <a:spLocks noChangeArrowheads="1"/>
          </p:cNvSpPr>
          <p:nvPr/>
        </p:nvSpPr>
        <p:spPr bwMode="auto">
          <a:xfrm>
            <a:off x="777875" y="2392363"/>
            <a:ext cx="2117725" cy="439738"/>
          </a:xfrm>
          <a:prstGeom prst="rect">
            <a:avLst/>
          </a:prstGeom>
          <a:solidFill>
            <a:schemeClr val="accent1"/>
          </a:solidFill>
          <a:ln w="12700">
            <a:solidFill>
              <a:srgbClr val="000000"/>
            </a:solidFill>
            <a:miter lim="800000"/>
            <a:headEnd/>
            <a:tailEnd/>
          </a:ln>
        </p:spPr>
        <p:txBody>
          <a:bodyPr lIns="92075" tIns="46038" rIns="92075" bIns="46038" anchor="ctr"/>
          <a:lstStyle/>
          <a:p>
            <a:pPr eaLnBrk="0" hangingPunct="0">
              <a:lnSpc>
                <a:spcPct val="90000"/>
              </a:lnSpc>
            </a:pPr>
            <a:endParaRPr lang="en-US" sz="1600" b="1">
              <a:solidFill>
                <a:schemeClr val="bg1"/>
              </a:solidFill>
            </a:endParaRPr>
          </a:p>
        </p:txBody>
      </p:sp>
      <p:sp>
        <p:nvSpPr>
          <p:cNvPr id="316422" name="Rectangle 6"/>
          <p:cNvSpPr>
            <a:spLocks noChangeArrowheads="1"/>
          </p:cNvSpPr>
          <p:nvPr/>
        </p:nvSpPr>
        <p:spPr bwMode="auto">
          <a:xfrm>
            <a:off x="777875" y="2841626"/>
            <a:ext cx="2117725" cy="439738"/>
          </a:xfrm>
          <a:prstGeom prst="rect">
            <a:avLst/>
          </a:prstGeom>
          <a:noFill/>
          <a:ln w="12700">
            <a:solidFill>
              <a:srgbClr val="000000"/>
            </a:solidFill>
            <a:miter lim="800000"/>
            <a:headEnd/>
            <a:tailEnd/>
          </a:ln>
        </p:spPr>
        <p:txBody>
          <a:bodyPr lIns="92075" tIns="46038" rIns="92075" bIns="46038" anchor="ctr"/>
          <a:lstStyle/>
          <a:p>
            <a:pPr eaLnBrk="0" hangingPunct="0">
              <a:lnSpc>
                <a:spcPct val="90000"/>
              </a:lnSpc>
            </a:pPr>
            <a:r>
              <a:rPr lang="en-US" sz="1600" b="1"/>
              <a:t>Monensin</a:t>
            </a:r>
          </a:p>
        </p:txBody>
      </p:sp>
      <p:sp>
        <p:nvSpPr>
          <p:cNvPr id="316423" name="Rectangle 7"/>
          <p:cNvSpPr>
            <a:spLocks noChangeArrowheads="1"/>
          </p:cNvSpPr>
          <p:nvPr/>
        </p:nvSpPr>
        <p:spPr bwMode="auto">
          <a:xfrm>
            <a:off x="777875" y="3260727"/>
            <a:ext cx="2117725" cy="469899"/>
          </a:xfrm>
          <a:prstGeom prst="rect">
            <a:avLst/>
          </a:prstGeom>
          <a:solidFill>
            <a:schemeClr val="accent1">
              <a:lumMod val="20000"/>
              <a:lumOff val="80000"/>
            </a:schemeClr>
          </a:solidFill>
          <a:ln w="12700">
            <a:solidFill>
              <a:srgbClr val="000000"/>
            </a:solidFill>
            <a:miter lim="800000"/>
            <a:headEnd/>
            <a:tailEnd/>
          </a:ln>
        </p:spPr>
        <p:txBody>
          <a:bodyPr lIns="92075" tIns="46038" rIns="92075" bIns="46038" anchor="ctr"/>
          <a:lstStyle/>
          <a:p>
            <a:pPr eaLnBrk="0" hangingPunct="0">
              <a:lnSpc>
                <a:spcPct val="90000"/>
              </a:lnSpc>
            </a:pPr>
            <a:r>
              <a:rPr lang="en-US" sz="1600" b="1"/>
              <a:t>Lasalocid</a:t>
            </a:r>
          </a:p>
        </p:txBody>
      </p:sp>
      <p:sp>
        <p:nvSpPr>
          <p:cNvPr id="316424" name="Rectangle 8"/>
          <p:cNvSpPr>
            <a:spLocks noChangeArrowheads="1"/>
          </p:cNvSpPr>
          <p:nvPr/>
        </p:nvSpPr>
        <p:spPr bwMode="auto">
          <a:xfrm>
            <a:off x="777875" y="3730626"/>
            <a:ext cx="2117725" cy="449263"/>
          </a:xfrm>
          <a:prstGeom prst="rect">
            <a:avLst/>
          </a:prstGeom>
          <a:noFill/>
          <a:ln w="12700">
            <a:solidFill>
              <a:srgbClr val="000000"/>
            </a:solidFill>
            <a:miter lim="800000"/>
            <a:headEnd/>
            <a:tailEnd/>
          </a:ln>
        </p:spPr>
        <p:txBody>
          <a:bodyPr lIns="92075" tIns="46038" rIns="92075" bIns="46038" anchor="ctr"/>
          <a:lstStyle/>
          <a:p>
            <a:pPr eaLnBrk="0" hangingPunct="0">
              <a:lnSpc>
                <a:spcPct val="90000"/>
              </a:lnSpc>
            </a:pPr>
            <a:r>
              <a:rPr lang="en-US" sz="1600" b="1" dirty="0" err="1"/>
              <a:t>Amprolium</a:t>
            </a:r>
            <a:r>
              <a:rPr lang="en-US" sz="1600" b="1" baseline="30000" dirty="0" err="1"/>
              <a:t>a</a:t>
            </a:r>
            <a:endParaRPr lang="en-US" sz="1600" b="1" baseline="30000" dirty="0"/>
          </a:p>
        </p:txBody>
      </p:sp>
      <p:sp>
        <p:nvSpPr>
          <p:cNvPr id="316425" name="Rectangle 9"/>
          <p:cNvSpPr>
            <a:spLocks noChangeArrowheads="1"/>
          </p:cNvSpPr>
          <p:nvPr/>
        </p:nvSpPr>
        <p:spPr bwMode="auto">
          <a:xfrm>
            <a:off x="777875" y="4179889"/>
            <a:ext cx="2117725" cy="449262"/>
          </a:xfrm>
          <a:prstGeom prst="rect">
            <a:avLst/>
          </a:prstGeom>
          <a:solidFill>
            <a:schemeClr val="accent1">
              <a:lumMod val="20000"/>
              <a:lumOff val="80000"/>
            </a:schemeClr>
          </a:solidFill>
          <a:ln w="12700">
            <a:solidFill>
              <a:srgbClr val="000000"/>
            </a:solidFill>
            <a:miter lim="800000"/>
            <a:headEnd/>
            <a:tailEnd/>
          </a:ln>
        </p:spPr>
        <p:txBody>
          <a:bodyPr lIns="92075" tIns="46038" rIns="92075" bIns="46038" anchor="ctr"/>
          <a:lstStyle/>
          <a:p>
            <a:pPr eaLnBrk="0" hangingPunct="0">
              <a:lnSpc>
                <a:spcPct val="90000"/>
              </a:lnSpc>
            </a:pPr>
            <a:r>
              <a:rPr lang="en-US" sz="1600" b="1"/>
              <a:t>Decoquinate</a:t>
            </a:r>
          </a:p>
        </p:txBody>
      </p:sp>
      <p:sp>
        <p:nvSpPr>
          <p:cNvPr id="316426" name="Rectangle 15"/>
          <p:cNvSpPr>
            <a:spLocks noChangeArrowheads="1"/>
          </p:cNvSpPr>
          <p:nvPr/>
        </p:nvSpPr>
        <p:spPr bwMode="auto">
          <a:xfrm>
            <a:off x="2895600" y="2392363"/>
            <a:ext cx="1219200" cy="439738"/>
          </a:xfrm>
          <a:prstGeom prst="rect">
            <a:avLst/>
          </a:prstGeom>
          <a:solidFill>
            <a:schemeClr val="accent1"/>
          </a:solidFill>
          <a:ln w="12700">
            <a:solidFill>
              <a:srgbClr val="000000"/>
            </a:solidFill>
            <a:miter lim="800000"/>
            <a:headEnd/>
            <a:tailEnd/>
          </a:ln>
        </p:spPr>
        <p:txBody>
          <a:bodyPr lIns="92075" tIns="46038" rIns="92075" bIns="46038" anchor="ctr"/>
          <a:lstStyle/>
          <a:p>
            <a:pPr algn="ctr" eaLnBrk="0" hangingPunct="0">
              <a:lnSpc>
                <a:spcPct val="90000"/>
              </a:lnSpc>
            </a:pPr>
            <a:r>
              <a:rPr lang="en-US" sz="1200" b="1">
                <a:solidFill>
                  <a:schemeClr val="bg1"/>
                </a:solidFill>
              </a:rPr>
              <a:t>Trade name</a:t>
            </a:r>
          </a:p>
        </p:txBody>
      </p:sp>
      <p:sp>
        <p:nvSpPr>
          <p:cNvPr id="316427" name="Rectangle 16"/>
          <p:cNvSpPr>
            <a:spLocks noChangeArrowheads="1"/>
          </p:cNvSpPr>
          <p:nvPr/>
        </p:nvSpPr>
        <p:spPr bwMode="auto">
          <a:xfrm>
            <a:off x="2895600" y="2841626"/>
            <a:ext cx="1219200" cy="439738"/>
          </a:xfrm>
          <a:prstGeom prst="rect">
            <a:avLst/>
          </a:prstGeom>
          <a:noFill/>
          <a:ln w="12700">
            <a:solidFill>
              <a:srgbClr val="000000"/>
            </a:solidFill>
            <a:miter lim="800000"/>
            <a:headEnd/>
            <a:tailEnd/>
          </a:ln>
        </p:spPr>
        <p:txBody>
          <a:bodyPr lIns="92075" tIns="46038" rIns="92075" bIns="46038" anchor="ctr"/>
          <a:lstStyle/>
          <a:p>
            <a:pPr algn="ctr" eaLnBrk="0" hangingPunct="0">
              <a:lnSpc>
                <a:spcPct val="90000"/>
              </a:lnSpc>
            </a:pPr>
            <a:r>
              <a:rPr lang="en-US" sz="1600" dirty="0">
                <a:solidFill>
                  <a:srgbClr val="000000"/>
                </a:solidFill>
              </a:rPr>
              <a:t>Rumensin</a:t>
            </a:r>
          </a:p>
        </p:txBody>
      </p:sp>
      <p:sp>
        <p:nvSpPr>
          <p:cNvPr id="316428" name="Rectangle 17"/>
          <p:cNvSpPr>
            <a:spLocks noChangeArrowheads="1"/>
          </p:cNvSpPr>
          <p:nvPr/>
        </p:nvSpPr>
        <p:spPr bwMode="auto">
          <a:xfrm>
            <a:off x="2895600" y="3260727"/>
            <a:ext cx="1219200" cy="469899"/>
          </a:xfrm>
          <a:prstGeom prst="rect">
            <a:avLst/>
          </a:prstGeom>
          <a:solidFill>
            <a:schemeClr val="accent1">
              <a:lumMod val="20000"/>
              <a:lumOff val="80000"/>
            </a:schemeClr>
          </a:solidFill>
          <a:ln w="12700">
            <a:solidFill>
              <a:srgbClr val="000000"/>
            </a:solidFill>
            <a:miter lim="800000"/>
            <a:headEnd/>
            <a:tailEnd/>
          </a:ln>
        </p:spPr>
        <p:txBody>
          <a:bodyPr lIns="92075" tIns="46038" rIns="92075" bIns="46038" anchor="ctr"/>
          <a:lstStyle/>
          <a:p>
            <a:pPr algn="ctr" eaLnBrk="0" hangingPunct="0">
              <a:lnSpc>
                <a:spcPct val="90000"/>
              </a:lnSpc>
            </a:pPr>
            <a:r>
              <a:rPr lang="en-US" sz="1600" dirty="0" err="1">
                <a:solidFill>
                  <a:srgbClr val="000000"/>
                </a:solidFill>
              </a:rPr>
              <a:t>Bovatec</a:t>
            </a:r>
            <a:endParaRPr lang="en-US" sz="1600" dirty="0">
              <a:solidFill>
                <a:srgbClr val="000000"/>
              </a:solidFill>
            </a:endParaRPr>
          </a:p>
        </p:txBody>
      </p:sp>
      <p:sp>
        <p:nvSpPr>
          <p:cNvPr id="316429" name="Rectangle 18"/>
          <p:cNvSpPr>
            <a:spLocks noChangeArrowheads="1"/>
          </p:cNvSpPr>
          <p:nvPr/>
        </p:nvSpPr>
        <p:spPr bwMode="auto">
          <a:xfrm>
            <a:off x="2895600" y="3730626"/>
            <a:ext cx="1219200" cy="449263"/>
          </a:xfrm>
          <a:prstGeom prst="rect">
            <a:avLst/>
          </a:prstGeom>
          <a:noFill/>
          <a:ln w="12700">
            <a:solidFill>
              <a:srgbClr val="000000"/>
            </a:solidFill>
            <a:miter lim="800000"/>
            <a:headEnd/>
            <a:tailEnd/>
          </a:ln>
        </p:spPr>
        <p:txBody>
          <a:bodyPr lIns="92075" tIns="46038" rIns="92075" bIns="46038" anchor="ctr"/>
          <a:lstStyle/>
          <a:p>
            <a:pPr algn="ctr" eaLnBrk="0" hangingPunct="0">
              <a:lnSpc>
                <a:spcPct val="90000"/>
              </a:lnSpc>
            </a:pPr>
            <a:r>
              <a:rPr lang="en-US" sz="1600" dirty="0" err="1">
                <a:solidFill>
                  <a:srgbClr val="000000"/>
                </a:solidFill>
              </a:rPr>
              <a:t>Corid</a:t>
            </a:r>
            <a:r>
              <a:rPr lang="en-US" sz="1600" baseline="30000" dirty="0">
                <a:solidFill>
                  <a:srgbClr val="000000"/>
                </a:solidFill>
              </a:rPr>
              <a:t>®</a:t>
            </a:r>
          </a:p>
        </p:txBody>
      </p:sp>
      <p:sp>
        <p:nvSpPr>
          <p:cNvPr id="316430" name="Rectangle 19"/>
          <p:cNvSpPr>
            <a:spLocks noChangeArrowheads="1"/>
          </p:cNvSpPr>
          <p:nvPr/>
        </p:nvSpPr>
        <p:spPr bwMode="auto">
          <a:xfrm>
            <a:off x="2895600" y="4179889"/>
            <a:ext cx="1219200" cy="449262"/>
          </a:xfrm>
          <a:prstGeom prst="rect">
            <a:avLst/>
          </a:prstGeom>
          <a:solidFill>
            <a:schemeClr val="accent1">
              <a:lumMod val="20000"/>
              <a:lumOff val="80000"/>
            </a:schemeClr>
          </a:solidFill>
          <a:ln w="12700">
            <a:solidFill>
              <a:srgbClr val="000000"/>
            </a:solidFill>
            <a:miter lim="800000"/>
            <a:headEnd/>
            <a:tailEnd/>
          </a:ln>
        </p:spPr>
        <p:txBody>
          <a:bodyPr lIns="92075" tIns="46038" rIns="92075" bIns="46038" anchor="ctr"/>
          <a:lstStyle/>
          <a:p>
            <a:pPr algn="ctr" eaLnBrk="0" hangingPunct="0">
              <a:lnSpc>
                <a:spcPct val="90000"/>
              </a:lnSpc>
            </a:pPr>
            <a:r>
              <a:rPr lang="en-US" sz="1600" dirty="0" err="1">
                <a:solidFill>
                  <a:srgbClr val="000000"/>
                </a:solidFill>
              </a:rPr>
              <a:t>Deccox</a:t>
            </a:r>
            <a:r>
              <a:rPr lang="en-US" sz="1600" baseline="30000" dirty="0">
                <a:solidFill>
                  <a:srgbClr val="000000"/>
                </a:solidFill>
              </a:rPr>
              <a:t>®</a:t>
            </a:r>
          </a:p>
        </p:txBody>
      </p:sp>
      <p:sp>
        <p:nvSpPr>
          <p:cNvPr id="316431" name="Rectangle 25"/>
          <p:cNvSpPr>
            <a:spLocks noChangeArrowheads="1"/>
          </p:cNvSpPr>
          <p:nvPr/>
        </p:nvSpPr>
        <p:spPr bwMode="auto">
          <a:xfrm>
            <a:off x="4114800" y="2392363"/>
            <a:ext cx="1163638" cy="439738"/>
          </a:xfrm>
          <a:prstGeom prst="rect">
            <a:avLst/>
          </a:prstGeom>
          <a:solidFill>
            <a:schemeClr val="accent1"/>
          </a:solidFill>
          <a:ln w="12700">
            <a:solidFill>
              <a:srgbClr val="000000"/>
            </a:solidFill>
            <a:miter lim="800000"/>
            <a:headEnd/>
            <a:tailEnd/>
          </a:ln>
        </p:spPr>
        <p:txBody>
          <a:bodyPr lIns="92075" tIns="46038" rIns="92075" bIns="46038" anchor="ctr"/>
          <a:lstStyle/>
          <a:p>
            <a:pPr algn="ctr" eaLnBrk="0" hangingPunct="0">
              <a:lnSpc>
                <a:spcPct val="90000"/>
              </a:lnSpc>
            </a:pPr>
            <a:r>
              <a:rPr lang="en-US" sz="1200" b="1">
                <a:solidFill>
                  <a:schemeClr val="bg1"/>
                </a:solidFill>
              </a:rPr>
              <a:t>Cidal/Static</a:t>
            </a:r>
          </a:p>
        </p:txBody>
      </p:sp>
      <p:sp>
        <p:nvSpPr>
          <p:cNvPr id="316432" name="Rectangle 26"/>
          <p:cNvSpPr>
            <a:spLocks noChangeArrowheads="1"/>
          </p:cNvSpPr>
          <p:nvPr/>
        </p:nvSpPr>
        <p:spPr bwMode="auto">
          <a:xfrm>
            <a:off x="4114800" y="2841626"/>
            <a:ext cx="1143000" cy="439738"/>
          </a:xfrm>
          <a:prstGeom prst="rect">
            <a:avLst/>
          </a:prstGeom>
          <a:noFill/>
          <a:ln w="12700">
            <a:solidFill>
              <a:srgbClr val="000000"/>
            </a:solidFill>
            <a:miter lim="800000"/>
            <a:headEnd/>
            <a:tailEnd/>
          </a:ln>
        </p:spPr>
        <p:txBody>
          <a:bodyPr lIns="92075" tIns="46038" rIns="92075" bIns="46038" anchor="ctr"/>
          <a:lstStyle/>
          <a:p>
            <a:pPr algn="ctr" eaLnBrk="0" hangingPunct="0">
              <a:lnSpc>
                <a:spcPct val="90000"/>
              </a:lnSpc>
            </a:pPr>
            <a:r>
              <a:rPr lang="en-US" sz="1600">
                <a:solidFill>
                  <a:srgbClr val="000000"/>
                </a:solidFill>
              </a:rPr>
              <a:t>Cidal</a:t>
            </a:r>
          </a:p>
        </p:txBody>
      </p:sp>
      <p:sp>
        <p:nvSpPr>
          <p:cNvPr id="316433" name="Rectangle 27"/>
          <p:cNvSpPr>
            <a:spLocks noChangeArrowheads="1"/>
          </p:cNvSpPr>
          <p:nvPr/>
        </p:nvSpPr>
        <p:spPr bwMode="auto">
          <a:xfrm>
            <a:off x="4114800" y="3260727"/>
            <a:ext cx="1163638" cy="469899"/>
          </a:xfrm>
          <a:prstGeom prst="rect">
            <a:avLst/>
          </a:prstGeom>
          <a:solidFill>
            <a:schemeClr val="accent1">
              <a:lumMod val="20000"/>
              <a:lumOff val="80000"/>
            </a:schemeClr>
          </a:solidFill>
          <a:ln w="12700">
            <a:solidFill>
              <a:srgbClr val="000000"/>
            </a:solidFill>
            <a:miter lim="800000"/>
            <a:headEnd/>
            <a:tailEnd/>
          </a:ln>
        </p:spPr>
        <p:txBody>
          <a:bodyPr lIns="92075" tIns="46038" rIns="92075" bIns="46038" anchor="ctr"/>
          <a:lstStyle/>
          <a:p>
            <a:pPr algn="ctr" eaLnBrk="0" hangingPunct="0">
              <a:lnSpc>
                <a:spcPct val="90000"/>
              </a:lnSpc>
            </a:pPr>
            <a:r>
              <a:rPr lang="en-US" sz="1600">
                <a:solidFill>
                  <a:srgbClr val="000000"/>
                </a:solidFill>
              </a:rPr>
              <a:t>Cidal</a:t>
            </a:r>
          </a:p>
        </p:txBody>
      </p:sp>
      <p:sp>
        <p:nvSpPr>
          <p:cNvPr id="316434" name="Rectangle 28"/>
          <p:cNvSpPr>
            <a:spLocks noChangeArrowheads="1"/>
          </p:cNvSpPr>
          <p:nvPr/>
        </p:nvSpPr>
        <p:spPr bwMode="auto">
          <a:xfrm>
            <a:off x="4114800" y="3730626"/>
            <a:ext cx="1143000" cy="449263"/>
          </a:xfrm>
          <a:prstGeom prst="rect">
            <a:avLst/>
          </a:prstGeom>
          <a:noFill/>
          <a:ln w="12700">
            <a:solidFill>
              <a:srgbClr val="000000"/>
            </a:solidFill>
            <a:miter lim="800000"/>
            <a:headEnd/>
            <a:tailEnd/>
          </a:ln>
        </p:spPr>
        <p:txBody>
          <a:bodyPr lIns="92075" tIns="46038" rIns="92075" bIns="46038" anchor="ctr"/>
          <a:lstStyle/>
          <a:p>
            <a:pPr algn="ctr" eaLnBrk="0" hangingPunct="0">
              <a:lnSpc>
                <a:spcPct val="90000"/>
              </a:lnSpc>
            </a:pPr>
            <a:r>
              <a:rPr lang="en-US" sz="1600" dirty="0" err="1">
                <a:solidFill>
                  <a:srgbClr val="000000"/>
                </a:solidFill>
              </a:rPr>
              <a:t>Cidal</a:t>
            </a:r>
            <a:endParaRPr lang="en-US" sz="1600" baseline="30000" dirty="0">
              <a:solidFill>
                <a:srgbClr val="000000"/>
              </a:solidFill>
            </a:endParaRPr>
          </a:p>
        </p:txBody>
      </p:sp>
      <p:sp>
        <p:nvSpPr>
          <p:cNvPr id="316435" name="Rectangle 35"/>
          <p:cNvSpPr>
            <a:spLocks noChangeArrowheads="1"/>
          </p:cNvSpPr>
          <p:nvPr/>
        </p:nvSpPr>
        <p:spPr bwMode="auto">
          <a:xfrm>
            <a:off x="5257800" y="2392363"/>
            <a:ext cx="1447800" cy="439738"/>
          </a:xfrm>
          <a:prstGeom prst="rect">
            <a:avLst/>
          </a:prstGeom>
          <a:solidFill>
            <a:schemeClr val="accent1"/>
          </a:solidFill>
          <a:ln w="12700">
            <a:solidFill>
              <a:srgbClr val="000000"/>
            </a:solidFill>
            <a:miter lim="800000"/>
            <a:headEnd/>
            <a:tailEnd/>
          </a:ln>
        </p:spPr>
        <p:txBody>
          <a:bodyPr lIns="92075" tIns="46038" rIns="92075" bIns="46038" anchor="ctr"/>
          <a:lstStyle/>
          <a:p>
            <a:pPr algn="ctr" eaLnBrk="0" hangingPunct="0">
              <a:lnSpc>
                <a:spcPct val="90000"/>
              </a:lnSpc>
            </a:pPr>
            <a:r>
              <a:rPr lang="en-US" sz="1200" b="1" dirty="0">
                <a:solidFill>
                  <a:schemeClr val="bg1"/>
                </a:solidFill>
              </a:rPr>
              <a:t>Killing stages</a:t>
            </a:r>
          </a:p>
        </p:txBody>
      </p:sp>
      <p:sp>
        <p:nvSpPr>
          <p:cNvPr id="316436" name="Rectangle 36"/>
          <p:cNvSpPr>
            <a:spLocks noChangeArrowheads="1"/>
          </p:cNvSpPr>
          <p:nvPr/>
        </p:nvSpPr>
        <p:spPr bwMode="auto">
          <a:xfrm>
            <a:off x="5257800" y="2841626"/>
            <a:ext cx="1374775" cy="419101"/>
          </a:xfrm>
          <a:prstGeom prst="rect">
            <a:avLst/>
          </a:prstGeom>
          <a:noFill/>
          <a:ln w="12700">
            <a:solidFill>
              <a:srgbClr val="000000"/>
            </a:solidFill>
            <a:miter lim="800000"/>
            <a:headEnd/>
            <a:tailEnd/>
          </a:ln>
        </p:spPr>
        <p:txBody>
          <a:bodyPr lIns="92075" tIns="46038" rIns="92075" bIns="46038" anchor="ctr"/>
          <a:lstStyle/>
          <a:p>
            <a:pPr algn="ctr" eaLnBrk="0" hangingPunct="0">
              <a:lnSpc>
                <a:spcPct val="90000"/>
              </a:lnSpc>
            </a:pPr>
            <a:r>
              <a:rPr lang="en-US" sz="1600">
                <a:solidFill>
                  <a:srgbClr val="000000"/>
                </a:solidFill>
              </a:rPr>
              <a:t>3</a:t>
            </a:r>
          </a:p>
        </p:txBody>
      </p:sp>
      <p:sp>
        <p:nvSpPr>
          <p:cNvPr id="316437" name="Rectangle 37"/>
          <p:cNvSpPr>
            <a:spLocks noChangeArrowheads="1"/>
          </p:cNvSpPr>
          <p:nvPr/>
        </p:nvSpPr>
        <p:spPr bwMode="auto">
          <a:xfrm>
            <a:off x="5257800" y="3260727"/>
            <a:ext cx="1374775" cy="469899"/>
          </a:xfrm>
          <a:prstGeom prst="rect">
            <a:avLst/>
          </a:prstGeom>
          <a:solidFill>
            <a:schemeClr val="accent1">
              <a:lumMod val="20000"/>
              <a:lumOff val="80000"/>
            </a:schemeClr>
          </a:solidFill>
          <a:ln w="12700">
            <a:solidFill>
              <a:srgbClr val="000000"/>
            </a:solidFill>
            <a:miter lim="800000"/>
            <a:headEnd/>
            <a:tailEnd/>
          </a:ln>
        </p:spPr>
        <p:txBody>
          <a:bodyPr lIns="92075" tIns="46038" rIns="92075" bIns="46038" anchor="ctr"/>
          <a:lstStyle/>
          <a:p>
            <a:pPr algn="ctr" eaLnBrk="0" hangingPunct="0">
              <a:lnSpc>
                <a:spcPct val="90000"/>
              </a:lnSpc>
            </a:pPr>
            <a:r>
              <a:rPr lang="en-US" sz="1600">
                <a:solidFill>
                  <a:srgbClr val="000000"/>
                </a:solidFill>
              </a:rPr>
              <a:t>3</a:t>
            </a:r>
          </a:p>
        </p:txBody>
      </p:sp>
      <p:sp>
        <p:nvSpPr>
          <p:cNvPr id="316438" name="Rectangle 38"/>
          <p:cNvSpPr>
            <a:spLocks noChangeArrowheads="1"/>
          </p:cNvSpPr>
          <p:nvPr/>
        </p:nvSpPr>
        <p:spPr bwMode="auto">
          <a:xfrm>
            <a:off x="5257800" y="3730626"/>
            <a:ext cx="1374774" cy="449263"/>
          </a:xfrm>
          <a:prstGeom prst="rect">
            <a:avLst/>
          </a:prstGeom>
          <a:noFill/>
          <a:ln w="12700">
            <a:solidFill>
              <a:srgbClr val="000000"/>
            </a:solidFill>
            <a:miter lim="800000"/>
            <a:headEnd/>
            <a:tailEnd/>
          </a:ln>
        </p:spPr>
        <p:txBody>
          <a:bodyPr lIns="92075" tIns="46038" rIns="92075" bIns="46038" anchor="ctr"/>
          <a:lstStyle/>
          <a:p>
            <a:pPr algn="ctr" eaLnBrk="0" hangingPunct="0">
              <a:lnSpc>
                <a:spcPct val="90000"/>
              </a:lnSpc>
            </a:pPr>
            <a:r>
              <a:rPr lang="en-US" sz="1600">
                <a:solidFill>
                  <a:srgbClr val="000000"/>
                </a:solidFill>
              </a:rPr>
              <a:t>1</a:t>
            </a:r>
            <a:endParaRPr lang="en-US" sz="1600" baseline="30000">
              <a:solidFill>
                <a:srgbClr val="000000"/>
              </a:solidFill>
            </a:endParaRPr>
          </a:p>
        </p:txBody>
      </p:sp>
      <p:sp>
        <p:nvSpPr>
          <p:cNvPr id="316439" name="Rectangle 39"/>
          <p:cNvSpPr>
            <a:spLocks noChangeArrowheads="1"/>
          </p:cNvSpPr>
          <p:nvPr/>
        </p:nvSpPr>
        <p:spPr bwMode="auto">
          <a:xfrm>
            <a:off x="5257800" y="4179889"/>
            <a:ext cx="1447800" cy="449262"/>
          </a:xfrm>
          <a:prstGeom prst="rect">
            <a:avLst/>
          </a:prstGeom>
          <a:solidFill>
            <a:schemeClr val="accent1">
              <a:lumMod val="20000"/>
              <a:lumOff val="80000"/>
            </a:schemeClr>
          </a:solidFill>
          <a:ln w="12700">
            <a:solidFill>
              <a:srgbClr val="000000"/>
            </a:solidFill>
            <a:miter lim="800000"/>
            <a:headEnd/>
            <a:tailEnd/>
          </a:ln>
        </p:spPr>
        <p:txBody>
          <a:bodyPr lIns="92075" tIns="46038" rIns="92075" bIns="46038" anchor="ctr"/>
          <a:lstStyle/>
          <a:p>
            <a:pPr algn="ctr" eaLnBrk="0" hangingPunct="0">
              <a:lnSpc>
                <a:spcPct val="90000"/>
              </a:lnSpc>
            </a:pPr>
            <a:r>
              <a:rPr lang="en-US" sz="1600">
                <a:solidFill>
                  <a:srgbClr val="000000"/>
                </a:solidFill>
              </a:rPr>
              <a:t>0</a:t>
            </a:r>
          </a:p>
        </p:txBody>
      </p:sp>
      <p:sp>
        <p:nvSpPr>
          <p:cNvPr id="316440" name="Rectangle 45"/>
          <p:cNvSpPr>
            <a:spLocks noChangeArrowheads="1"/>
          </p:cNvSpPr>
          <p:nvPr/>
        </p:nvSpPr>
        <p:spPr bwMode="auto">
          <a:xfrm>
            <a:off x="6632575" y="2392363"/>
            <a:ext cx="1663699" cy="439738"/>
          </a:xfrm>
          <a:prstGeom prst="rect">
            <a:avLst/>
          </a:prstGeom>
          <a:solidFill>
            <a:schemeClr val="accent1"/>
          </a:solidFill>
          <a:ln w="12700">
            <a:solidFill>
              <a:srgbClr val="000000"/>
            </a:solidFill>
            <a:miter lim="800000"/>
            <a:headEnd/>
            <a:tailEnd/>
          </a:ln>
        </p:spPr>
        <p:txBody>
          <a:bodyPr lIns="92075" tIns="46038" rIns="92075" bIns="46038" anchor="ctr"/>
          <a:lstStyle/>
          <a:p>
            <a:pPr algn="ctr" eaLnBrk="0" hangingPunct="0">
              <a:lnSpc>
                <a:spcPct val="90000"/>
              </a:lnSpc>
            </a:pPr>
            <a:r>
              <a:rPr lang="en-US" sz="1200" b="1" dirty="0">
                <a:solidFill>
                  <a:schemeClr val="bg1"/>
                </a:solidFill>
              </a:rPr>
              <a:t>Minimum required dose, mg/</a:t>
            </a:r>
            <a:r>
              <a:rPr lang="en-US" sz="1200" b="1" dirty="0" err="1">
                <a:solidFill>
                  <a:schemeClr val="bg1"/>
                </a:solidFill>
              </a:rPr>
              <a:t>lb</a:t>
            </a:r>
            <a:r>
              <a:rPr lang="en-US" sz="1200" b="1" dirty="0">
                <a:solidFill>
                  <a:schemeClr val="bg1"/>
                </a:solidFill>
              </a:rPr>
              <a:t> BW/d</a:t>
            </a:r>
          </a:p>
        </p:txBody>
      </p:sp>
      <p:sp>
        <p:nvSpPr>
          <p:cNvPr id="316441" name="Rectangle 46"/>
          <p:cNvSpPr>
            <a:spLocks noChangeArrowheads="1"/>
          </p:cNvSpPr>
          <p:nvPr/>
        </p:nvSpPr>
        <p:spPr bwMode="auto">
          <a:xfrm>
            <a:off x="6632575" y="2841626"/>
            <a:ext cx="1663699" cy="439738"/>
          </a:xfrm>
          <a:prstGeom prst="rect">
            <a:avLst/>
          </a:prstGeom>
          <a:noFill/>
          <a:ln w="12700">
            <a:solidFill>
              <a:srgbClr val="000000"/>
            </a:solidFill>
            <a:miter lim="800000"/>
            <a:headEnd/>
            <a:tailEnd/>
          </a:ln>
        </p:spPr>
        <p:txBody>
          <a:bodyPr lIns="92075" tIns="46038" rIns="92075" bIns="46038" anchor="ctr"/>
          <a:lstStyle/>
          <a:p>
            <a:pPr algn="ctr" eaLnBrk="0" hangingPunct="0">
              <a:lnSpc>
                <a:spcPct val="90000"/>
              </a:lnSpc>
            </a:pPr>
            <a:r>
              <a:rPr lang="en-US" sz="1600" dirty="0">
                <a:solidFill>
                  <a:srgbClr val="000000"/>
                </a:solidFill>
              </a:rPr>
              <a:t>0.14</a:t>
            </a:r>
          </a:p>
        </p:txBody>
      </p:sp>
      <p:sp>
        <p:nvSpPr>
          <p:cNvPr id="316442" name="Rectangle 47"/>
          <p:cNvSpPr>
            <a:spLocks noChangeArrowheads="1"/>
          </p:cNvSpPr>
          <p:nvPr/>
        </p:nvSpPr>
        <p:spPr bwMode="auto">
          <a:xfrm>
            <a:off x="6632575" y="3260727"/>
            <a:ext cx="1673225" cy="473073"/>
          </a:xfrm>
          <a:prstGeom prst="rect">
            <a:avLst/>
          </a:prstGeom>
          <a:solidFill>
            <a:schemeClr val="accent1">
              <a:lumMod val="20000"/>
              <a:lumOff val="80000"/>
            </a:schemeClr>
          </a:solidFill>
          <a:ln w="12700">
            <a:solidFill>
              <a:srgbClr val="000000"/>
            </a:solidFill>
            <a:miter lim="800000"/>
            <a:headEnd/>
            <a:tailEnd/>
          </a:ln>
        </p:spPr>
        <p:txBody>
          <a:bodyPr lIns="92075" tIns="46038" rIns="92075" bIns="46038" anchor="ctr"/>
          <a:lstStyle/>
          <a:p>
            <a:pPr algn="ctr" eaLnBrk="0" hangingPunct="0">
              <a:lnSpc>
                <a:spcPct val="90000"/>
              </a:lnSpc>
            </a:pPr>
            <a:r>
              <a:rPr lang="en-US" sz="1600" dirty="0">
                <a:solidFill>
                  <a:srgbClr val="000000"/>
                </a:solidFill>
              </a:rPr>
              <a:t>0.455</a:t>
            </a:r>
          </a:p>
        </p:txBody>
      </p:sp>
      <p:sp>
        <p:nvSpPr>
          <p:cNvPr id="316443" name="Rectangle 48"/>
          <p:cNvSpPr>
            <a:spLocks noChangeArrowheads="1"/>
          </p:cNvSpPr>
          <p:nvPr/>
        </p:nvSpPr>
        <p:spPr bwMode="auto">
          <a:xfrm>
            <a:off x="6632575" y="3730626"/>
            <a:ext cx="1673225" cy="463549"/>
          </a:xfrm>
          <a:prstGeom prst="rect">
            <a:avLst/>
          </a:prstGeom>
          <a:noFill/>
          <a:ln w="12700">
            <a:solidFill>
              <a:srgbClr val="000000"/>
            </a:solidFill>
            <a:miter lim="800000"/>
            <a:headEnd/>
            <a:tailEnd/>
          </a:ln>
        </p:spPr>
        <p:txBody>
          <a:bodyPr lIns="92075" tIns="46038" rIns="92075" bIns="46038" anchor="ctr"/>
          <a:lstStyle/>
          <a:p>
            <a:pPr algn="ctr" eaLnBrk="0" hangingPunct="0">
              <a:lnSpc>
                <a:spcPct val="90000"/>
              </a:lnSpc>
            </a:pPr>
            <a:r>
              <a:rPr lang="en-US" sz="1600" dirty="0">
                <a:solidFill>
                  <a:srgbClr val="000000"/>
                </a:solidFill>
              </a:rPr>
              <a:t>2.27 </a:t>
            </a:r>
            <a:endParaRPr lang="en-US" sz="1600" baseline="30000" dirty="0">
              <a:solidFill>
                <a:srgbClr val="000000"/>
              </a:solidFill>
            </a:endParaRPr>
          </a:p>
        </p:txBody>
      </p:sp>
      <p:sp>
        <p:nvSpPr>
          <p:cNvPr id="316444" name="Rectangle 49"/>
          <p:cNvSpPr>
            <a:spLocks noChangeArrowheads="1"/>
          </p:cNvSpPr>
          <p:nvPr/>
        </p:nvSpPr>
        <p:spPr bwMode="auto">
          <a:xfrm>
            <a:off x="6632574" y="4179889"/>
            <a:ext cx="1673225" cy="452436"/>
          </a:xfrm>
          <a:prstGeom prst="rect">
            <a:avLst/>
          </a:prstGeom>
          <a:solidFill>
            <a:schemeClr val="accent1">
              <a:lumMod val="20000"/>
              <a:lumOff val="80000"/>
            </a:schemeClr>
          </a:solidFill>
          <a:ln w="12700">
            <a:solidFill>
              <a:srgbClr val="000000"/>
            </a:solidFill>
            <a:miter lim="800000"/>
            <a:headEnd/>
            <a:tailEnd/>
          </a:ln>
        </p:spPr>
        <p:txBody>
          <a:bodyPr lIns="92075" tIns="46038" rIns="92075" bIns="46038" anchor="ctr"/>
          <a:lstStyle/>
          <a:p>
            <a:pPr algn="ctr" eaLnBrk="0" hangingPunct="0">
              <a:lnSpc>
                <a:spcPct val="90000"/>
              </a:lnSpc>
            </a:pPr>
            <a:r>
              <a:rPr lang="en-US" sz="1600" dirty="0">
                <a:solidFill>
                  <a:srgbClr val="000000"/>
                </a:solidFill>
              </a:rPr>
              <a:t>0.227</a:t>
            </a:r>
          </a:p>
        </p:txBody>
      </p:sp>
      <p:sp>
        <p:nvSpPr>
          <p:cNvPr id="316445" name="Rectangle 6"/>
          <p:cNvSpPr>
            <a:spLocks noChangeArrowheads="1"/>
          </p:cNvSpPr>
          <p:nvPr/>
        </p:nvSpPr>
        <p:spPr bwMode="auto">
          <a:xfrm>
            <a:off x="838200" y="2438401"/>
            <a:ext cx="1981200" cy="304800"/>
          </a:xfrm>
          <a:prstGeom prst="rect">
            <a:avLst/>
          </a:prstGeom>
          <a:solidFill>
            <a:schemeClr val="accent1"/>
          </a:solidFill>
          <a:ln w="12700">
            <a:noFill/>
            <a:miter lim="800000"/>
            <a:headEnd/>
            <a:tailEnd/>
          </a:ln>
        </p:spPr>
        <p:txBody>
          <a:bodyPr lIns="92075" tIns="46038" rIns="92075" bIns="46038" anchor="ctr"/>
          <a:lstStyle/>
          <a:p>
            <a:pPr eaLnBrk="0" hangingPunct="0">
              <a:lnSpc>
                <a:spcPct val="90000"/>
              </a:lnSpc>
            </a:pPr>
            <a:r>
              <a:rPr lang="en-US" sz="1600" b="1" dirty="0">
                <a:solidFill>
                  <a:schemeClr val="bg1"/>
                </a:solidFill>
              </a:rPr>
              <a:t>Active ingredient</a:t>
            </a:r>
          </a:p>
        </p:txBody>
      </p:sp>
      <p:sp>
        <p:nvSpPr>
          <p:cNvPr id="316446" name="Rectangle 28"/>
          <p:cNvSpPr>
            <a:spLocks noChangeArrowheads="1"/>
          </p:cNvSpPr>
          <p:nvPr/>
        </p:nvSpPr>
        <p:spPr bwMode="auto">
          <a:xfrm>
            <a:off x="4114800" y="4179889"/>
            <a:ext cx="1143000" cy="450850"/>
          </a:xfrm>
          <a:prstGeom prst="rect">
            <a:avLst/>
          </a:prstGeom>
          <a:solidFill>
            <a:schemeClr val="accent1">
              <a:lumMod val="20000"/>
              <a:lumOff val="80000"/>
            </a:schemeClr>
          </a:solidFill>
          <a:ln w="12700">
            <a:solidFill>
              <a:srgbClr val="000000"/>
            </a:solidFill>
            <a:miter lim="800000"/>
            <a:headEnd/>
            <a:tailEnd/>
          </a:ln>
        </p:spPr>
        <p:txBody>
          <a:bodyPr lIns="92075" tIns="46038" rIns="92075" bIns="46038" anchor="ctr"/>
          <a:lstStyle/>
          <a:p>
            <a:pPr algn="ctr" eaLnBrk="0" hangingPunct="0">
              <a:lnSpc>
                <a:spcPct val="90000"/>
              </a:lnSpc>
            </a:pPr>
            <a:r>
              <a:rPr lang="en-US" sz="1600" dirty="0">
                <a:solidFill>
                  <a:srgbClr val="000000"/>
                </a:solidFill>
              </a:rPr>
              <a:t>Static</a:t>
            </a:r>
            <a:endParaRPr lang="en-US" sz="1600" baseline="30000" dirty="0">
              <a:solidFill>
                <a:srgbClr val="000000"/>
              </a:solidFill>
            </a:endParaRPr>
          </a:p>
        </p:txBody>
      </p:sp>
    </p:spTree>
    <p:extLst>
      <p:ext uri="{BB962C8B-B14F-4D97-AF65-F5344CB8AC3E}">
        <p14:creationId xmlns:p14="http://schemas.microsoft.com/office/powerpoint/2010/main" val="27025638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66800"/>
            <a:ext cx="8229600" cy="1143000"/>
          </a:xfrm>
        </p:spPr>
        <p:txBody>
          <a:bodyPr/>
          <a:lstStyle/>
          <a:p>
            <a:r>
              <a:rPr lang="en-US" dirty="0" err="1" smtClean="0"/>
              <a:t>Ionophores</a:t>
            </a:r>
            <a:r>
              <a:rPr lang="en-US" dirty="0" smtClean="0"/>
              <a:t> for Growing Cattle</a:t>
            </a:r>
            <a:endParaRPr lang="en-US" dirty="0"/>
          </a:p>
        </p:txBody>
      </p:sp>
    </p:spTree>
    <p:extLst>
      <p:ext uri="{BB962C8B-B14F-4D97-AF65-F5344CB8AC3E}">
        <p14:creationId xmlns:p14="http://schemas.microsoft.com/office/powerpoint/2010/main" val="1252718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3"/>
          <p:cNvSpPr>
            <a:spLocks noGrp="1" noChangeArrowheads="1"/>
          </p:cNvSpPr>
          <p:nvPr>
            <p:ph type="title" idx="4294967295"/>
          </p:nvPr>
        </p:nvSpPr>
        <p:spPr>
          <a:xfrm>
            <a:off x="889000" y="355600"/>
            <a:ext cx="7874000" cy="1701800"/>
          </a:xfrm>
        </p:spPr>
        <p:txBody>
          <a:bodyPr lIns="92075" tIns="46038" rIns="92075" bIns="46038">
            <a:normAutofit fontScale="90000"/>
          </a:bodyPr>
          <a:lstStyle/>
          <a:p>
            <a:pPr eaLnBrk="1" hangingPunct="1">
              <a:lnSpc>
                <a:spcPct val="85000"/>
              </a:lnSpc>
            </a:pPr>
            <a:r>
              <a:rPr lang="en-US" sz="3600" dirty="0" smtClean="0"/>
              <a:t>Southeast Kansas </a:t>
            </a:r>
            <a:r>
              <a:rPr lang="en-US" sz="3600" dirty="0" err="1" smtClean="0"/>
              <a:t>Rumensin</a:t>
            </a:r>
            <a:r>
              <a:rPr lang="en-US" sz="3600" dirty="0" smtClean="0"/>
              <a:t> Mineral </a:t>
            </a:r>
            <a:r>
              <a:rPr lang="en-US" sz="3600" dirty="0"/>
              <a:t>G</a:t>
            </a:r>
            <a:r>
              <a:rPr lang="en-US" sz="3600" dirty="0" smtClean="0"/>
              <a:t>razing </a:t>
            </a:r>
            <a:r>
              <a:rPr lang="en-US" sz="3600" dirty="0"/>
              <a:t>S</a:t>
            </a:r>
            <a:r>
              <a:rPr lang="en-US" sz="3600" dirty="0" smtClean="0"/>
              <a:t>tudy</a:t>
            </a:r>
            <a:r>
              <a:rPr lang="en-US" sz="3600" baseline="30000" dirty="0" smtClean="0"/>
              <a:t>1</a:t>
            </a:r>
            <a:r>
              <a:rPr lang="en-US" sz="3600" dirty="0" smtClean="0"/>
              <a:t> </a:t>
            </a:r>
            <a:br>
              <a:rPr lang="en-US" sz="3600" dirty="0" smtClean="0"/>
            </a:br>
            <a:r>
              <a:rPr lang="en-US" sz="3600" b="1" dirty="0" smtClean="0">
                <a:solidFill>
                  <a:schemeClr val="tx1"/>
                </a:solidFill>
              </a:rPr>
              <a:t/>
            </a:r>
            <a:br>
              <a:rPr lang="en-US" sz="3600" b="1" dirty="0" smtClean="0">
                <a:solidFill>
                  <a:schemeClr val="tx1"/>
                </a:solidFill>
              </a:rPr>
            </a:br>
            <a:r>
              <a:rPr lang="en-US" sz="2400" dirty="0" smtClean="0"/>
              <a:t>2-Year Average 1996/1997</a:t>
            </a:r>
          </a:p>
        </p:txBody>
      </p:sp>
      <p:sp>
        <p:nvSpPr>
          <p:cNvPr id="70658" name="Rectangle 4"/>
          <p:cNvSpPr>
            <a:spLocks noChangeArrowheads="1"/>
          </p:cNvSpPr>
          <p:nvPr/>
        </p:nvSpPr>
        <p:spPr bwMode="auto">
          <a:xfrm>
            <a:off x="1038225" y="2209800"/>
            <a:ext cx="1911350" cy="454025"/>
          </a:xfrm>
          <a:prstGeom prst="rect">
            <a:avLst/>
          </a:prstGeom>
          <a:solidFill>
            <a:schemeClr val="accent1"/>
          </a:solidFill>
          <a:ln w="12700">
            <a:solidFill>
              <a:srgbClr val="000000"/>
            </a:solidFill>
            <a:miter lim="800000"/>
            <a:headEnd/>
            <a:tailEnd/>
          </a:ln>
        </p:spPr>
        <p:txBody>
          <a:bodyPr lIns="92075" tIns="46038" rIns="92075" bIns="46038" anchor="ctr"/>
          <a:lstStyle/>
          <a:p>
            <a:pPr algn="ctr" eaLnBrk="0" hangingPunct="0">
              <a:lnSpc>
                <a:spcPct val="90000"/>
              </a:lnSpc>
            </a:pPr>
            <a:endParaRPr lang="en-US" sz="2100" b="1">
              <a:solidFill>
                <a:schemeClr val="bg1"/>
              </a:solidFill>
            </a:endParaRPr>
          </a:p>
        </p:txBody>
      </p:sp>
      <p:sp>
        <p:nvSpPr>
          <p:cNvPr id="70659" name="Rectangle 8"/>
          <p:cNvSpPr>
            <a:spLocks noChangeArrowheads="1"/>
          </p:cNvSpPr>
          <p:nvPr/>
        </p:nvSpPr>
        <p:spPr bwMode="auto">
          <a:xfrm>
            <a:off x="1038225" y="2668588"/>
            <a:ext cx="1911350" cy="433387"/>
          </a:xfrm>
          <a:prstGeom prst="rect">
            <a:avLst/>
          </a:prstGeom>
          <a:solidFill>
            <a:schemeClr val="accent1"/>
          </a:solidFill>
          <a:ln w="12700">
            <a:solidFill>
              <a:srgbClr val="000000"/>
            </a:solidFill>
            <a:miter lim="800000"/>
            <a:headEnd/>
            <a:tailEnd/>
          </a:ln>
        </p:spPr>
        <p:txBody>
          <a:bodyPr lIns="92075" tIns="46038" rIns="92075" bIns="46038" anchor="ctr"/>
          <a:lstStyle/>
          <a:p>
            <a:pPr eaLnBrk="0" hangingPunct="0">
              <a:lnSpc>
                <a:spcPct val="90000"/>
              </a:lnSpc>
            </a:pPr>
            <a:r>
              <a:rPr lang="en-US" sz="1600" b="1">
                <a:solidFill>
                  <a:schemeClr val="bg1"/>
                </a:solidFill>
              </a:rPr>
              <a:t>No. head</a:t>
            </a:r>
          </a:p>
        </p:txBody>
      </p:sp>
      <p:sp>
        <p:nvSpPr>
          <p:cNvPr id="70660" name="Rectangle 12"/>
          <p:cNvSpPr>
            <a:spLocks noChangeArrowheads="1"/>
          </p:cNvSpPr>
          <p:nvPr/>
        </p:nvSpPr>
        <p:spPr bwMode="auto">
          <a:xfrm>
            <a:off x="1038225" y="3101975"/>
            <a:ext cx="1911350" cy="430213"/>
          </a:xfrm>
          <a:prstGeom prst="rect">
            <a:avLst/>
          </a:prstGeom>
          <a:solidFill>
            <a:schemeClr val="accent1"/>
          </a:solidFill>
          <a:ln w="12700">
            <a:solidFill>
              <a:srgbClr val="000000"/>
            </a:solidFill>
            <a:miter lim="800000"/>
            <a:headEnd/>
            <a:tailEnd/>
          </a:ln>
        </p:spPr>
        <p:txBody>
          <a:bodyPr lIns="92075" tIns="46038" rIns="92075" bIns="46038" anchor="ctr"/>
          <a:lstStyle/>
          <a:p>
            <a:pPr eaLnBrk="0" hangingPunct="0">
              <a:lnSpc>
                <a:spcPct val="90000"/>
              </a:lnSpc>
            </a:pPr>
            <a:r>
              <a:rPr lang="en-US" sz="1600" b="1">
                <a:solidFill>
                  <a:schemeClr val="bg1"/>
                </a:solidFill>
              </a:rPr>
              <a:t>No. pastures</a:t>
            </a:r>
          </a:p>
        </p:txBody>
      </p:sp>
      <p:sp>
        <p:nvSpPr>
          <p:cNvPr id="70661" name="Rectangle 16"/>
          <p:cNvSpPr>
            <a:spLocks noChangeArrowheads="1"/>
          </p:cNvSpPr>
          <p:nvPr/>
        </p:nvSpPr>
        <p:spPr bwMode="auto">
          <a:xfrm>
            <a:off x="1038225" y="3524250"/>
            <a:ext cx="1911350" cy="436563"/>
          </a:xfrm>
          <a:prstGeom prst="rect">
            <a:avLst/>
          </a:prstGeom>
          <a:solidFill>
            <a:schemeClr val="accent1"/>
          </a:solidFill>
          <a:ln w="12700">
            <a:solidFill>
              <a:srgbClr val="000000"/>
            </a:solidFill>
            <a:miter lim="800000"/>
            <a:headEnd/>
            <a:tailEnd/>
          </a:ln>
        </p:spPr>
        <p:txBody>
          <a:bodyPr lIns="92075" tIns="46038" rIns="92075" bIns="46038" anchor="ctr"/>
          <a:lstStyle/>
          <a:p>
            <a:pPr eaLnBrk="0" hangingPunct="0">
              <a:lnSpc>
                <a:spcPct val="90000"/>
              </a:lnSpc>
            </a:pPr>
            <a:r>
              <a:rPr lang="en-US" sz="1600" b="1" dirty="0">
                <a:solidFill>
                  <a:schemeClr val="bg1"/>
                </a:solidFill>
              </a:rPr>
              <a:t>Initial wt, </a:t>
            </a:r>
            <a:r>
              <a:rPr lang="en-US" sz="1600" b="1" dirty="0" smtClean="0">
                <a:solidFill>
                  <a:schemeClr val="bg1"/>
                </a:solidFill>
              </a:rPr>
              <a:t>lbs</a:t>
            </a:r>
            <a:endParaRPr lang="en-US" sz="1600" b="1" dirty="0">
              <a:solidFill>
                <a:schemeClr val="bg1"/>
              </a:solidFill>
            </a:endParaRPr>
          </a:p>
        </p:txBody>
      </p:sp>
      <p:sp>
        <p:nvSpPr>
          <p:cNvPr id="70662" name="Rectangle 20"/>
          <p:cNvSpPr>
            <a:spLocks noChangeArrowheads="1"/>
          </p:cNvSpPr>
          <p:nvPr/>
        </p:nvSpPr>
        <p:spPr bwMode="auto">
          <a:xfrm>
            <a:off x="1038225" y="3940175"/>
            <a:ext cx="1911350" cy="438150"/>
          </a:xfrm>
          <a:prstGeom prst="rect">
            <a:avLst/>
          </a:prstGeom>
          <a:solidFill>
            <a:schemeClr val="accent1"/>
          </a:solidFill>
          <a:ln w="12700">
            <a:solidFill>
              <a:srgbClr val="000000"/>
            </a:solidFill>
            <a:miter lim="800000"/>
            <a:headEnd/>
            <a:tailEnd/>
          </a:ln>
        </p:spPr>
        <p:txBody>
          <a:bodyPr lIns="92075" tIns="46038" rIns="92075" bIns="46038" anchor="ctr"/>
          <a:lstStyle/>
          <a:p>
            <a:pPr eaLnBrk="0" hangingPunct="0">
              <a:lnSpc>
                <a:spcPct val="90000"/>
              </a:lnSpc>
            </a:pPr>
            <a:r>
              <a:rPr lang="en-US" sz="1600" b="1" dirty="0">
                <a:solidFill>
                  <a:schemeClr val="bg1"/>
                </a:solidFill>
              </a:rPr>
              <a:t>Daily gain, </a:t>
            </a:r>
            <a:r>
              <a:rPr lang="en-US" sz="1600" b="1" dirty="0" smtClean="0">
                <a:solidFill>
                  <a:schemeClr val="bg1"/>
                </a:solidFill>
              </a:rPr>
              <a:t>lbs</a:t>
            </a:r>
            <a:endParaRPr lang="en-US" sz="1600" b="1" dirty="0">
              <a:solidFill>
                <a:schemeClr val="bg1"/>
              </a:solidFill>
            </a:endParaRPr>
          </a:p>
        </p:txBody>
      </p:sp>
      <p:sp>
        <p:nvSpPr>
          <p:cNvPr id="70663" name="Rectangle 24"/>
          <p:cNvSpPr>
            <a:spLocks noChangeArrowheads="1"/>
          </p:cNvSpPr>
          <p:nvPr/>
        </p:nvSpPr>
        <p:spPr bwMode="auto">
          <a:xfrm>
            <a:off x="1038225" y="4346575"/>
            <a:ext cx="1911350" cy="431800"/>
          </a:xfrm>
          <a:prstGeom prst="rect">
            <a:avLst/>
          </a:prstGeom>
          <a:solidFill>
            <a:schemeClr val="accent1"/>
          </a:solidFill>
          <a:ln w="12700">
            <a:solidFill>
              <a:srgbClr val="000000"/>
            </a:solidFill>
            <a:miter lim="800000"/>
            <a:headEnd/>
            <a:tailEnd/>
          </a:ln>
        </p:spPr>
        <p:txBody>
          <a:bodyPr lIns="92075" tIns="46038" rIns="92075" bIns="46038" anchor="ctr"/>
          <a:lstStyle/>
          <a:p>
            <a:pPr eaLnBrk="0" hangingPunct="0">
              <a:lnSpc>
                <a:spcPct val="90000"/>
              </a:lnSpc>
            </a:pPr>
            <a:r>
              <a:rPr lang="en-US" sz="1600" b="1" dirty="0">
                <a:solidFill>
                  <a:schemeClr val="bg1"/>
                </a:solidFill>
              </a:rPr>
              <a:t>Total gain, </a:t>
            </a:r>
            <a:r>
              <a:rPr lang="en-US" sz="1600" b="1" dirty="0" smtClean="0">
                <a:solidFill>
                  <a:schemeClr val="bg1"/>
                </a:solidFill>
              </a:rPr>
              <a:t>lbs</a:t>
            </a:r>
            <a:endParaRPr lang="en-US" sz="1600" b="1" dirty="0">
              <a:solidFill>
                <a:schemeClr val="bg1"/>
              </a:solidFill>
            </a:endParaRPr>
          </a:p>
        </p:txBody>
      </p:sp>
      <p:sp>
        <p:nvSpPr>
          <p:cNvPr id="70664" name="Rectangle 32"/>
          <p:cNvSpPr>
            <a:spLocks noChangeArrowheads="1"/>
          </p:cNvSpPr>
          <p:nvPr/>
        </p:nvSpPr>
        <p:spPr bwMode="auto">
          <a:xfrm>
            <a:off x="1038225" y="4743450"/>
            <a:ext cx="1911350" cy="488950"/>
          </a:xfrm>
          <a:prstGeom prst="rect">
            <a:avLst/>
          </a:prstGeom>
          <a:solidFill>
            <a:schemeClr val="accent1"/>
          </a:solidFill>
          <a:ln w="12700">
            <a:solidFill>
              <a:srgbClr val="000000"/>
            </a:solidFill>
            <a:miter lim="800000"/>
            <a:headEnd/>
            <a:tailEnd/>
          </a:ln>
        </p:spPr>
        <p:txBody>
          <a:bodyPr lIns="92075" tIns="46038" rIns="92075" bIns="46038" anchor="ctr"/>
          <a:lstStyle/>
          <a:p>
            <a:pPr eaLnBrk="0" hangingPunct="0">
              <a:lnSpc>
                <a:spcPct val="75000"/>
              </a:lnSpc>
            </a:pPr>
            <a:r>
              <a:rPr lang="en-US" sz="1600" b="1">
                <a:solidFill>
                  <a:schemeClr val="bg1"/>
                </a:solidFill>
              </a:rPr>
              <a:t>Mineral intake, oz/d</a:t>
            </a:r>
          </a:p>
        </p:txBody>
      </p:sp>
      <p:sp>
        <p:nvSpPr>
          <p:cNvPr id="70665" name="Rectangle 36"/>
          <p:cNvSpPr>
            <a:spLocks noChangeArrowheads="1"/>
          </p:cNvSpPr>
          <p:nvPr/>
        </p:nvSpPr>
        <p:spPr bwMode="auto">
          <a:xfrm>
            <a:off x="1038225" y="5200650"/>
            <a:ext cx="1911350" cy="488950"/>
          </a:xfrm>
          <a:prstGeom prst="rect">
            <a:avLst/>
          </a:prstGeom>
          <a:solidFill>
            <a:schemeClr val="accent1"/>
          </a:solidFill>
          <a:ln w="12700">
            <a:solidFill>
              <a:srgbClr val="000000"/>
            </a:solidFill>
            <a:miter lim="800000"/>
            <a:headEnd/>
            <a:tailEnd/>
          </a:ln>
        </p:spPr>
        <p:txBody>
          <a:bodyPr lIns="92075" tIns="46038" rIns="92075" bIns="46038" anchor="ctr"/>
          <a:lstStyle/>
          <a:p>
            <a:pPr eaLnBrk="0" hangingPunct="0">
              <a:lnSpc>
                <a:spcPct val="75000"/>
              </a:lnSpc>
            </a:pPr>
            <a:r>
              <a:rPr lang="en-US" sz="1600" b="1" dirty="0" err="1">
                <a:solidFill>
                  <a:schemeClr val="bg1"/>
                </a:solidFill>
              </a:rPr>
              <a:t>M</a:t>
            </a:r>
            <a:r>
              <a:rPr lang="en-US" sz="1600" b="1" dirty="0" err="1" smtClean="0">
                <a:solidFill>
                  <a:schemeClr val="bg1"/>
                </a:solidFill>
              </a:rPr>
              <a:t>onensin</a:t>
            </a:r>
            <a:r>
              <a:rPr lang="en-US" sz="1600" b="1" dirty="0" smtClean="0">
                <a:solidFill>
                  <a:schemeClr val="bg1"/>
                </a:solidFill>
              </a:rPr>
              <a:t> </a:t>
            </a:r>
            <a:r>
              <a:rPr lang="en-US" sz="1600" b="1" dirty="0">
                <a:solidFill>
                  <a:schemeClr val="bg1"/>
                </a:solidFill>
              </a:rPr>
              <a:t>intake, mg/</a:t>
            </a:r>
            <a:r>
              <a:rPr lang="en-US" sz="1600" b="1" dirty="0" err="1">
                <a:solidFill>
                  <a:schemeClr val="bg1"/>
                </a:solidFill>
              </a:rPr>
              <a:t>hd</a:t>
            </a:r>
            <a:r>
              <a:rPr lang="en-US" sz="1600" b="1" dirty="0">
                <a:solidFill>
                  <a:schemeClr val="bg1"/>
                </a:solidFill>
              </a:rPr>
              <a:t>/d</a:t>
            </a:r>
          </a:p>
        </p:txBody>
      </p:sp>
      <p:sp>
        <p:nvSpPr>
          <p:cNvPr id="70666" name="Rectangle 2"/>
          <p:cNvSpPr>
            <a:spLocks noChangeArrowheads="1"/>
          </p:cNvSpPr>
          <p:nvPr/>
        </p:nvSpPr>
        <p:spPr bwMode="auto">
          <a:xfrm>
            <a:off x="6137275" y="5200650"/>
            <a:ext cx="1635125" cy="488950"/>
          </a:xfrm>
          <a:prstGeom prst="rect">
            <a:avLst/>
          </a:prstGeom>
          <a:solidFill>
            <a:srgbClr val="FFFFFF"/>
          </a:solidFill>
          <a:ln w="12700">
            <a:solidFill>
              <a:srgbClr val="000000"/>
            </a:solidFill>
            <a:miter lim="800000"/>
            <a:headEnd/>
            <a:tailEnd/>
          </a:ln>
        </p:spPr>
        <p:txBody>
          <a:bodyPr lIns="92075" tIns="46038" rIns="92075" bIns="46038" anchor="ctr"/>
          <a:lstStyle/>
          <a:p>
            <a:pPr algn="ctr" eaLnBrk="0" hangingPunct="0">
              <a:lnSpc>
                <a:spcPct val="90000"/>
              </a:lnSpc>
            </a:pPr>
            <a:r>
              <a:rPr lang="en-US" sz="1800">
                <a:solidFill>
                  <a:srgbClr val="000000"/>
                </a:solidFill>
              </a:rPr>
              <a:t> </a:t>
            </a:r>
          </a:p>
        </p:txBody>
      </p:sp>
      <p:sp>
        <p:nvSpPr>
          <p:cNvPr id="70667" name="Rectangle 7"/>
          <p:cNvSpPr>
            <a:spLocks noChangeArrowheads="1"/>
          </p:cNvSpPr>
          <p:nvPr/>
        </p:nvSpPr>
        <p:spPr bwMode="auto">
          <a:xfrm>
            <a:off x="6137275" y="2209800"/>
            <a:ext cx="1635125" cy="454025"/>
          </a:xfrm>
          <a:prstGeom prst="rect">
            <a:avLst/>
          </a:prstGeom>
          <a:solidFill>
            <a:schemeClr val="accent1"/>
          </a:solidFill>
          <a:ln w="12700">
            <a:solidFill>
              <a:srgbClr val="000000"/>
            </a:solidFill>
            <a:miter lim="800000"/>
            <a:headEnd/>
            <a:tailEnd/>
          </a:ln>
        </p:spPr>
        <p:txBody>
          <a:bodyPr lIns="92075" tIns="46038" rIns="92075" bIns="46038" anchor="ctr"/>
          <a:lstStyle/>
          <a:p>
            <a:pPr algn="ctr" eaLnBrk="0" hangingPunct="0">
              <a:lnSpc>
                <a:spcPct val="90000"/>
              </a:lnSpc>
            </a:pPr>
            <a:r>
              <a:rPr lang="en-US" sz="2000" b="1">
                <a:solidFill>
                  <a:schemeClr val="bg1"/>
                </a:solidFill>
              </a:rPr>
              <a:t>Difference</a:t>
            </a:r>
          </a:p>
        </p:txBody>
      </p:sp>
      <p:sp>
        <p:nvSpPr>
          <p:cNvPr id="70668" name="Rectangle 11"/>
          <p:cNvSpPr>
            <a:spLocks noChangeArrowheads="1"/>
          </p:cNvSpPr>
          <p:nvPr/>
        </p:nvSpPr>
        <p:spPr bwMode="auto">
          <a:xfrm>
            <a:off x="6137275" y="2633663"/>
            <a:ext cx="1635125" cy="433387"/>
          </a:xfrm>
          <a:prstGeom prst="rect">
            <a:avLst/>
          </a:prstGeom>
          <a:solidFill>
            <a:srgbClr val="FFFFFF"/>
          </a:solidFill>
          <a:ln w="12700">
            <a:solidFill>
              <a:srgbClr val="000000"/>
            </a:solidFill>
            <a:miter lim="800000"/>
            <a:headEnd/>
            <a:tailEnd/>
          </a:ln>
        </p:spPr>
        <p:txBody>
          <a:bodyPr lIns="92075" tIns="46038" rIns="92075" bIns="46038" anchor="ctr"/>
          <a:lstStyle/>
          <a:p>
            <a:pPr algn="ctr" eaLnBrk="0" hangingPunct="0">
              <a:lnSpc>
                <a:spcPct val="90000"/>
              </a:lnSpc>
            </a:pPr>
            <a:r>
              <a:rPr lang="en-US" sz="1800" b="1">
                <a:solidFill>
                  <a:srgbClr val="000000"/>
                </a:solidFill>
              </a:rPr>
              <a:t> </a:t>
            </a:r>
          </a:p>
        </p:txBody>
      </p:sp>
      <p:sp>
        <p:nvSpPr>
          <p:cNvPr id="70669" name="Rectangle 15"/>
          <p:cNvSpPr>
            <a:spLocks noChangeArrowheads="1"/>
          </p:cNvSpPr>
          <p:nvPr/>
        </p:nvSpPr>
        <p:spPr bwMode="auto">
          <a:xfrm>
            <a:off x="6137275" y="3067050"/>
            <a:ext cx="1635125" cy="430213"/>
          </a:xfrm>
          <a:prstGeom prst="rect">
            <a:avLst/>
          </a:prstGeom>
          <a:solidFill>
            <a:srgbClr val="FFFFFF"/>
          </a:solidFill>
          <a:ln w="12700">
            <a:solidFill>
              <a:srgbClr val="000000"/>
            </a:solidFill>
            <a:miter lim="800000"/>
            <a:headEnd/>
            <a:tailEnd/>
          </a:ln>
        </p:spPr>
        <p:txBody>
          <a:bodyPr lIns="92075" tIns="46038" rIns="92075" bIns="46038" anchor="ctr"/>
          <a:lstStyle/>
          <a:p>
            <a:pPr algn="ctr" eaLnBrk="0" hangingPunct="0">
              <a:lnSpc>
                <a:spcPct val="90000"/>
              </a:lnSpc>
            </a:pPr>
            <a:r>
              <a:rPr lang="en-US" sz="1800" b="1">
                <a:solidFill>
                  <a:srgbClr val="000000"/>
                </a:solidFill>
              </a:rPr>
              <a:t> </a:t>
            </a:r>
          </a:p>
        </p:txBody>
      </p:sp>
      <p:sp>
        <p:nvSpPr>
          <p:cNvPr id="70670" name="Rectangle 19"/>
          <p:cNvSpPr>
            <a:spLocks noChangeArrowheads="1"/>
          </p:cNvSpPr>
          <p:nvPr/>
        </p:nvSpPr>
        <p:spPr bwMode="auto">
          <a:xfrm>
            <a:off x="6137275" y="3489325"/>
            <a:ext cx="1635125" cy="436563"/>
          </a:xfrm>
          <a:prstGeom prst="rect">
            <a:avLst/>
          </a:prstGeom>
          <a:solidFill>
            <a:srgbClr val="FFFFFF"/>
          </a:solidFill>
          <a:ln w="12700">
            <a:solidFill>
              <a:srgbClr val="000000"/>
            </a:solidFill>
            <a:miter lim="800000"/>
            <a:headEnd/>
            <a:tailEnd/>
          </a:ln>
        </p:spPr>
        <p:txBody>
          <a:bodyPr lIns="92075" tIns="46038" rIns="92075" bIns="46038" anchor="ctr"/>
          <a:lstStyle/>
          <a:p>
            <a:pPr algn="ctr" eaLnBrk="0" hangingPunct="0">
              <a:lnSpc>
                <a:spcPct val="90000"/>
              </a:lnSpc>
            </a:pPr>
            <a:r>
              <a:rPr lang="en-US" sz="1800" b="1">
                <a:solidFill>
                  <a:srgbClr val="000000"/>
                </a:solidFill>
              </a:rPr>
              <a:t> </a:t>
            </a:r>
          </a:p>
        </p:txBody>
      </p:sp>
      <p:sp>
        <p:nvSpPr>
          <p:cNvPr id="70671" name="Rectangle 23"/>
          <p:cNvSpPr>
            <a:spLocks noChangeArrowheads="1"/>
          </p:cNvSpPr>
          <p:nvPr/>
        </p:nvSpPr>
        <p:spPr bwMode="auto">
          <a:xfrm>
            <a:off x="6137275" y="3908425"/>
            <a:ext cx="1635125" cy="438150"/>
          </a:xfrm>
          <a:prstGeom prst="rect">
            <a:avLst/>
          </a:prstGeom>
          <a:solidFill>
            <a:srgbClr val="FFFFCC"/>
          </a:solidFill>
          <a:ln w="12700">
            <a:solidFill>
              <a:srgbClr val="000000"/>
            </a:solidFill>
            <a:miter lim="800000"/>
            <a:headEnd/>
            <a:tailEnd/>
          </a:ln>
        </p:spPr>
        <p:txBody>
          <a:bodyPr lIns="92075" tIns="46038" rIns="92075" bIns="46038" anchor="ctr"/>
          <a:lstStyle/>
          <a:p>
            <a:pPr algn="ctr" eaLnBrk="0" hangingPunct="0">
              <a:lnSpc>
                <a:spcPct val="90000"/>
              </a:lnSpc>
            </a:pPr>
            <a:r>
              <a:rPr lang="en-US" sz="2200" dirty="0" smtClean="0">
                <a:solidFill>
                  <a:srgbClr val="000000"/>
                </a:solidFill>
              </a:rPr>
              <a:t>       0.19</a:t>
            </a:r>
            <a:endParaRPr lang="en-US" sz="2200" dirty="0">
              <a:solidFill>
                <a:srgbClr val="000000"/>
              </a:solidFill>
            </a:endParaRPr>
          </a:p>
        </p:txBody>
      </p:sp>
      <p:sp>
        <p:nvSpPr>
          <p:cNvPr id="70672" name="Rectangle 27"/>
          <p:cNvSpPr>
            <a:spLocks noChangeArrowheads="1"/>
          </p:cNvSpPr>
          <p:nvPr/>
        </p:nvSpPr>
        <p:spPr bwMode="auto">
          <a:xfrm>
            <a:off x="6137275" y="4311650"/>
            <a:ext cx="1635125" cy="431800"/>
          </a:xfrm>
          <a:prstGeom prst="rect">
            <a:avLst/>
          </a:prstGeom>
          <a:solidFill>
            <a:srgbClr val="FFFFCC"/>
          </a:solidFill>
          <a:ln w="12700">
            <a:solidFill>
              <a:srgbClr val="000000"/>
            </a:solidFill>
            <a:miter lim="800000"/>
            <a:headEnd/>
            <a:tailEnd/>
          </a:ln>
        </p:spPr>
        <p:txBody>
          <a:bodyPr lIns="92075" tIns="46038" rIns="92075" bIns="46038" anchor="ctr"/>
          <a:lstStyle/>
          <a:p>
            <a:pPr algn="ctr" eaLnBrk="0" hangingPunct="0">
              <a:lnSpc>
                <a:spcPct val="90000"/>
              </a:lnSpc>
            </a:pPr>
            <a:r>
              <a:rPr lang="en-US" sz="2200">
                <a:solidFill>
                  <a:srgbClr val="000000"/>
                </a:solidFill>
              </a:rPr>
              <a:t>19</a:t>
            </a:r>
          </a:p>
        </p:txBody>
      </p:sp>
      <p:sp>
        <p:nvSpPr>
          <p:cNvPr id="70673" name="Rectangle 35"/>
          <p:cNvSpPr>
            <a:spLocks noChangeArrowheads="1"/>
          </p:cNvSpPr>
          <p:nvPr/>
        </p:nvSpPr>
        <p:spPr bwMode="auto">
          <a:xfrm>
            <a:off x="6137275" y="4741863"/>
            <a:ext cx="1635125" cy="458787"/>
          </a:xfrm>
          <a:prstGeom prst="rect">
            <a:avLst/>
          </a:prstGeom>
          <a:solidFill>
            <a:srgbClr val="FFFFCC"/>
          </a:solidFill>
          <a:ln w="12700">
            <a:solidFill>
              <a:srgbClr val="000000"/>
            </a:solidFill>
            <a:miter lim="800000"/>
            <a:headEnd/>
            <a:tailEnd/>
          </a:ln>
        </p:spPr>
        <p:txBody>
          <a:bodyPr lIns="92075" tIns="46038" rIns="92075" bIns="46038" anchor="ctr"/>
          <a:lstStyle/>
          <a:p>
            <a:pPr algn="ctr" eaLnBrk="0" hangingPunct="0">
              <a:lnSpc>
                <a:spcPct val="90000"/>
              </a:lnSpc>
            </a:pPr>
            <a:r>
              <a:rPr lang="en-US" sz="2200" dirty="0" smtClean="0">
                <a:solidFill>
                  <a:srgbClr val="000000"/>
                </a:solidFill>
              </a:rPr>
              <a:t>     1.6</a:t>
            </a:r>
            <a:endParaRPr lang="en-US" sz="2200" dirty="0">
              <a:solidFill>
                <a:srgbClr val="000000"/>
              </a:solidFill>
            </a:endParaRPr>
          </a:p>
        </p:txBody>
      </p:sp>
      <p:sp>
        <p:nvSpPr>
          <p:cNvPr id="70674" name="Rectangle 5"/>
          <p:cNvSpPr>
            <a:spLocks noChangeArrowheads="1"/>
          </p:cNvSpPr>
          <p:nvPr/>
        </p:nvSpPr>
        <p:spPr bwMode="auto">
          <a:xfrm>
            <a:off x="4537075" y="2209800"/>
            <a:ext cx="1635125" cy="454025"/>
          </a:xfrm>
          <a:prstGeom prst="rect">
            <a:avLst/>
          </a:prstGeom>
          <a:solidFill>
            <a:schemeClr val="accent1"/>
          </a:solidFill>
          <a:ln w="12700">
            <a:solidFill>
              <a:srgbClr val="000000"/>
            </a:solidFill>
            <a:miter lim="800000"/>
            <a:headEnd/>
            <a:tailEnd/>
          </a:ln>
        </p:spPr>
        <p:txBody>
          <a:bodyPr lIns="92075" tIns="46038" rIns="92075" bIns="46038" anchor="ctr"/>
          <a:lstStyle/>
          <a:p>
            <a:pPr algn="ctr" eaLnBrk="0" hangingPunct="0">
              <a:lnSpc>
                <a:spcPct val="90000"/>
              </a:lnSpc>
            </a:pPr>
            <a:r>
              <a:rPr lang="en-US" sz="2000" b="1">
                <a:solidFill>
                  <a:schemeClr val="bg1"/>
                </a:solidFill>
              </a:rPr>
              <a:t>Rumensin </a:t>
            </a:r>
          </a:p>
        </p:txBody>
      </p:sp>
      <p:sp>
        <p:nvSpPr>
          <p:cNvPr id="70675" name="Rectangle 9"/>
          <p:cNvSpPr>
            <a:spLocks noChangeArrowheads="1"/>
          </p:cNvSpPr>
          <p:nvPr/>
        </p:nvSpPr>
        <p:spPr bwMode="auto">
          <a:xfrm>
            <a:off x="4537075" y="2633663"/>
            <a:ext cx="1635125" cy="433387"/>
          </a:xfrm>
          <a:prstGeom prst="rect">
            <a:avLst/>
          </a:prstGeom>
          <a:solidFill>
            <a:srgbClr val="FFFFFF"/>
          </a:solidFill>
          <a:ln w="12700">
            <a:solidFill>
              <a:srgbClr val="000000"/>
            </a:solidFill>
            <a:miter lim="800000"/>
            <a:headEnd/>
            <a:tailEnd/>
          </a:ln>
        </p:spPr>
        <p:txBody>
          <a:bodyPr lIns="92075" tIns="46038" rIns="92075" bIns="46038" anchor="ctr"/>
          <a:lstStyle/>
          <a:p>
            <a:pPr algn="ctr" eaLnBrk="0" hangingPunct="0">
              <a:lnSpc>
                <a:spcPct val="90000"/>
              </a:lnSpc>
            </a:pPr>
            <a:r>
              <a:rPr lang="en-US" sz="2200">
                <a:solidFill>
                  <a:srgbClr val="000000"/>
                </a:solidFill>
              </a:rPr>
              <a:t>229</a:t>
            </a:r>
          </a:p>
        </p:txBody>
      </p:sp>
      <p:sp>
        <p:nvSpPr>
          <p:cNvPr id="70676" name="Rectangle 13"/>
          <p:cNvSpPr>
            <a:spLocks noChangeArrowheads="1"/>
          </p:cNvSpPr>
          <p:nvPr/>
        </p:nvSpPr>
        <p:spPr bwMode="auto">
          <a:xfrm>
            <a:off x="4537075" y="3067050"/>
            <a:ext cx="1635125" cy="430213"/>
          </a:xfrm>
          <a:prstGeom prst="rect">
            <a:avLst/>
          </a:prstGeom>
          <a:solidFill>
            <a:srgbClr val="FFFFFF"/>
          </a:solidFill>
          <a:ln w="12700">
            <a:solidFill>
              <a:srgbClr val="000000"/>
            </a:solidFill>
            <a:miter lim="800000"/>
            <a:headEnd/>
            <a:tailEnd/>
          </a:ln>
        </p:spPr>
        <p:txBody>
          <a:bodyPr lIns="92075" tIns="46038" rIns="92075" bIns="46038" anchor="ctr"/>
          <a:lstStyle/>
          <a:p>
            <a:pPr algn="ctr" eaLnBrk="0" hangingPunct="0">
              <a:lnSpc>
                <a:spcPct val="90000"/>
              </a:lnSpc>
            </a:pPr>
            <a:r>
              <a:rPr lang="en-US" sz="2200" dirty="0" smtClean="0">
                <a:solidFill>
                  <a:srgbClr val="000000"/>
                </a:solidFill>
              </a:rPr>
              <a:t>    7</a:t>
            </a:r>
            <a:endParaRPr lang="en-US" sz="2200" dirty="0">
              <a:solidFill>
                <a:srgbClr val="000000"/>
              </a:solidFill>
            </a:endParaRPr>
          </a:p>
        </p:txBody>
      </p:sp>
      <p:sp>
        <p:nvSpPr>
          <p:cNvPr id="70677" name="Rectangle 17"/>
          <p:cNvSpPr>
            <a:spLocks noChangeArrowheads="1"/>
          </p:cNvSpPr>
          <p:nvPr/>
        </p:nvSpPr>
        <p:spPr bwMode="auto">
          <a:xfrm>
            <a:off x="4537075" y="3489325"/>
            <a:ext cx="1635125" cy="436563"/>
          </a:xfrm>
          <a:prstGeom prst="rect">
            <a:avLst/>
          </a:prstGeom>
          <a:solidFill>
            <a:srgbClr val="FFFFFF"/>
          </a:solidFill>
          <a:ln w="12700">
            <a:solidFill>
              <a:srgbClr val="000000"/>
            </a:solidFill>
            <a:miter lim="800000"/>
            <a:headEnd/>
            <a:tailEnd/>
          </a:ln>
        </p:spPr>
        <p:txBody>
          <a:bodyPr lIns="92075" tIns="46038" rIns="92075" bIns="46038" anchor="ctr"/>
          <a:lstStyle/>
          <a:p>
            <a:pPr algn="ctr" eaLnBrk="0" hangingPunct="0">
              <a:lnSpc>
                <a:spcPct val="90000"/>
              </a:lnSpc>
            </a:pPr>
            <a:r>
              <a:rPr lang="en-US" sz="2200">
                <a:solidFill>
                  <a:srgbClr val="000000"/>
                </a:solidFill>
              </a:rPr>
              <a:t>552</a:t>
            </a:r>
          </a:p>
        </p:txBody>
      </p:sp>
      <p:sp>
        <p:nvSpPr>
          <p:cNvPr id="70678" name="Rectangle 21"/>
          <p:cNvSpPr>
            <a:spLocks noChangeArrowheads="1"/>
          </p:cNvSpPr>
          <p:nvPr/>
        </p:nvSpPr>
        <p:spPr bwMode="auto">
          <a:xfrm>
            <a:off x="4537075" y="3905250"/>
            <a:ext cx="1635125" cy="438150"/>
          </a:xfrm>
          <a:prstGeom prst="rect">
            <a:avLst/>
          </a:prstGeom>
          <a:solidFill>
            <a:srgbClr val="FFFFFF"/>
          </a:solidFill>
          <a:ln w="12700">
            <a:solidFill>
              <a:srgbClr val="000000"/>
            </a:solidFill>
            <a:miter lim="800000"/>
            <a:headEnd/>
            <a:tailEnd/>
          </a:ln>
        </p:spPr>
        <p:txBody>
          <a:bodyPr lIns="92075" tIns="46038" rIns="92075" bIns="46038" anchor="ctr"/>
          <a:lstStyle/>
          <a:p>
            <a:pPr algn="ctr" eaLnBrk="0" hangingPunct="0">
              <a:lnSpc>
                <a:spcPct val="90000"/>
              </a:lnSpc>
            </a:pPr>
            <a:r>
              <a:rPr lang="en-US" sz="2200" dirty="0" smtClean="0">
                <a:solidFill>
                  <a:srgbClr val="000000"/>
                </a:solidFill>
              </a:rPr>
              <a:t>          2.66</a:t>
            </a:r>
            <a:r>
              <a:rPr lang="en-US" sz="2200" baseline="30000" dirty="0" smtClean="0">
                <a:solidFill>
                  <a:srgbClr val="000000"/>
                </a:solidFill>
              </a:rPr>
              <a:t>b</a:t>
            </a:r>
            <a:endParaRPr lang="en-US" sz="2200" baseline="30000" dirty="0">
              <a:solidFill>
                <a:srgbClr val="000000"/>
              </a:solidFill>
            </a:endParaRPr>
          </a:p>
        </p:txBody>
      </p:sp>
      <p:sp>
        <p:nvSpPr>
          <p:cNvPr id="70679" name="Rectangle 25"/>
          <p:cNvSpPr>
            <a:spLocks noChangeArrowheads="1"/>
          </p:cNvSpPr>
          <p:nvPr/>
        </p:nvSpPr>
        <p:spPr bwMode="auto">
          <a:xfrm>
            <a:off x="4537075" y="4311650"/>
            <a:ext cx="1635125" cy="431800"/>
          </a:xfrm>
          <a:prstGeom prst="rect">
            <a:avLst/>
          </a:prstGeom>
          <a:solidFill>
            <a:srgbClr val="FFFFFF"/>
          </a:solidFill>
          <a:ln w="12700">
            <a:solidFill>
              <a:srgbClr val="000000"/>
            </a:solidFill>
            <a:miter lim="800000"/>
            <a:headEnd/>
            <a:tailEnd/>
          </a:ln>
        </p:spPr>
        <p:txBody>
          <a:bodyPr lIns="92075" tIns="46038" rIns="92075" bIns="46038" anchor="ctr"/>
          <a:lstStyle/>
          <a:p>
            <a:pPr algn="ctr" eaLnBrk="0" hangingPunct="0">
              <a:lnSpc>
                <a:spcPct val="90000"/>
              </a:lnSpc>
            </a:pPr>
            <a:r>
              <a:rPr lang="en-US" sz="2200">
                <a:solidFill>
                  <a:srgbClr val="000000"/>
                </a:solidFill>
              </a:rPr>
              <a:t>262</a:t>
            </a:r>
            <a:r>
              <a:rPr lang="en-US" sz="2200" baseline="30000">
                <a:solidFill>
                  <a:srgbClr val="000000"/>
                </a:solidFill>
              </a:rPr>
              <a:t>b</a:t>
            </a:r>
          </a:p>
        </p:txBody>
      </p:sp>
      <p:sp>
        <p:nvSpPr>
          <p:cNvPr id="70680" name="Rectangle 33"/>
          <p:cNvSpPr>
            <a:spLocks noChangeArrowheads="1"/>
          </p:cNvSpPr>
          <p:nvPr/>
        </p:nvSpPr>
        <p:spPr bwMode="auto">
          <a:xfrm>
            <a:off x="4537075" y="4743450"/>
            <a:ext cx="1635125" cy="488950"/>
          </a:xfrm>
          <a:prstGeom prst="rect">
            <a:avLst/>
          </a:prstGeom>
          <a:solidFill>
            <a:srgbClr val="FFFFFF"/>
          </a:solidFill>
          <a:ln w="12700">
            <a:solidFill>
              <a:srgbClr val="000000"/>
            </a:solidFill>
            <a:miter lim="800000"/>
            <a:headEnd/>
            <a:tailEnd/>
          </a:ln>
        </p:spPr>
        <p:txBody>
          <a:bodyPr lIns="92075" tIns="46038" rIns="92075" bIns="46038" anchor="ctr"/>
          <a:lstStyle/>
          <a:p>
            <a:pPr algn="ctr" eaLnBrk="0" hangingPunct="0">
              <a:lnSpc>
                <a:spcPct val="90000"/>
              </a:lnSpc>
            </a:pPr>
            <a:r>
              <a:rPr lang="en-US" sz="2200" dirty="0" smtClean="0">
                <a:solidFill>
                  <a:srgbClr val="000000"/>
                </a:solidFill>
              </a:rPr>
              <a:t>       3.4</a:t>
            </a:r>
            <a:r>
              <a:rPr lang="en-US" sz="2200" baseline="30000" dirty="0" smtClean="0">
                <a:solidFill>
                  <a:srgbClr val="000000"/>
                </a:solidFill>
              </a:rPr>
              <a:t>b</a:t>
            </a:r>
            <a:endParaRPr lang="en-US" sz="2200" baseline="30000" dirty="0">
              <a:solidFill>
                <a:srgbClr val="000000"/>
              </a:solidFill>
            </a:endParaRPr>
          </a:p>
        </p:txBody>
      </p:sp>
      <p:sp>
        <p:nvSpPr>
          <p:cNvPr id="70681" name="Rectangle 37"/>
          <p:cNvSpPr>
            <a:spLocks noChangeArrowheads="1"/>
          </p:cNvSpPr>
          <p:nvPr/>
        </p:nvSpPr>
        <p:spPr bwMode="auto">
          <a:xfrm>
            <a:off x="4537075" y="5200650"/>
            <a:ext cx="1635125" cy="488950"/>
          </a:xfrm>
          <a:prstGeom prst="rect">
            <a:avLst/>
          </a:prstGeom>
          <a:solidFill>
            <a:srgbClr val="FFFFFF"/>
          </a:solidFill>
          <a:ln w="12700">
            <a:solidFill>
              <a:srgbClr val="000000"/>
            </a:solidFill>
            <a:miter lim="800000"/>
            <a:headEnd/>
            <a:tailEnd/>
          </a:ln>
        </p:spPr>
        <p:txBody>
          <a:bodyPr lIns="92075" tIns="46038" rIns="92075" bIns="46038" anchor="ctr"/>
          <a:lstStyle/>
          <a:p>
            <a:pPr eaLnBrk="0" hangingPunct="0">
              <a:lnSpc>
                <a:spcPct val="90000"/>
              </a:lnSpc>
            </a:pPr>
            <a:r>
              <a:rPr lang="en-US" sz="2200" dirty="0" smtClean="0">
                <a:solidFill>
                  <a:srgbClr val="000000"/>
                </a:solidFill>
              </a:rPr>
              <a:t>      170</a:t>
            </a:r>
            <a:endParaRPr lang="en-US" sz="2200" dirty="0">
              <a:solidFill>
                <a:srgbClr val="000000"/>
              </a:solidFill>
            </a:endParaRPr>
          </a:p>
        </p:txBody>
      </p:sp>
      <p:sp>
        <p:nvSpPr>
          <p:cNvPr id="70682" name="Rectangle 6"/>
          <p:cNvSpPr>
            <a:spLocks noChangeArrowheads="1"/>
          </p:cNvSpPr>
          <p:nvPr/>
        </p:nvSpPr>
        <p:spPr bwMode="auto">
          <a:xfrm>
            <a:off x="2936875" y="2209800"/>
            <a:ext cx="1635125" cy="454025"/>
          </a:xfrm>
          <a:prstGeom prst="rect">
            <a:avLst/>
          </a:prstGeom>
          <a:solidFill>
            <a:schemeClr val="accent1"/>
          </a:solidFill>
          <a:ln w="12700">
            <a:solidFill>
              <a:srgbClr val="000000"/>
            </a:solidFill>
            <a:miter lim="800000"/>
            <a:headEnd/>
            <a:tailEnd/>
          </a:ln>
        </p:spPr>
        <p:txBody>
          <a:bodyPr lIns="92075" tIns="46038" rIns="92075" bIns="46038" anchor="ctr"/>
          <a:lstStyle/>
          <a:p>
            <a:pPr algn="ctr" eaLnBrk="0" hangingPunct="0">
              <a:lnSpc>
                <a:spcPct val="90000"/>
              </a:lnSpc>
            </a:pPr>
            <a:r>
              <a:rPr lang="en-US" sz="2000" b="1">
                <a:solidFill>
                  <a:schemeClr val="bg1"/>
                </a:solidFill>
              </a:rPr>
              <a:t>Control</a:t>
            </a:r>
          </a:p>
        </p:txBody>
      </p:sp>
      <p:sp>
        <p:nvSpPr>
          <p:cNvPr id="70683" name="Rectangle 10"/>
          <p:cNvSpPr>
            <a:spLocks noChangeArrowheads="1"/>
          </p:cNvSpPr>
          <p:nvPr/>
        </p:nvSpPr>
        <p:spPr bwMode="auto">
          <a:xfrm>
            <a:off x="2936875" y="2633662"/>
            <a:ext cx="1635125" cy="433387"/>
          </a:xfrm>
          <a:prstGeom prst="rect">
            <a:avLst/>
          </a:prstGeom>
          <a:solidFill>
            <a:srgbClr val="FFFFFF"/>
          </a:solidFill>
          <a:ln w="12700">
            <a:solidFill>
              <a:srgbClr val="000000"/>
            </a:solidFill>
            <a:miter lim="800000"/>
            <a:headEnd/>
            <a:tailEnd/>
          </a:ln>
        </p:spPr>
        <p:txBody>
          <a:bodyPr lIns="92075" tIns="46038" rIns="92075" bIns="46038" anchor="ctr"/>
          <a:lstStyle/>
          <a:p>
            <a:pPr algn="ctr" eaLnBrk="0" hangingPunct="0">
              <a:lnSpc>
                <a:spcPct val="90000"/>
              </a:lnSpc>
            </a:pPr>
            <a:r>
              <a:rPr lang="en-US" sz="2200" dirty="0">
                <a:solidFill>
                  <a:srgbClr val="000000"/>
                </a:solidFill>
              </a:rPr>
              <a:t>240</a:t>
            </a:r>
          </a:p>
        </p:txBody>
      </p:sp>
      <p:sp>
        <p:nvSpPr>
          <p:cNvPr id="70684" name="Rectangle 14"/>
          <p:cNvSpPr>
            <a:spLocks noChangeArrowheads="1"/>
          </p:cNvSpPr>
          <p:nvPr/>
        </p:nvSpPr>
        <p:spPr bwMode="auto">
          <a:xfrm>
            <a:off x="2936875" y="3067050"/>
            <a:ext cx="1635125" cy="430213"/>
          </a:xfrm>
          <a:prstGeom prst="rect">
            <a:avLst/>
          </a:prstGeom>
          <a:solidFill>
            <a:srgbClr val="FFFFFF"/>
          </a:solidFill>
          <a:ln w="12700">
            <a:solidFill>
              <a:srgbClr val="000000"/>
            </a:solidFill>
            <a:miter lim="800000"/>
            <a:headEnd/>
            <a:tailEnd/>
          </a:ln>
        </p:spPr>
        <p:txBody>
          <a:bodyPr lIns="92075" tIns="46038" rIns="92075" bIns="46038" anchor="ctr"/>
          <a:lstStyle/>
          <a:p>
            <a:pPr algn="ctr" eaLnBrk="0" hangingPunct="0">
              <a:lnSpc>
                <a:spcPct val="90000"/>
              </a:lnSpc>
            </a:pPr>
            <a:r>
              <a:rPr lang="en-US" sz="2200" dirty="0" smtClean="0">
                <a:solidFill>
                  <a:srgbClr val="000000"/>
                </a:solidFill>
              </a:rPr>
              <a:t>    7</a:t>
            </a:r>
            <a:endParaRPr lang="en-US" sz="2200" dirty="0">
              <a:solidFill>
                <a:srgbClr val="000000"/>
              </a:solidFill>
            </a:endParaRPr>
          </a:p>
        </p:txBody>
      </p:sp>
      <p:sp>
        <p:nvSpPr>
          <p:cNvPr id="70685" name="Rectangle 18"/>
          <p:cNvSpPr>
            <a:spLocks noChangeArrowheads="1"/>
          </p:cNvSpPr>
          <p:nvPr/>
        </p:nvSpPr>
        <p:spPr bwMode="auto">
          <a:xfrm>
            <a:off x="2936875" y="3489325"/>
            <a:ext cx="1635125" cy="436563"/>
          </a:xfrm>
          <a:prstGeom prst="rect">
            <a:avLst/>
          </a:prstGeom>
          <a:solidFill>
            <a:srgbClr val="FFFFFF"/>
          </a:solidFill>
          <a:ln w="12700">
            <a:solidFill>
              <a:srgbClr val="000000"/>
            </a:solidFill>
            <a:miter lim="800000"/>
            <a:headEnd/>
            <a:tailEnd/>
          </a:ln>
        </p:spPr>
        <p:txBody>
          <a:bodyPr lIns="92075" tIns="46038" rIns="92075" bIns="46038" anchor="ctr"/>
          <a:lstStyle/>
          <a:p>
            <a:pPr algn="ctr" eaLnBrk="0" hangingPunct="0">
              <a:lnSpc>
                <a:spcPct val="90000"/>
              </a:lnSpc>
            </a:pPr>
            <a:r>
              <a:rPr lang="en-US" sz="2200">
                <a:solidFill>
                  <a:srgbClr val="000000"/>
                </a:solidFill>
              </a:rPr>
              <a:t>545</a:t>
            </a:r>
          </a:p>
        </p:txBody>
      </p:sp>
      <p:sp>
        <p:nvSpPr>
          <p:cNvPr id="70686" name="Rectangle 22"/>
          <p:cNvSpPr>
            <a:spLocks noChangeArrowheads="1"/>
          </p:cNvSpPr>
          <p:nvPr/>
        </p:nvSpPr>
        <p:spPr bwMode="auto">
          <a:xfrm>
            <a:off x="2936875" y="3905250"/>
            <a:ext cx="1635125" cy="438150"/>
          </a:xfrm>
          <a:prstGeom prst="rect">
            <a:avLst/>
          </a:prstGeom>
          <a:solidFill>
            <a:srgbClr val="FFFFFF"/>
          </a:solidFill>
          <a:ln w="12700">
            <a:solidFill>
              <a:srgbClr val="000000"/>
            </a:solidFill>
            <a:miter lim="800000"/>
            <a:headEnd/>
            <a:tailEnd/>
          </a:ln>
        </p:spPr>
        <p:txBody>
          <a:bodyPr lIns="92075" tIns="46038" rIns="92075" bIns="46038" anchor="ctr"/>
          <a:lstStyle/>
          <a:p>
            <a:pPr algn="ctr" eaLnBrk="0" hangingPunct="0">
              <a:lnSpc>
                <a:spcPct val="90000"/>
              </a:lnSpc>
            </a:pPr>
            <a:r>
              <a:rPr lang="en-US" sz="2200" dirty="0" smtClean="0">
                <a:solidFill>
                  <a:srgbClr val="000000"/>
                </a:solidFill>
              </a:rPr>
              <a:t>          2.47</a:t>
            </a:r>
            <a:r>
              <a:rPr lang="en-US" sz="2200" baseline="30000" dirty="0" smtClean="0">
                <a:solidFill>
                  <a:srgbClr val="000000"/>
                </a:solidFill>
              </a:rPr>
              <a:t>a</a:t>
            </a:r>
            <a:endParaRPr lang="en-US" sz="2200" baseline="30000" dirty="0">
              <a:solidFill>
                <a:srgbClr val="000000"/>
              </a:solidFill>
            </a:endParaRPr>
          </a:p>
        </p:txBody>
      </p:sp>
      <p:sp>
        <p:nvSpPr>
          <p:cNvPr id="70687" name="Rectangle 26"/>
          <p:cNvSpPr>
            <a:spLocks noChangeArrowheads="1"/>
          </p:cNvSpPr>
          <p:nvPr/>
        </p:nvSpPr>
        <p:spPr bwMode="auto">
          <a:xfrm>
            <a:off x="2936875" y="4311650"/>
            <a:ext cx="1635125" cy="431800"/>
          </a:xfrm>
          <a:prstGeom prst="rect">
            <a:avLst/>
          </a:prstGeom>
          <a:solidFill>
            <a:srgbClr val="FFFFFF"/>
          </a:solidFill>
          <a:ln w="12700">
            <a:solidFill>
              <a:srgbClr val="000000"/>
            </a:solidFill>
            <a:miter lim="800000"/>
            <a:headEnd/>
            <a:tailEnd/>
          </a:ln>
        </p:spPr>
        <p:txBody>
          <a:bodyPr lIns="92075" tIns="46038" rIns="92075" bIns="46038" anchor="ctr"/>
          <a:lstStyle/>
          <a:p>
            <a:pPr algn="ctr" eaLnBrk="0" hangingPunct="0">
              <a:lnSpc>
                <a:spcPct val="90000"/>
              </a:lnSpc>
            </a:pPr>
            <a:r>
              <a:rPr lang="en-US" sz="2200">
                <a:solidFill>
                  <a:srgbClr val="000000"/>
                </a:solidFill>
              </a:rPr>
              <a:t>243</a:t>
            </a:r>
            <a:r>
              <a:rPr lang="en-US" sz="2200" baseline="30000">
                <a:solidFill>
                  <a:srgbClr val="000000"/>
                </a:solidFill>
              </a:rPr>
              <a:t>a</a:t>
            </a:r>
          </a:p>
        </p:txBody>
      </p:sp>
      <p:sp>
        <p:nvSpPr>
          <p:cNvPr id="70688" name="Rectangle 34"/>
          <p:cNvSpPr>
            <a:spLocks noChangeArrowheads="1"/>
          </p:cNvSpPr>
          <p:nvPr/>
        </p:nvSpPr>
        <p:spPr bwMode="auto">
          <a:xfrm>
            <a:off x="2936875" y="4743450"/>
            <a:ext cx="1635125" cy="488950"/>
          </a:xfrm>
          <a:prstGeom prst="rect">
            <a:avLst/>
          </a:prstGeom>
          <a:solidFill>
            <a:srgbClr val="FFFFFF"/>
          </a:solidFill>
          <a:ln w="12700">
            <a:solidFill>
              <a:srgbClr val="000000"/>
            </a:solidFill>
            <a:miter lim="800000"/>
            <a:headEnd/>
            <a:tailEnd/>
          </a:ln>
        </p:spPr>
        <p:txBody>
          <a:bodyPr lIns="92075" tIns="46038" rIns="92075" bIns="46038" anchor="ctr"/>
          <a:lstStyle/>
          <a:p>
            <a:pPr algn="ctr" eaLnBrk="0" hangingPunct="0">
              <a:lnSpc>
                <a:spcPct val="90000"/>
              </a:lnSpc>
            </a:pPr>
            <a:r>
              <a:rPr lang="en-US" sz="2200" dirty="0" smtClean="0">
                <a:solidFill>
                  <a:srgbClr val="000000"/>
                </a:solidFill>
              </a:rPr>
              <a:t>       5.0</a:t>
            </a:r>
            <a:r>
              <a:rPr lang="en-US" sz="2200" baseline="30000" dirty="0" smtClean="0">
                <a:solidFill>
                  <a:srgbClr val="000000"/>
                </a:solidFill>
              </a:rPr>
              <a:t>a</a:t>
            </a:r>
            <a:endParaRPr lang="en-US" sz="2200" baseline="30000" dirty="0">
              <a:solidFill>
                <a:srgbClr val="000000"/>
              </a:solidFill>
            </a:endParaRPr>
          </a:p>
        </p:txBody>
      </p:sp>
      <p:sp>
        <p:nvSpPr>
          <p:cNvPr id="70689" name="Rectangle 38"/>
          <p:cNvSpPr>
            <a:spLocks noChangeArrowheads="1"/>
          </p:cNvSpPr>
          <p:nvPr/>
        </p:nvSpPr>
        <p:spPr bwMode="auto">
          <a:xfrm>
            <a:off x="2936875" y="5200650"/>
            <a:ext cx="1635125" cy="488950"/>
          </a:xfrm>
          <a:prstGeom prst="rect">
            <a:avLst/>
          </a:prstGeom>
          <a:solidFill>
            <a:srgbClr val="FFFFFF"/>
          </a:solidFill>
          <a:ln w="12700">
            <a:solidFill>
              <a:srgbClr val="000000"/>
            </a:solidFill>
            <a:miter lim="800000"/>
            <a:headEnd/>
            <a:tailEnd/>
          </a:ln>
        </p:spPr>
        <p:txBody>
          <a:bodyPr lIns="92075" tIns="46038" rIns="92075" bIns="46038" anchor="ctr"/>
          <a:lstStyle/>
          <a:p>
            <a:pPr algn="ctr" eaLnBrk="0" hangingPunct="0">
              <a:lnSpc>
                <a:spcPct val="90000"/>
              </a:lnSpc>
            </a:pPr>
            <a:r>
              <a:rPr lang="en-US" sz="1800" b="1">
                <a:solidFill>
                  <a:srgbClr val="000000"/>
                </a:solidFill>
              </a:rPr>
              <a:t> </a:t>
            </a:r>
          </a:p>
        </p:txBody>
      </p:sp>
      <p:sp>
        <p:nvSpPr>
          <p:cNvPr id="70690" name="Rectangle 39"/>
          <p:cNvSpPr>
            <a:spLocks noChangeArrowheads="1"/>
          </p:cNvSpPr>
          <p:nvPr/>
        </p:nvSpPr>
        <p:spPr bwMode="auto">
          <a:xfrm>
            <a:off x="1038225" y="5711381"/>
            <a:ext cx="5647315" cy="308419"/>
          </a:xfrm>
          <a:prstGeom prst="rect">
            <a:avLst/>
          </a:prstGeom>
          <a:noFill/>
          <a:ln w="9525">
            <a:noFill/>
            <a:miter lim="800000"/>
            <a:headEnd/>
            <a:tailEnd/>
          </a:ln>
        </p:spPr>
        <p:txBody>
          <a:bodyPr wrap="none" lIns="92075" tIns="46038" rIns="92075" bIns="46038">
            <a:spAutoFit/>
          </a:bodyPr>
          <a:lstStyle/>
          <a:p>
            <a:r>
              <a:rPr lang="en-US" baseline="30000" dirty="0" err="1" smtClean="0"/>
              <a:t>a,b</a:t>
            </a:r>
            <a:r>
              <a:rPr lang="en-US" dirty="0" err="1" smtClean="0"/>
              <a:t>Means</a:t>
            </a:r>
            <a:r>
              <a:rPr lang="en-US" dirty="0" smtClean="0"/>
              <a:t> within a row without a common superscript differ (</a:t>
            </a:r>
            <a:r>
              <a:rPr lang="en-US" i="1" dirty="0" smtClean="0"/>
              <a:t>P</a:t>
            </a:r>
            <a:r>
              <a:rPr lang="en-US" dirty="0" smtClean="0"/>
              <a:t> &lt; 0.05).</a:t>
            </a:r>
          </a:p>
        </p:txBody>
      </p:sp>
      <p:sp>
        <p:nvSpPr>
          <p:cNvPr id="70691" name="Rectangle 40"/>
          <p:cNvSpPr>
            <a:spLocks noChangeArrowheads="1"/>
          </p:cNvSpPr>
          <p:nvPr/>
        </p:nvSpPr>
        <p:spPr bwMode="auto">
          <a:xfrm>
            <a:off x="228600" y="6172200"/>
            <a:ext cx="7391400" cy="554640"/>
          </a:xfrm>
          <a:prstGeom prst="rect">
            <a:avLst/>
          </a:prstGeom>
          <a:noFill/>
          <a:ln w="9525">
            <a:noFill/>
            <a:miter lim="800000"/>
            <a:headEnd/>
            <a:tailEnd/>
          </a:ln>
        </p:spPr>
        <p:txBody>
          <a:bodyPr lIns="92075" tIns="46038" rIns="92075" bIns="46038">
            <a:spAutoFit/>
          </a:bodyPr>
          <a:lstStyle/>
          <a:p>
            <a:pPr eaLnBrk="0" hangingPunct="0"/>
            <a:r>
              <a:rPr lang="en-US" sz="1000" baseline="30000" dirty="0">
                <a:solidFill>
                  <a:schemeClr val="tx2"/>
                </a:solidFill>
              </a:rPr>
              <a:t>1</a:t>
            </a:r>
            <a:r>
              <a:rPr lang="en-US" sz="1000" dirty="0"/>
              <a:t>Brazle, </a:t>
            </a:r>
            <a:r>
              <a:rPr lang="en-US" sz="1000" dirty="0" smtClean="0"/>
              <a:t>F. K. </a:t>
            </a:r>
            <a:r>
              <a:rPr lang="en-US" sz="1000" dirty="0"/>
              <a:t>&amp; </a:t>
            </a:r>
            <a:r>
              <a:rPr lang="en-US" sz="1000" dirty="0" smtClean="0"/>
              <a:t>S. B. </a:t>
            </a:r>
            <a:r>
              <a:rPr lang="en-US" sz="1000" dirty="0" err="1"/>
              <a:t>Laudert</a:t>
            </a:r>
            <a:r>
              <a:rPr lang="en-US" sz="1000" dirty="0"/>
              <a:t>. 1998. Effects of Feeding Rumensin</a:t>
            </a:r>
            <a:r>
              <a:rPr lang="en-US" sz="1000" baseline="30000" dirty="0"/>
              <a:t>®</a:t>
            </a:r>
            <a:r>
              <a:rPr lang="en-US" sz="1000" dirty="0"/>
              <a:t> in a Mineral Mixture on Steers Grazing Native Grass Pastures. 1998 Cattlemen’s Day Report of Progress 804, Kansas State University Agricultural Experiment Station and Cooperative Extension Service, p. 123-125. http://</a:t>
            </a:r>
            <a:r>
              <a:rPr lang="en-US" sz="1000" dirty="0" smtClean="0"/>
              <a:t>www.ksre.ksu.edu/library/lvstk2/srp804.pdf.</a:t>
            </a:r>
            <a:endParaRPr lang="en-US" sz="1000" dirty="0"/>
          </a:p>
        </p:txBody>
      </p:sp>
    </p:spTree>
    <p:extLst>
      <p:ext uri="{BB962C8B-B14F-4D97-AF65-F5344CB8AC3E}">
        <p14:creationId xmlns:p14="http://schemas.microsoft.com/office/powerpoint/2010/main" val="4087097085"/>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ChangeArrowheads="1"/>
          </p:cNvSpPr>
          <p:nvPr/>
        </p:nvSpPr>
        <p:spPr bwMode="auto">
          <a:xfrm>
            <a:off x="0" y="609600"/>
            <a:ext cx="9220200" cy="850900"/>
          </a:xfrm>
          <a:prstGeom prst="rect">
            <a:avLst/>
          </a:prstGeom>
          <a:noFill/>
          <a:ln w="9525">
            <a:noFill/>
            <a:miter lim="800000"/>
            <a:headEnd/>
            <a:tailEnd/>
          </a:ln>
        </p:spPr>
        <p:txBody>
          <a:bodyPr anchor="ctr"/>
          <a:lstStyle/>
          <a:p>
            <a:pPr algn="ctr"/>
            <a:r>
              <a:rPr lang="en-US" sz="4000" dirty="0">
                <a:solidFill>
                  <a:schemeClr val="tx2"/>
                </a:solidFill>
                <a:latin typeface="Albertus Medium" pitchFamily="34" charset="0"/>
              </a:rPr>
              <a:t>Oklahoma </a:t>
            </a:r>
            <a:r>
              <a:rPr lang="en-US" sz="4000" dirty="0" smtClean="0">
                <a:solidFill>
                  <a:schemeClr val="tx2"/>
                </a:solidFill>
                <a:latin typeface="Albertus Medium" pitchFamily="34" charset="0"/>
              </a:rPr>
              <a:t>Wheat </a:t>
            </a:r>
            <a:r>
              <a:rPr lang="en-US" sz="4000" dirty="0">
                <a:solidFill>
                  <a:schemeClr val="tx2"/>
                </a:solidFill>
                <a:latin typeface="Albertus Medium" pitchFamily="34" charset="0"/>
              </a:rPr>
              <a:t>P</a:t>
            </a:r>
            <a:r>
              <a:rPr lang="en-US" sz="4000" dirty="0" smtClean="0">
                <a:solidFill>
                  <a:schemeClr val="tx2"/>
                </a:solidFill>
                <a:latin typeface="Albertus Medium" pitchFamily="34" charset="0"/>
              </a:rPr>
              <a:t>asture </a:t>
            </a:r>
            <a:r>
              <a:rPr lang="en-US" sz="4000" dirty="0" err="1">
                <a:solidFill>
                  <a:schemeClr val="tx2"/>
                </a:solidFill>
                <a:latin typeface="Albertus Medium" pitchFamily="34" charset="0"/>
              </a:rPr>
              <a:t>Rumensin</a:t>
            </a:r>
            <a:r>
              <a:rPr lang="en-US" sz="4000" dirty="0">
                <a:solidFill>
                  <a:schemeClr val="tx2"/>
                </a:solidFill>
                <a:latin typeface="Albertus Medium" pitchFamily="34" charset="0"/>
              </a:rPr>
              <a:t> M</a:t>
            </a:r>
            <a:r>
              <a:rPr lang="en-US" sz="4000" dirty="0" smtClean="0">
                <a:solidFill>
                  <a:schemeClr val="tx2"/>
                </a:solidFill>
                <a:latin typeface="Albertus Medium" pitchFamily="34" charset="0"/>
              </a:rPr>
              <a:t>ineral Studies</a:t>
            </a:r>
            <a:r>
              <a:rPr lang="en-US" sz="4000" dirty="0">
                <a:solidFill>
                  <a:schemeClr val="tx2"/>
                </a:solidFill>
                <a:latin typeface="Albertus Medium" pitchFamily="34" charset="0"/>
              </a:rPr>
              <a:t/>
            </a:r>
            <a:br>
              <a:rPr lang="en-US" sz="4000" dirty="0">
                <a:solidFill>
                  <a:schemeClr val="tx2"/>
                </a:solidFill>
                <a:latin typeface="Albertus Medium" pitchFamily="34" charset="0"/>
              </a:rPr>
            </a:br>
            <a:r>
              <a:rPr lang="en-US" sz="2800" dirty="0" smtClean="0">
                <a:solidFill>
                  <a:schemeClr val="tx2"/>
                </a:solidFill>
                <a:latin typeface="Albertus Medium" pitchFamily="34" charset="0"/>
              </a:rPr>
              <a:t>4-Year Summary</a:t>
            </a:r>
            <a:endParaRPr lang="en-US" sz="2800" dirty="0">
              <a:solidFill>
                <a:schemeClr val="tx2"/>
              </a:solidFill>
              <a:latin typeface="Albertus Medium" pitchFamily="34" charset="0"/>
            </a:endParaRPr>
          </a:p>
        </p:txBody>
      </p:sp>
      <p:sp>
        <p:nvSpPr>
          <p:cNvPr id="72706" name="Rectangle 3"/>
          <p:cNvSpPr>
            <a:spLocks noChangeArrowheads="1"/>
          </p:cNvSpPr>
          <p:nvPr/>
        </p:nvSpPr>
        <p:spPr bwMode="auto">
          <a:xfrm>
            <a:off x="762000" y="2209800"/>
            <a:ext cx="2438400" cy="927100"/>
          </a:xfrm>
          <a:prstGeom prst="rect">
            <a:avLst/>
          </a:prstGeom>
          <a:solidFill>
            <a:schemeClr val="accent1"/>
          </a:solidFill>
          <a:ln w="12700">
            <a:solidFill>
              <a:srgbClr val="000000"/>
            </a:solidFill>
            <a:miter lim="800000"/>
            <a:headEnd/>
            <a:tailEnd/>
          </a:ln>
        </p:spPr>
        <p:txBody>
          <a:bodyPr lIns="92075" tIns="46038" rIns="92075" bIns="46038" anchor="ctr"/>
          <a:lstStyle/>
          <a:p>
            <a:pPr algn="ctr" eaLnBrk="0" hangingPunct="0">
              <a:lnSpc>
                <a:spcPct val="90000"/>
              </a:lnSpc>
            </a:pPr>
            <a:endParaRPr lang="en-US" sz="2400" b="1">
              <a:solidFill>
                <a:schemeClr val="bg1"/>
              </a:solidFill>
            </a:endParaRPr>
          </a:p>
        </p:txBody>
      </p:sp>
      <p:sp>
        <p:nvSpPr>
          <p:cNvPr id="72707" name="Rectangle 4"/>
          <p:cNvSpPr>
            <a:spLocks noChangeArrowheads="1"/>
          </p:cNvSpPr>
          <p:nvPr/>
        </p:nvSpPr>
        <p:spPr bwMode="auto">
          <a:xfrm>
            <a:off x="3048000" y="2209800"/>
            <a:ext cx="1339850" cy="927100"/>
          </a:xfrm>
          <a:prstGeom prst="rect">
            <a:avLst/>
          </a:prstGeom>
          <a:solidFill>
            <a:schemeClr val="accent1"/>
          </a:solidFill>
          <a:ln w="12700">
            <a:solidFill>
              <a:srgbClr val="000000"/>
            </a:solidFill>
            <a:miter lim="800000"/>
            <a:headEnd/>
            <a:tailEnd/>
          </a:ln>
        </p:spPr>
        <p:txBody>
          <a:bodyPr lIns="92075" tIns="46038" rIns="92075" bIns="46038" anchor="ctr"/>
          <a:lstStyle/>
          <a:p>
            <a:pPr algn="ctr" eaLnBrk="0" hangingPunct="0">
              <a:lnSpc>
                <a:spcPct val="90000"/>
              </a:lnSpc>
            </a:pPr>
            <a:endParaRPr lang="en-US" sz="1800" b="1">
              <a:solidFill>
                <a:schemeClr val="bg1"/>
              </a:solidFill>
            </a:endParaRPr>
          </a:p>
          <a:p>
            <a:pPr algn="ctr" eaLnBrk="0" hangingPunct="0">
              <a:lnSpc>
                <a:spcPct val="90000"/>
              </a:lnSpc>
            </a:pPr>
            <a:endParaRPr lang="en-US" sz="1800" b="1">
              <a:solidFill>
                <a:schemeClr val="bg1"/>
              </a:solidFill>
            </a:endParaRPr>
          </a:p>
          <a:p>
            <a:pPr algn="ctr" eaLnBrk="0" hangingPunct="0">
              <a:lnSpc>
                <a:spcPct val="90000"/>
              </a:lnSpc>
            </a:pPr>
            <a:r>
              <a:rPr lang="en-US" sz="1600" b="1">
                <a:solidFill>
                  <a:schemeClr val="bg1"/>
                </a:solidFill>
              </a:rPr>
              <a:t>Control</a:t>
            </a:r>
          </a:p>
        </p:txBody>
      </p:sp>
      <p:sp>
        <p:nvSpPr>
          <p:cNvPr id="72708" name="Rectangle 5"/>
          <p:cNvSpPr>
            <a:spLocks noChangeArrowheads="1"/>
          </p:cNvSpPr>
          <p:nvPr/>
        </p:nvSpPr>
        <p:spPr bwMode="auto">
          <a:xfrm>
            <a:off x="4343400" y="2209800"/>
            <a:ext cx="1214438" cy="927100"/>
          </a:xfrm>
          <a:prstGeom prst="rect">
            <a:avLst/>
          </a:prstGeom>
          <a:solidFill>
            <a:schemeClr val="accent1"/>
          </a:solidFill>
          <a:ln w="12700">
            <a:solidFill>
              <a:srgbClr val="000000"/>
            </a:solidFill>
            <a:miter lim="800000"/>
            <a:headEnd/>
            <a:tailEnd/>
          </a:ln>
        </p:spPr>
        <p:txBody>
          <a:bodyPr lIns="92075" tIns="46038" rIns="92075" bIns="46038" anchor="ctr"/>
          <a:lstStyle/>
          <a:p>
            <a:pPr algn="ctr" eaLnBrk="0" hangingPunct="0">
              <a:lnSpc>
                <a:spcPct val="90000"/>
              </a:lnSpc>
            </a:pPr>
            <a:endParaRPr lang="en-US" sz="1800" b="1" dirty="0">
              <a:solidFill>
                <a:schemeClr val="bg1"/>
              </a:solidFill>
            </a:endParaRPr>
          </a:p>
          <a:p>
            <a:pPr algn="ctr" eaLnBrk="0" hangingPunct="0">
              <a:lnSpc>
                <a:spcPct val="90000"/>
              </a:lnSpc>
            </a:pPr>
            <a:endParaRPr lang="en-US" sz="1800" b="1" dirty="0" smtClean="0">
              <a:solidFill>
                <a:schemeClr val="bg1"/>
              </a:solidFill>
            </a:endParaRPr>
          </a:p>
          <a:p>
            <a:pPr algn="ctr" eaLnBrk="0" hangingPunct="0">
              <a:lnSpc>
                <a:spcPct val="90000"/>
              </a:lnSpc>
            </a:pPr>
            <a:r>
              <a:rPr lang="en-US" sz="1600" b="1" dirty="0" err="1" smtClean="0">
                <a:solidFill>
                  <a:schemeClr val="bg1"/>
                </a:solidFill>
              </a:rPr>
              <a:t>Rumensin</a:t>
            </a:r>
            <a:endParaRPr lang="en-US" sz="1600" b="1" dirty="0">
              <a:solidFill>
                <a:schemeClr val="bg1"/>
              </a:solidFill>
            </a:endParaRPr>
          </a:p>
        </p:txBody>
      </p:sp>
      <p:sp>
        <p:nvSpPr>
          <p:cNvPr id="72709" name="Rectangle 8"/>
          <p:cNvSpPr>
            <a:spLocks noChangeArrowheads="1"/>
          </p:cNvSpPr>
          <p:nvPr/>
        </p:nvSpPr>
        <p:spPr bwMode="auto">
          <a:xfrm>
            <a:off x="762000" y="3060700"/>
            <a:ext cx="2438400" cy="533400"/>
          </a:xfrm>
          <a:prstGeom prst="rect">
            <a:avLst/>
          </a:prstGeom>
          <a:solidFill>
            <a:schemeClr val="accent1"/>
          </a:solidFill>
          <a:ln w="12700">
            <a:solidFill>
              <a:srgbClr val="000000"/>
            </a:solidFill>
            <a:miter lim="800000"/>
            <a:headEnd/>
            <a:tailEnd/>
          </a:ln>
        </p:spPr>
        <p:txBody>
          <a:bodyPr lIns="92075" tIns="46038" rIns="92075" bIns="46038" anchor="ctr"/>
          <a:lstStyle/>
          <a:p>
            <a:pPr algn="ctr" eaLnBrk="0" hangingPunct="0">
              <a:lnSpc>
                <a:spcPct val="90000"/>
              </a:lnSpc>
            </a:pPr>
            <a:r>
              <a:rPr lang="en-US" sz="1800" b="1" dirty="0">
                <a:solidFill>
                  <a:schemeClr val="bg1"/>
                </a:solidFill>
              </a:rPr>
              <a:t>Horn 1999–2000</a:t>
            </a:r>
            <a:r>
              <a:rPr lang="en-US" sz="1800" b="1" baseline="30000" dirty="0">
                <a:solidFill>
                  <a:schemeClr val="bg1"/>
                </a:solidFill>
              </a:rPr>
              <a:t>1</a:t>
            </a:r>
            <a:endParaRPr lang="en-US" sz="1800" b="1" dirty="0">
              <a:solidFill>
                <a:schemeClr val="bg1"/>
              </a:solidFill>
            </a:endParaRPr>
          </a:p>
        </p:txBody>
      </p:sp>
      <p:sp>
        <p:nvSpPr>
          <p:cNvPr id="72710" name="Rectangle 9"/>
          <p:cNvSpPr>
            <a:spLocks noChangeArrowheads="1"/>
          </p:cNvSpPr>
          <p:nvPr/>
        </p:nvSpPr>
        <p:spPr bwMode="auto">
          <a:xfrm>
            <a:off x="3048000" y="3060700"/>
            <a:ext cx="1339850" cy="533400"/>
          </a:xfrm>
          <a:prstGeom prst="rect">
            <a:avLst/>
          </a:prstGeom>
          <a:solidFill>
            <a:srgbClr val="FFFFFF"/>
          </a:solidFill>
          <a:ln w="12700">
            <a:solidFill>
              <a:srgbClr val="000000"/>
            </a:solidFill>
            <a:miter lim="800000"/>
            <a:headEnd/>
            <a:tailEnd/>
          </a:ln>
        </p:spPr>
        <p:txBody>
          <a:bodyPr lIns="92075" tIns="46038" rIns="92075" bIns="46038" anchor="ctr"/>
          <a:lstStyle/>
          <a:p>
            <a:pPr algn="ctr" eaLnBrk="0" hangingPunct="0">
              <a:lnSpc>
                <a:spcPct val="90000"/>
              </a:lnSpc>
            </a:pPr>
            <a:r>
              <a:rPr lang="en-US" sz="2000">
                <a:solidFill>
                  <a:srgbClr val="000000"/>
                </a:solidFill>
              </a:rPr>
              <a:t>1.33</a:t>
            </a:r>
            <a:endParaRPr lang="en-US" sz="2000" baseline="30000">
              <a:solidFill>
                <a:srgbClr val="000000"/>
              </a:solidFill>
            </a:endParaRPr>
          </a:p>
        </p:txBody>
      </p:sp>
      <p:sp>
        <p:nvSpPr>
          <p:cNvPr id="72711" name="Rectangle 10"/>
          <p:cNvSpPr>
            <a:spLocks noChangeArrowheads="1"/>
          </p:cNvSpPr>
          <p:nvPr/>
        </p:nvSpPr>
        <p:spPr bwMode="auto">
          <a:xfrm>
            <a:off x="4343400" y="3060700"/>
            <a:ext cx="1219200" cy="533400"/>
          </a:xfrm>
          <a:prstGeom prst="rect">
            <a:avLst/>
          </a:prstGeom>
          <a:solidFill>
            <a:srgbClr val="FFFFFF"/>
          </a:solidFill>
          <a:ln w="12700">
            <a:solidFill>
              <a:srgbClr val="000000"/>
            </a:solidFill>
            <a:miter lim="800000"/>
            <a:headEnd/>
            <a:tailEnd/>
          </a:ln>
        </p:spPr>
        <p:txBody>
          <a:bodyPr lIns="92075" tIns="46038" rIns="92075" bIns="46038" anchor="ctr"/>
          <a:lstStyle/>
          <a:p>
            <a:pPr algn="ctr" eaLnBrk="0" hangingPunct="0">
              <a:lnSpc>
                <a:spcPct val="90000"/>
              </a:lnSpc>
            </a:pPr>
            <a:r>
              <a:rPr lang="en-US" sz="2000"/>
              <a:t>1.63</a:t>
            </a:r>
            <a:endParaRPr lang="en-US" sz="2000" baseline="30000"/>
          </a:p>
        </p:txBody>
      </p:sp>
      <p:sp>
        <p:nvSpPr>
          <p:cNvPr id="72712" name="Rectangle 12"/>
          <p:cNvSpPr>
            <a:spLocks noChangeArrowheads="1"/>
          </p:cNvSpPr>
          <p:nvPr/>
        </p:nvSpPr>
        <p:spPr bwMode="auto">
          <a:xfrm>
            <a:off x="762000" y="3594100"/>
            <a:ext cx="2438400" cy="533400"/>
          </a:xfrm>
          <a:prstGeom prst="rect">
            <a:avLst/>
          </a:prstGeom>
          <a:solidFill>
            <a:schemeClr val="accent1"/>
          </a:solidFill>
          <a:ln w="12700">
            <a:solidFill>
              <a:srgbClr val="000000"/>
            </a:solidFill>
            <a:miter lim="800000"/>
            <a:headEnd/>
            <a:tailEnd/>
          </a:ln>
        </p:spPr>
        <p:txBody>
          <a:bodyPr lIns="92075" tIns="46038" rIns="92075" bIns="46038" anchor="ctr"/>
          <a:lstStyle/>
          <a:p>
            <a:pPr algn="ctr" eaLnBrk="0" hangingPunct="0">
              <a:lnSpc>
                <a:spcPct val="90000"/>
              </a:lnSpc>
            </a:pPr>
            <a:r>
              <a:rPr lang="en-US" sz="1800" b="1" dirty="0">
                <a:solidFill>
                  <a:schemeClr val="bg1"/>
                </a:solidFill>
              </a:rPr>
              <a:t>Horn 2000–2001</a:t>
            </a:r>
            <a:r>
              <a:rPr lang="en-US" sz="1800" b="1" baseline="30000" dirty="0">
                <a:solidFill>
                  <a:schemeClr val="bg1"/>
                </a:solidFill>
              </a:rPr>
              <a:t>1</a:t>
            </a:r>
          </a:p>
        </p:txBody>
      </p:sp>
      <p:sp>
        <p:nvSpPr>
          <p:cNvPr id="72713" name="Rectangle 13"/>
          <p:cNvSpPr>
            <a:spLocks noChangeArrowheads="1"/>
          </p:cNvSpPr>
          <p:nvPr/>
        </p:nvSpPr>
        <p:spPr bwMode="auto">
          <a:xfrm>
            <a:off x="3048000" y="3594100"/>
            <a:ext cx="1339850" cy="533400"/>
          </a:xfrm>
          <a:prstGeom prst="rect">
            <a:avLst/>
          </a:prstGeom>
          <a:solidFill>
            <a:srgbClr val="FFFFFF"/>
          </a:solidFill>
          <a:ln w="12700">
            <a:solidFill>
              <a:srgbClr val="000000"/>
            </a:solidFill>
            <a:miter lim="800000"/>
            <a:headEnd/>
            <a:tailEnd/>
          </a:ln>
        </p:spPr>
        <p:txBody>
          <a:bodyPr lIns="92075" tIns="46038" rIns="92075" bIns="46038" anchor="ctr"/>
          <a:lstStyle/>
          <a:p>
            <a:pPr algn="ctr" eaLnBrk="0" hangingPunct="0">
              <a:lnSpc>
                <a:spcPct val="90000"/>
              </a:lnSpc>
            </a:pPr>
            <a:r>
              <a:rPr lang="en-US" sz="2000">
                <a:solidFill>
                  <a:srgbClr val="000000"/>
                </a:solidFill>
              </a:rPr>
              <a:t>2.55</a:t>
            </a:r>
            <a:endParaRPr lang="en-US" sz="2000" baseline="30000">
              <a:solidFill>
                <a:srgbClr val="000000"/>
              </a:solidFill>
            </a:endParaRPr>
          </a:p>
        </p:txBody>
      </p:sp>
      <p:sp>
        <p:nvSpPr>
          <p:cNvPr id="72714" name="Rectangle 14"/>
          <p:cNvSpPr>
            <a:spLocks noChangeArrowheads="1"/>
          </p:cNvSpPr>
          <p:nvPr/>
        </p:nvSpPr>
        <p:spPr bwMode="auto">
          <a:xfrm>
            <a:off x="4343400" y="3594100"/>
            <a:ext cx="1219200" cy="536575"/>
          </a:xfrm>
          <a:prstGeom prst="rect">
            <a:avLst/>
          </a:prstGeom>
          <a:solidFill>
            <a:srgbClr val="FFFFFF"/>
          </a:solidFill>
          <a:ln w="12700">
            <a:solidFill>
              <a:srgbClr val="000000"/>
            </a:solidFill>
            <a:miter lim="800000"/>
            <a:headEnd/>
            <a:tailEnd/>
          </a:ln>
        </p:spPr>
        <p:txBody>
          <a:bodyPr lIns="92075" tIns="46038" rIns="92075" bIns="46038" anchor="ctr"/>
          <a:lstStyle/>
          <a:p>
            <a:pPr algn="ctr" eaLnBrk="0" hangingPunct="0">
              <a:lnSpc>
                <a:spcPct val="90000"/>
              </a:lnSpc>
            </a:pPr>
            <a:r>
              <a:rPr lang="en-US" sz="2000">
                <a:solidFill>
                  <a:srgbClr val="000000"/>
                </a:solidFill>
              </a:rPr>
              <a:t>2.70</a:t>
            </a:r>
            <a:endParaRPr lang="en-US" sz="2000" baseline="30000">
              <a:solidFill>
                <a:srgbClr val="000000"/>
              </a:solidFill>
            </a:endParaRPr>
          </a:p>
        </p:txBody>
      </p:sp>
      <p:sp>
        <p:nvSpPr>
          <p:cNvPr id="72715" name="Rectangle 8"/>
          <p:cNvSpPr>
            <a:spLocks noChangeArrowheads="1"/>
          </p:cNvSpPr>
          <p:nvPr/>
        </p:nvSpPr>
        <p:spPr bwMode="auto">
          <a:xfrm>
            <a:off x="762000" y="4127500"/>
            <a:ext cx="2438400" cy="533400"/>
          </a:xfrm>
          <a:prstGeom prst="rect">
            <a:avLst/>
          </a:prstGeom>
          <a:solidFill>
            <a:schemeClr val="accent1"/>
          </a:solidFill>
          <a:ln w="12700">
            <a:solidFill>
              <a:srgbClr val="000000"/>
            </a:solidFill>
            <a:miter lim="800000"/>
            <a:headEnd/>
            <a:tailEnd/>
          </a:ln>
        </p:spPr>
        <p:txBody>
          <a:bodyPr lIns="92075" tIns="46038" rIns="92075" bIns="46038" anchor="ctr"/>
          <a:lstStyle/>
          <a:p>
            <a:pPr algn="ctr" eaLnBrk="0" hangingPunct="0">
              <a:lnSpc>
                <a:spcPct val="90000"/>
              </a:lnSpc>
            </a:pPr>
            <a:r>
              <a:rPr lang="en-US" sz="1800" b="1" dirty="0" err="1">
                <a:solidFill>
                  <a:schemeClr val="bg1"/>
                </a:solidFill>
              </a:rPr>
              <a:t>Fieser</a:t>
            </a:r>
            <a:r>
              <a:rPr lang="en-US" sz="1800" b="1" dirty="0">
                <a:solidFill>
                  <a:schemeClr val="bg1"/>
                </a:solidFill>
              </a:rPr>
              <a:t> 2004–2005</a:t>
            </a:r>
            <a:r>
              <a:rPr lang="en-US" sz="1800" b="1" baseline="30000" dirty="0">
                <a:solidFill>
                  <a:schemeClr val="bg1"/>
                </a:solidFill>
              </a:rPr>
              <a:t>2</a:t>
            </a:r>
            <a:endParaRPr lang="en-US" sz="1800" b="1" dirty="0">
              <a:solidFill>
                <a:schemeClr val="bg1"/>
              </a:solidFill>
            </a:endParaRPr>
          </a:p>
        </p:txBody>
      </p:sp>
      <p:sp>
        <p:nvSpPr>
          <p:cNvPr id="72716" name="Rectangle 9"/>
          <p:cNvSpPr>
            <a:spLocks noChangeArrowheads="1"/>
          </p:cNvSpPr>
          <p:nvPr/>
        </p:nvSpPr>
        <p:spPr bwMode="auto">
          <a:xfrm>
            <a:off x="3048000" y="4127500"/>
            <a:ext cx="1339850" cy="533400"/>
          </a:xfrm>
          <a:prstGeom prst="rect">
            <a:avLst/>
          </a:prstGeom>
          <a:solidFill>
            <a:srgbClr val="FFFFFF"/>
          </a:solidFill>
          <a:ln w="12700">
            <a:solidFill>
              <a:srgbClr val="000000"/>
            </a:solidFill>
            <a:miter lim="800000"/>
            <a:headEnd/>
            <a:tailEnd/>
          </a:ln>
        </p:spPr>
        <p:txBody>
          <a:bodyPr lIns="92075" tIns="46038" rIns="92075" bIns="46038" anchor="ctr"/>
          <a:lstStyle/>
          <a:p>
            <a:pPr algn="ctr" eaLnBrk="0" hangingPunct="0">
              <a:lnSpc>
                <a:spcPct val="90000"/>
              </a:lnSpc>
            </a:pPr>
            <a:r>
              <a:rPr lang="en-US" sz="2000">
                <a:solidFill>
                  <a:srgbClr val="000000"/>
                </a:solidFill>
              </a:rPr>
              <a:t>1.21</a:t>
            </a:r>
            <a:endParaRPr lang="en-US" sz="2000" baseline="30000">
              <a:solidFill>
                <a:srgbClr val="000000"/>
              </a:solidFill>
            </a:endParaRPr>
          </a:p>
        </p:txBody>
      </p:sp>
      <p:sp>
        <p:nvSpPr>
          <p:cNvPr id="72717" name="Rectangle 10"/>
          <p:cNvSpPr>
            <a:spLocks noChangeArrowheads="1"/>
          </p:cNvSpPr>
          <p:nvPr/>
        </p:nvSpPr>
        <p:spPr bwMode="auto">
          <a:xfrm>
            <a:off x="4343400" y="4127500"/>
            <a:ext cx="1219200" cy="533400"/>
          </a:xfrm>
          <a:prstGeom prst="rect">
            <a:avLst/>
          </a:prstGeom>
          <a:solidFill>
            <a:srgbClr val="FFFFFF"/>
          </a:solidFill>
          <a:ln w="12700">
            <a:solidFill>
              <a:srgbClr val="000000"/>
            </a:solidFill>
            <a:miter lim="800000"/>
            <a:headEnd/>
            <a:tailEnd/>
          </a:ln>
        </p:spPr>
        <p:txBody>
          <a:bodyPr lIns="92075" tIns="46038" rIns="92075" bIns="46038" anchor="ctr"/>
          <a:lstStyle/>
          <a:p>
            <a:pPr algn="ctr" eaLnBrk="0" hangingPunct="0">
              <a:lnSpc>
                <a:spcPct val="90000"/>
              </a:lnSpc>
            </a:pPr>
            <a:r>
              <a:rPr lang="en-US" sz="2000"/>
              <a:t>1.58</a:t>
            </a:r>
            <a:endParaRPr lang="en-US" sz="2000" baseline="30000"/>
          </a:p>
        </p:txBody>
      </p:sp>
      <p:sp>
        <p:nvSpPr>
          <p:cNvPr id="72718" name="Rectangle 3"/>
          <p:cNvSpPr>
            <a:spLocks noChangeArrowheads="1"/>
          </p:cNvSpPr>
          <p:nvPr/>
        </p:nvSpPr>
        <p:spPr bwMode="auto">
          <a:xfrm>
            <a:off x="3048000" y="2209800"/>
            <a:ext cx="2509838" cy="469900"/>
          </a:xfrm>
          <a:prstGeom prst="rect">
            <a:avLst/>
          </a:prstGeom>
          <a:solidFill>
            <a:schemeClr val="accent1"/>
          </a:solidFill>
          <a:ln w="12700">
            <a:solidFill>
              <a:srgbClr val="000000"/>
            </a:solidFill>
            <a:miter lim="800000"/>
            <a:headEnd/>
            <a:tailEnd/>
          </a:ln>
        </p:spPr>
        <p:txBody>
          <a:bodyPr lIns="92075" tIns="46038" rIns="92075" bIns="46038" anchor="ctr"/>
          <a:lstStyle/>
          <a:p>
            <a:pPr algn="ctr" eaLnBrk="0" hangingPunct="0">
              <a:lnSpc>
                <a:spcPct val="90000"/>
              </a:lnSpc>
            </a:pPr>
            <a:r>
              <a:rPr lang="en-US" sz="2400" b="1">
                <a:solidFill>
                  <a:schemeClr val="bg1"/>
                </a:solidFill>
              </a:rPr>
              <a:t>ADG, lbs</a:t>
            </a:r>
          </a:p>
        </p:txBody>
      </p:sp>
      <p:sp>
        <p:nvSpPr>
          <p:cNvPr id="72719" name="Rectangle 8"/>
          <p:cNvSpPr>
            <a:spLocks noChangeArrowheads="1"/>
          </p:cNvSpPr>
          <p:nvPr/>
        </p:nvSpPr>
        <p:spPr bwMode="auto">
          <a:xfrm>
            <a:off x="762000" y="4648200"/>
            <a:ext cx="2438400" cy="533400"/>
          </a:xfrm>
          <a:prstGeom prst="rect">
            <a:avLst/>
          </a:prstGeom>
          <a:solidFill>
            <a:schemeClr val="accent1"/>
          </a:solidFill>
          <a:ln w="12700">
            <a:solidFill>
              <a:srgbClr val="000000"/>
            </a:solidFill>
            <a:miter lim="800000"/>
            <a:headEnd/>
            <a:tailEnd/>
          </a:ln>
        </p:spPr>
        <p:txBody>
          <a:bodyPr lIns="92075" tIns="46038" rIns="92075" bIns="46038" anchor="ctr"/>
          <a:lstStyle/>
          <a:p>
            <a:pPr algn="ctr" eaLnBrk="0" hangingPunct="0">
              <a:lnSpc>
                <a:spcPct val="90000"/>
              </a:lnSpc>
            </a:pPr>
            <a:r>
              <a:rPr lang="en-US" sz="1800" b="1" dirty="0" err="1">
                <a:solidFill>
                  <a:schemeClr val="bg1"/>
                </a:solidFill>
              </a:rPr>
              <a:t>Fieser</a:t>
            </a:r>
            <a:r>
              <a:rPr lang="en-US" sz="1800" b="1" dirty="0">
                <a:solidFill>
                  <a:schemeClr val="bg1"/>
                </a:solidFill>
              </a:rPr>
              <a:t> 2005–2006</a:t>
            </a:r>
            <a:r>
              <a:rPr lang="en-US" sz="1800" b="1" baseline="30000" dirty="0">
                <a:solidFill>
                  <a:schemeClr val="bg1"/>
                </a:solidFill>
              </a:rPr>
              <a:t>2</a:t>
            </a:r>
          </a:p>
        </p:txBody>
      </p:sp>
      <p:sp>
        <p:nvSpPr>
          <p:cNvPr id="72720" name="Rectangle 9"/>
          <p:cNvSpPr>
            <a:spLocks noChangeArrowheads="1"/>
          </p:cNvSpPr>
          <p:nvPr/>
        </p:nvSpPr>
        <p:spPr bwMode="auto">
          <a:xfrm>
            <a:off x="3048000" y="4648200"/>
            <a:ext cx="1339850" cy="533400"/>
          </a:xfrm>
          <a:prstGeom prst="rect">
            <a:avLst/>
          </a:prstGeom>
          <a:solidFill>
            <a:srgbClr val="FFFFFF"/>
          </a:solidFill>
          <a:ln w="12700">
            <a:solidFill>
              <a:srgbClr val="000000"/>
            </a:solidFill>
            <a:miter lim="800000"/>
            <a:headEnd/>
            <a:tailEnd/>
          </a:ln>
        </p:spPr>
        <p:txBody>
          <a:bodyPr lIns="92075" tIns="46038" rIns="92075" bIns="46038" anchor="ctr"/>
          <a:lstStyle/>
          <a:p>
            <a:pPr algn="ctr" eaLnBrk="0" hangingPunct="0">
              <a:lnSpc>
                <a:spcPct val="90000"/>
              </a:lnSpc>
            </a:pPr>
            <a:r>
              <a:rPr lang="en-US" sz="2000">
                <a:solidFill>
                  <a:srgbClr val="000000"/>
                </a:solidFill>
              </a:rPr>
              <a:t>2.40</a:t>
            </a:r>
            <a:endParaRPr lang="en-US" sz="2000" baseline="30000">
              <a:solidFill>
                <a:srgbClr val="000000"/>
              </a:solidFill>
            </a:endParaRPr>
          </a:p>
        </p:txBody>
      </p:sp>
      <p:sp>
        <p:nvSpPr>
          <p:cNvPr id="72721" name="Rectangle 10"/>
          <p:cNvSpPr>
            <a:spLocks noChangeArrowheads="1"/>
          </p:cNvSpPr>
          <p:nvPr/>
        </p:nvSpPr>
        <p:spPr bwMode="auto">
          <a:xfrm>
            <a:off x="4343400" y="4648200"/>
            <a:ext cx="1219200" cy="533400"/>
          </a:xfrm>
          <a:prstGeom prst="rect">
            <a:avLst/>
          </a:prstGeom>
          <a:solidFill>
            <a:srgbClr val="FFFFFF"/>
          </a:solidFill>
          <a:ln w="12700">
            <a:solidFill>
              <a:srgbClr val="000000"/>
            </a:solidFill>
            <a:miter lim="800000"/>
            <a:headEnd/>
            <a:tailEnd/>
          </a:ln>
        </p:spPr>
        <p:txBody>
          <a:bodyPr lIns="92075" tIns="46038" rIns="92075" bIns="46038" anchor="ctr"/>
          <a:lstStyle/>
          <a:p>
            <a:pPr algn="ctr" eaLnBrk="0" hangingPunct="0">
              <a:lnSpc>
                <a:spcPct val="90000"/>
              </a:lnSpc>
            </a:pPr>
            <a:r>
              <a:rPr lang="en-US" sz="2000"/>
              <a:t>2.53</a:t>
            </a:r>
            <a:endParaRPr lang="en-US" sz="2000" baseline="30000"/>
          </a:p>
        </p:txBody>
      </p:sp>
      <p:sp>
        <p:nvSpPr>
          <p:cNvPr id="72722" name="Rectangle 6"/>
          <p:cNvSpPr>
            <a:spLocks noChangeArrowheads="1"/>
          </p:cNvSpPr>
          <p:nvPr/>
        </p:nvSpPr>
        <p:spPr bwMode="auto">
          <a:xfrm>
            <a:off x="5486400" y="2209800"/>
            <a:ext cx="1905000" cy="927100"/>
          </a:xfrm>
          <a:prstGeom prst="rect">
            <a:avLst/>
          </a:prstGeom>
          <a:solidFill>
            <a:schemeClr val="accent1"/>
          </a:solidFill>
          <a:ln w="12700">
            <a:solidFill>
              <a:srgbClr val="000000"/>
            </a:solidFill>
            <a:miter lim="800000"/>
            <a:headEnd/>
            <a:tailEnd/>
          </a:ln>
        </p:spPr>
        <p:txBody>
          <a:bodyPr lIns="92075" tIns="46038" rIns="92075" bIns="46038" anchor="ctr"/>
          <a:lstStyle/>
          <a:p>
            <a:pPr algn="ctr" eaLnBrk="0" hangingPunct="0">
              <a:lnSpc>
                <a:spcPct val="90000"/>
              </a:lnSpc>
            </a:pPr>
            <a:r>
              <a:rPr lang="en-US" sz="2000" b="1" dirty="0" smtClean="0">
                <a:solidFill>
                  <a:schemeClr val="bg1"/>
                </a:solidFill>
              </a:rPr>
              <a:t>Improvement</a:t>
            </a:r>
            <a:endParaRPr lang="en-US" sz="2000" b="1" dirty="0">
              <a:solidFill>
                <a:schemeClr val="bg1"/>
              </a:solidFill>
            </a:endParaRPr>
          </a:p>
          <a:p>
            <a:pPr algn="ctr" eaLnBrk="0" hangingPunct="0">
              <a:lnSpc>
                <a:spcPct val="90000"/>
              </a:lnSpc>
            </a:pPr>
            <a:r>
              <a:rPr lang="en-US" sz="2000" b="1" dirty="0">
                <a:solidFill>
                  <a:schemeClr val="bg1"/>
                </a:solidFill>
              </a:rPr>
              <a:t>lbs/</a:t>
            </a:r>
            <a:r>
              <a:rPr lang="en-US" sz="2000" b="1" dirty="0" err="1">
                <a:solidFill>
                  <a:schemeClr val="bg1"/>
                </a:solidFill>
              </a:rPr>
              <a:t>hd</a:t>
            </a:r>
            <a:r>
              <a:rPr lang="en-US" sz="2000" b="1" dirty="0">
                <a:solidFill>
                  <a:schemeClr val="bg1"/>
                </a:solidFill>
              </a:rPr>
              <a:t>/d (%)</a:t>
            </a:r>
          </a:p>
        </p:txBody>
      </p:sp>
      <p:sp>
        <p:nvSpPr>
          <p:cNvPr id="72723" name="Rectangle 11"/>
          <p:cNvSpPr>
            <a:spLocks noChangeArrowheads="1"/>
          </p:cNvSpPr>
          <p:nvPr/>
        </p:nvSpPr>
        <p:spPr bwMode="auto">
          <a:xfrm>
            <a:off x="5486400" y="3060700"/>
            <a:ext cx="1905000" cy="533400"/>
          </a:xfrm>
          <a:prstGeom prst="rect">
            <a:avLst/>
          </a:prstGeom>
          <a:solidFill>
            <a:srgbClr val="FFFFFF"/>
          </a:solidFill>
          <a:ln w="12700">
            <a:solidFill>
              <a:srgbClr val="000000"/>
            </a:solidFill>
            <a:miter lim="800000"/>
            <a:headEnd/>
            <a:tailEnd/>
          </a:ln>
        </p:spPr>
        <p:txBody>
          <a:bodyPr lIns="92075" tIns="46038" rIns="92075" bIns="46038" anchor="ctr"/>
          <a:lstStyle/>
          <a:p>
            <a:pPr algn="ctr" eaLnBrk="0" hangingPunct="0">
              <a:lnSpc>
                <a:spcPct val="90000"/>
              </a:lnSpc>
            </a:pPr>
            <a:r>
              <a:rPr lang="en-US" sz="2000" dirty="0" smtClean="0"/>
              <a:t> 0.30 </a:t>
            </a:r>
            <a:r>
              <a:rPr lang="en-US" sz="2000" dirty="0"/>
              <a:t>(23%)</a:t>
            </a:r>
          </a:p>
        </p:txBody>
      </p:sp>
      <p:sp>
        <p:nvSpPr>
          <p:cNvPr id="72724" name="Rectangle 15"/>
          <p:cNvSpPr>
            <a:spLocks noChangeArrowheads="1"/>
          </p:cNvSpPr>
          <p:nvPr/>
        </p:nvSpPr>
        <p:spPr bwMode="auto">
          <a:xfrm>
            <a:off x="5486400" y="3594100"/>
            <a:ext cx="1905000" cy="533400"/>
          </a:xfrm>
          <a:prstGeom prst="rect">
            <a:avLst/>
          </a:prstGeom>
          <a:solidFill>
            <a:srgbClr val="FFFFFF"/>
          </a:solidFill>
          <a:ln w="12700">
            <a:solidFill>
              <a:srgbClr val="000000"/>
            </a:solidFill>
            <a:miter lim="800000"/>
            <a:headEnd/>
            <a:tailEnd/>
          </a:ln>
        </p:spPr>
        <p:txBody>
          <a:bodyPr lIns="92075" tIns="46038" rIns="92075" bIns="46038" anchor="ctr"/>
          <a:lstStyle/>
          <a:p>
            <a:pPr algn="ctr" eaLnBrk="0" hangingPunct="0">
              <a:lnSpc>
                <a:spcPct val="90000"/>
              </a:lnSpc>
            </a:pPr>
            <a:r>
              <a:rPr lang="en-US" sz="2000">
                <a:solidFill>
                  <a:srgbClr val="000000"/>
                </a:solidFill>
              </a:rPr>
              <a:t>0.15  (6%)</a:t>
            </a:r>
          </a:p>
        </p:txBody>
      </p:sp>
      <p:sp>
        <p:nvSpPr>
          <p:cNvPr id="72725" name="Rectangle 11"/>
          <p:cNvSpPr>
            <a:spLocks noChangeArrowheads="1"/>
          </p:cNvSpPr>
          <p:nvPr/>
        </p:nvSpPr>
        <p:spPr bwMode="auto">
          <a:xfrm>
            <a:off x="5486400" y="4127500"/>
            <a:ext cx="1905000" cy="533400"/>
          </a:xfrm>
          <a:prstGeom prst="rect">
            <a:avLst/>
          </a:prstGeom>
          <a:solidFill>
            <a:srgbClr val="FFFFFF"/>
          </a:solidFill>
          <a:ln w="12700">
            <a:solidFill>
              <a:srgbClr val="000000"/>
            </a:solidFill>
            <a:miter lim="800000"/>
            <a:headEnd/>
            <a:tailEnd/>
          </a:ln>
        </p:spPr>
        <p:txBody>
          <a:bodyPr lIns="92075" tIns="46038" rIns="92075" bIns="46038" anchor="ctr"/>
          <a:lstStyle/>
          <a:p>
            <a:pPr algn="ctr" eaLnBrk="0" hangingPunct="0">
              <a:lnSpc>
                <a:spcPct val="90000"/>
              </a:lnSpc>
            </a:pPr>
            <a:r>
              <a:rPr lang="en-US" sz="2000" dirty="0" smtClean="0">
                <a:solidFill>
                  <a:srgbClr val="000000"/>
                </a:solidFill>
              </a:rPr>
              <a:t> 0.37 </a:t>
            </a:r>
            <a:r>
              <a:rPr lang="en-US" sz="2000" dirty="0">
                <a:solidFill>
                  <a:srgbClr val="000000"/>
                </a:solidFill>
              </a:rPr>
              <a:t>(31%)</a:t>
            </a:r>
            <a:endParaRPr lang="en-US" sz="2000" dirty="0">
              <a:latin typeface="Arial Black" pitchFamily="34" charset="0"/>
            </a:endParaRPr>
          </a:p>
        </p:txBody>
      </p:sp>
      <p:sp>
        <p:nvSpPr>
          <p:cNvPr id="72726" name="Rectangle 11"/>
          <p:cNvSpPr>
            <a:spLocks noChangeArrowheads="1"/>
          </p:cNvSpPr>
          <p:nvPr/>
        </p:nvSpPr>
        <p:spPr bwMode="auto">
          <a:xfrm>
            <a:off x="5486400" y="4648200"/>
            <a:ext cx="1905000" cy="533400"/>
          </a:xfrm>
          <a:prstGeom prst="rect">
            <a:avLst/>
          </a:prstGeom>
          <a:solidFill>
            <a:srgbClr val="FFFFFF"/>
          </a:solidFill>
          <a:ln w="12700">
            <a:solidFill>
              <a:srgbClr val="000000"/>
            </a:solidFill>
            <a:miter lim="800000"/>
            <a:headEnd/>
            <a:tailEnd/>
          </a:ln>
        </p:spPr>
        <p:txBody>
          <a:bodyPr lIns="92075" tIns="46038" rIns="92075" bIns="46038" anchor="ctr"/>
          <a:lstStyle/>
          <a:p>
            <a:pPr algn="ctr" eaLnBrk="0" hangingPunct="0">
              <a:lnSpc>
                <a:spcPct val="90000"/>
              </a:lnSpc>
            </a:pPr>
            <a:r>
              <a:rPr lang="en-US" sz="2000">
                <a:solidFill>
                  <a:srgbClr val="000000"/>
                </a:solidFill>
              </a:rPr>
              <a:t>0.13  (5%)</a:t>
            </a:r>
            <a:endParaRPr lang="en-US" sz="2000">
              <a:latin typeface="Arial Black" pitchFamily="34" charset="0"/>
            </a:endParaRPr>
          </a:p>
        </p:txBody>
      </p:sp>
      <p:sp>
        <p:nvSpPr>
          <p:cNvPr id="72727" name="Rectangle 6"/>
          <p:cNvSpPr>
            <a:spLocks noChangeArrowheads="1"/>
          </p:cNvSpPr>
          <p:nvPr/>
        </p:nvSpPr>
        <p:spPr bwMode="auto">
          <a:xfrm>
            <a:off x="7391400" y="2209800"/>
            <a:ext cx="1295400" cy="927100"/>
          </a:xfrm>
          <a:prstGeom prst="rect">
            <a:avLst/>
          </a:prstGeom>
          <a:solidFill>
            <a:schemeClr val="accent1"/>
          </a:solidFill>
          <a:ln w="12700">
            <a:solidFill>
              <a:srgbClr val="000000"/>
            </a:solidFill>
            <a:miter lim="800000"/>
            <a:headEnd/>
            <a:tailEnd/>
          </a:ln>
        </p:spPr>
        <p:txBody>
          <a:bodyPr lIns="92075" tIns="46038" rIns="92075" bIns="46038" anchor="ctr"/>
          <a:lstStyle/>
          <a:p>
            <a:pPr algn="ctr" eaLnBrk="0" hangingPunct="0">
              <a:lnSpc>
                <a:spcPct val="90000"/>
              </a:lnSpc>
            </a:pPr>
            <a:r>
              <a:rPr lang="en-US" sz="2000" b="1">
                <a:solidFill>
                  <a:schemeClr val="bg1"/>
                </a:solidFill>
              </a:rPr>
              <a:t>OSL</a:t>
            </a:r>
          </a:p>
        </p:txBody>
      </p:sp>
      <p:sp>
        <p:nvSpPr>
          <p:cNvPr id="72728" name="Rectangle 11"/>
          <p:cNvSpPr>
            <a:spLocks noChangeArrowheads="1"/>
          </p:cNvSpPr>
          <p:nvPr/>
        </p:nvSpPr>
        <p:spPr bwMode="auto">
          <a:xfrm>
            <a:off x="7391400" y="3060700"/>
            <a:ext cx="1295400" cy="533400"/>
          </a:xfrm>
          <a:prstGeom prst="rect">
            <a:avLst/>
          </a:prstGeom>
          <a:solidFill>
            <a:srgbClr val="FFFFFF"/>
          </a:solidFill>
          <a:ln w="12700">
            <a:solidFill>
              <a:srgbClr val="000000"/>
            </a:solidFill>
            <a:miter lim="800000"/>
            <a:headEnd/>
            <a:tailEnd/>
          </a:ln>
        </p:spPr>
        <p:txBody>
          <a:bodyPr lIns="92075" tIns="46038" rIns="92075" bIns="46038" anchor="ctr"/>
          <a:lstStyle/>
          <a:p>
            <a:pPr algn="ctr" eaLnBrk="0" hangingPunct="0">
              <a:lnSpc>
                <a:spcPct val="90000"/>
              </a:lnSpc>
            </a:pPr>
            <a:r>
              <a:rPr lang="en-US" sz="2000"/>
              <a:t>0.04</a:t>
            </a:r>
          </a:p>
        </p:txBody>
      </p:sp>
      <p:sp>
        <p:nvSpPr>
          <p:cNvPr id="72729" name="Rectangle 15"/>
          <p:cNvSpPr>
            <a:spLocks noChangeArrowheads="1"/>
          </p:cNvSpPr>
          <p:nvPr/>
        </p:nvSpPr>
        <p:spPr bwMode="auto">
          <a:xfrm>
            <a:off x="7391400" y="3594100"/>
            <a:ext cx="1295400" cy="533400"/>
          </a:xfrm>
          <a:prstGeom prst="rect">
            <a:avLst/>
          </a:prstGeom>
          <a:solidFill>
            <a:srgbClr val="FFFFFF"/>
          </a:solidFill>
          <a:ln w="12700">
            <a:solidFill>
              <a:srgbClr val="000000"/>
            </a:solidFill>
            <a:miter lim="800000"/>
            <a:headEnd/>
            <a:tailEnd/>
          </a:ln>
        </p:spPr>
        <p:txBody>
          <a:bodyPr lIns="92075" tIns="46038" rIns="92075" bIns="46038" anchor="ctr"/>
          <a:lstStyle/>
          <a:p>
            <a:pPr algn="ctr" eaLnBrk="0" hangingPunct="0">
              <a:lnSpc>
                <a:spcPct val="90000"/>
              </a:lnSpc>
            </a:pPr>
            <a:r>
              <a:rPr lang="en-US" sz="2000">
                <a:solidFill>
                  <a:srgbClr val="000000"/>
                </a:solidFill>
              </a:rPr>
              <a:t>0.03</a:t>
            </a:r>
          </a:p>
        </p:txBody>
      </p:sp>
      <p:sp>
        <p:nvSpPr>
          <p:cNvPr id="72730" name="Rectangle 11"/>
          <p:cNvSpPr>
            <a:spLocks noChangeArrowheads="1"/>
          </p:cNvSpPr>
          <p:nvPr/>
        </p:nvSpPr>
        <p:spPr bwMode="auto">
          <a:xfrm>
            <a:off x="7391400" y="4127500"/>
            <a:ext cx="1295400" cy="533400"/>
          </a:xfrm>
          <a:prstGeom prst="rect">
            <a:avLst/>
          </a:prstGeom>
          <a:solidFill>
            <a:srgbClr val="FFFFFF"/>
          </a:solidFill>
          <a:ln w="12700">
            <a:solidFill>
              <a:srgbClr val="000000"/>
            </a:solidFill>
            <a:miter lim="800000"/>
            <a:headEnd/>
            <a:tailEnd/>
          </a:ln>
        </p:spPr>
        <p:txBody>
          <a:bodyPr lIns="92075" tIns="46038" rIns="92075" bIns="46038" anchor="ctr"/>
          <a:lstStyle/>
          <a:p>
            <a:pPr algn="ctr" eaLnBrk="0" hangingPunct="0">
              <a:lnSpc>
                <a:spcPct val="90000"/>
              </a:lnSpc>
            </a:pPr>
            <a:r>
              <a:rPr lang="en-US" sz="2000">
                <a:solidFill>
                  <a:srgbClr val="000000"/>
                </a:solidFill>
              </a:rPr>
              <a:t>0.03</a:t>
            </a:r>
            <a:endParaRPr lang="en-US" sz="2000">
              <a:latin typeface="Arial Black" pitchFamily="34" charset="0"/>
            </a:endParaRPr>
          </a:p>
        </p:txBody>
      </p:sp>
      <p:sp>
        <p:nvSpPr>
          <p:cNvPr id="72731" name="Rectangle 11"/>
          <p:cNvSpPr>
            <a:spLocks noChangeArrowheads="1"/>
          </p:cNvSpPr>
          <p:nvPr/>
        </p:nvSpPr>
        <p:spPr bwMode="auto">
          <a:xfrm>
            <a:off x="7391400" y="4648200"/>
            <a:ext cx="1295400" cy="533400"/>
          </a:xfrm>
          <a:prstGeom prst="rect">
            <a:avLst/>
          </a:prstGeom>
          <a:solidFill>
            <a:srgbClr val="FFFFFF"/>
          </a:solidFill>
          <a:ln w="12700">
            <a:solidFill>
              <a:srgbClr val="000000"/>
            </a:solidFill>
            <a:miter lim="800000"/>
            <a:headEnd/>
            <a:tailEnd/>
          </a:ln>
        </p:spPr>
        <p:txBody>
          <a:bodyPr lIns="92075" tIns="46038" rIns="92075" bIns="46038" anchor="ctr"/>
          <a:lstStyle/>
          <a:p>
            <a:pPr algn="ctr" eaLnBrk="0" hangingPunct="0">
              <a:lnSpc>
                <a:spcPct val="90000"/>
              </a:lnSpc>
            </a:pPr>
            <a:r>
              <a:rPr lang="en-US" sz="2000">
                <a:solidFill>
                  <a:srgbClr val="000000"/>
                </a:solidFill>
              </a:rPr>
              <a:t>0.35</a:t>
            </a:r>
            <a:endParaRPr lang="en-US" sz="2000">
              <a:latin typeface="Arial Black" pitchFamily="34" charset="0"/>
            </a:endParaRPr>
          </a:p>
        </p:txBody>
      </p:sp>
      <p:sp>
        <p:nvSpPr>
          <p:cNvPr id="72732" name="Rectangle 8"/>
          <p:cNvSpPr>
            <a:spLocks noChangeArrowheads="1"/>
          </p:cNvSpPr>
          <p:nvPr/>
        </p:nvSpPr>
        <p:spPr bwMode="auto">
          <a:xfrm>
            <a:off x="762000" y="5105400"/>
            <a:ext cx="2438400" cy="533400"/>
          </a:xfrm>
          <a:prstGeom prst="rect">
            <a:avLst/>
          </a:prstGeom>
          <a:solidFill>
            <a:schemeClr val="accent1"/>
          </a:solidFill>
          <a:ln w="12700">
            <a:solidFill>
              <a:srgbClr val="000000"/>
            </a:solidFill>
            <a:miter lim="800000"/>
            <a:headEnd/>
            <a:tailEnd/>
          </a:ln>
        </p:spPr>
        <p:txBody>
          <a:bodyPr lIns="92075" tIns="46038" rIns="92075" bIns="46038" anchor="ctr"/>
          <a:lstStyle/>
          <a:p>
            <a:pPr algn="ctr" eaLnBrk="0" hangingPunct="0">
              <a:lnSpc>
                <a:spcPct val="90000"/>
              </a:lnSpc>
            </a:pPr>
            <a:r>
              <a:rPr lang="en-US" sz="1600" b="1">
                <a:solidFill>
                  <a:schemeClr val="bg1"/>
                </a:solidFill>
                <a:latin typeface="Arial Black" pitchFamily="34" charset="0"/>
              </a:rPr>
              <a:t>4-Year Summary</a:t>
            </a:r>
            <a:r>
              <a:rPr lang="en-US" sz="1600" b="1" baseline="30000">
                <a:solidFill>
                  <a:schemeClr val="bg1"/>
                </a:solidFill>
                <a:latin typeface="Arial Black" pitchFamily="34" charset="0"/>
              </a:rPr>
              <a:t>2</a:t>
            </a:r>
          </a:p>
        </p:txBody>
      </p:sp>
      <p:sp>
        <p:nvSpPr>
          <p:cNvPr id="72733" name="Rectangle 9"/>
          <p:cNvSpPr>
            <a:spLocks noChangeArrowheads="1"/>
          </p:cNvSpPr>
          <p:nvPr/>
        </p:nvSpPr>
        <p:spPr bwMode="auto">
          <a:xfrm>
            <a:off x="3048000" y="5105400"/>
            <a:ext cx="1339850" cy="533400"/>
          </a:xfrm>
          <a:prstGeom prst="rect">
            <a:avLst/>
          </a:prstGeom>
          <a:solidFill>
            <a:srgbClr val="FFFFFF"/>
          </a:solidFill>
          <a:ln w="12700">
            <a:solidFill>
              <a:srgbClr val="000000"/>
            </a:solidFill>
            <a:miter lim="800000"/>
            <a:headEnd/>
            <a:tailEnd/>
          </a:ln>
        </p:spPr>
        <p:txBody>
          <a:bodyPr lIns="92075" tIns="46038" rIns="92075" bIns="46038" anchor="ctr"/>
          <a:lstStyle/>
          <a:p>
            <a:pPr algn="ctr" eaLnBrk="0" hangingPunct="0">
              <a:lnSpc>
                <a:spcPct val="90000"/>
              </a:lnSpc>
            </a:pPr>
            <a:r>
              <a:rPr lang="en-US" sz="2000" b="1">
                <a:solidFill>
                  <a:srgbClr val="000000"/>
                </a:solidFill>
              </a:rPr>
              <a:t>1.80</a:t>
            </a:r>
            <a:endParaRPr lang="en-US" sz="2000" b="1" baseline="30000">
              <a:solidFill>
                <a:srgbClr val="000000"/>
              </a:solidFill>
            </a:endParaRPr>
          </a:p>
        </p:txBody>
      </p:sp>
      <p:sp>
        <p:nvSpPr>
          <p:cNvPr id="72734" name="Rectangle 10"/>
          <p:cNvSpPr>
            <a:spLocks noChangeArrowheads="1"/>
          </p:cNvSpPr>
          <p:nvPr/>
        </p:nvSpPr>
        <p:spPr bwMode="auto">
          <a:xfrm>
            <a:off x="4343400" y="5105400"/>
            <a:ext cx="1219200" cy="533400"/>
          </a:xfrm>
          <a:prstGeom prst="rect">
            <a:avLst/>
          </a:prstGeom>
          <a:solidFill>
            <a:srgbClr val="FFFFFF"/>
          </a:solidFill>
          <a:ln w="12700">
            <a:solidFill>
              <a:srgbClr val="000000"/>
            </a:solidFill>
            <a:miter lim="800000"/>
            <a:headEnd/>
            <a:tailEnd/>
          </a:ln>
        </p:spPr>
        <p:txBody>
          <a:bodyPr lIns="92075" tIns="46038" rIns="92075" bIns="46038" anchor="ctr"/>
          <a:lstStyle/>
          <a:p>
            <a:pPr algn="ctr" eaLnBrk="0" hangingPunct="0">
              <a:lnSpc>
                <a:spcPct val="90000"/>
              </a:lnSpc>
            </a:pPr>
            <a:r>
              <a:rPr lang="en-US" sz="2000" b="1"/>
              <a:t>2.02</a:t>
            </a:r>
            <a:endParaRPr lang="en-US" sz="2000" b="1" baseline="30000"/>
          </a:p>
        </p:txBody>
      </p:sp>
      <p:sp>
        <p:nvSpPr>
          <p:cNvPr id="72735" name="Rectangle 11"/>
          <p:cNvSpPr>
            <a:spLocks noChangeArrowheads="1"/>
          </p:cNvSpPr>
          <p:nvPr/>
        </p:nvSpPr>
        <p:spPr bwMode="auto">
          <a:xfrm>
            <a:off x="5486400" y="5105400"/>
            <a:ext cx="1905000" cy="533400"/>
          </a:xfrm>
          <a:prstGeom prst="rect">
            <a:avLst/>
          </a:prstGeom>
          <a:solidFill>
            <a:srgbClr val="FFFFFF"/>
          </a:solidFill>
          <a:ln w="12700">
            <a:solidFill>
              <a:srgbClr val="000000"/>
            </a:solidFill>
            <a:miter lim="800000"/>
            <a:headEnd/>
            <a:tailEnd/>
          </a:ln>
        </p:spPr>
        <p:txBody>
          <a:bodyPr lIns="92075" tIns="46038" rIns="92075" bIns="46038" anchor="ctr"/>
          <a:lstStyle/>
          <a:p>
            <a:pPr algn="ctr" eaLnBrk="0" hangingPunct="0">
              <a:lnSpc>
                <a:spcPct val="90000"/>
              </a:lnSpc>
            </a:pPr>
            <a:r>
              <a:rPr lang="en-US" sz="2000" b="1">
                <a:solidFill>
                  <a:srgbClr val="000000"/>
                </a:solidFill>
              </a:rPr>
              <a:t>0.22 (12%)</a:t>
            </a:r>
            <a:endParaRPr lang="en-US" sz="2000" b="1">
              <a:latin typeface="Arial Black" pitchFamily="34" charset="0"/>
            </a:endParaRPr>
          </a:p>
        </p:txBody>
      </p:sp>
      <p:sp>
        <p:nvSpPr>
          <p:cNvPr id="72736" name="Rectangle 11"/>
          <p:cNvSpPr>
            <a:spLocks noChangeArrowheads="1"/>
          </p:cNvSpPr>
          <p:nvPr/>
        </p:nvSpPr>
        <p:spPr bwMode="auto">
          <a:xfrm>
            <a:off x="7391400" y="5105400"/>
            <a:ext cx="1295400" cy="533400"/>
          </a:xfrm>
          <a:prstGeom prst="rect">
            <a:avLst/>
          </a:prstGeom>
          <a:solidFill>
            <a:srgbClr val="FFFFFF"/>
          </a:solidFill>
          <a:ln w="12700">
            <a:solidFill>
              <a:srgbClr val="000000"/>
            </a:solidFill>
            <a:miter lim="800000"/>
            <a:headEnd/>
            <a:tailEnd/>
          </a:ln>
        </p:spPr>
        <p:txBody>
          <a:bodyPr lIns="92075" tIns="46038" rIns="92075" bIns="46038" anchor="ctr"/>
          <a:lstStyle/>
          <a:p>
            <a:pPr algn="ctr" eaLnBrk="0" hangingPunct="0">
              <a:lnSpc>
                <a:spcPct val="90000"/>
              </a:lnSpc>
            </a:pPr>
            <a:r>
              <a:rPr lang="en-US" sz="2000" b="1">
                <a:solidFill>
                  <a:srgbClr val="000000"/>
                </a:solidFill>
              </a:rPr>
              <a:t>0.01</a:t>
            </a:r>
            <a:endParaRPr lang="en-US" sz="2000" b="1">
              <a:latin typeface="Arial Black" pitchFamily="34" charset="0"/>
            </a:endParaRPr>
          </a:p>
        </p:txBody>
      </p:sp>
      <p:sp>
        <p:nvSpPr>
          <p:cNvPr id="72737" name="Rectangle 127"/>
          <p:cNvSpPr>
            <a:spLocks noChangeArrowheads="1"/>
          </p:cNvSpPr>
          <p:nvPr/>
        </p:nvSpPr>
        <p:spPr bwMode="auto">
          <a:xfrm>
            <a:off x="22225" y="5715000"/>
            <a:ext cx="7391400" cy="861774"/>
          </a:xfrm>
          <a:prstGeom prst="rect">
            <a:avLst/>
          </a:prstGeom>
          <a:noFill/>
          <a:ln w="9525">
            <a:noFill/>
            <a:miter lim="800000"/>
            <a:headEnd/>
            <a:tailEnd/>
          </a:ln>
        </p:spPr>
        <p:txBody>
          <a:bodyPr wrap="square">
            <a:spAutoFit/>
          </a:bodyPr>
          <a:lstStyle/>
          <a:p>
            <a:r>
              <a:rPr lang="en-US" sz="1000" baseline="30000" dirty="0">
                <a:solidFill>
                  <a:srgbClr val="000000"/>
                </a:solidFill>
              </a:rPr>
              <a:t>1</a:t>
            </a:r>
            <a:r>
              <a:rPr lang="en-US" sz="1000" dirty="0">
                <a:solidFill>
                  <a:srgbClr val="000000"/>
                </a:solidFill>
              </a:rPr>
              <a:t>Horn, </a:t>
            </a:r>
            <a:r>
              <a:rPr lang="en-US" sz="1000" dirty="0" smtClean="0">
                <a:solidFill>
                  <a:srgbClr val="000000"/>
                </a:solidFill>
              </a:rPr>
              <a:t>G., C. </a:t>
            </a:r>
            <a:r>
              <a:rPr lang="en-US" sz="1000" dirty="0">
                <a:solidFill>
                  <a:srgbClr val="000000"/>
                </a:solidFill>
              </a:rPr>
              <a:t>Gibson, </a:t>
            </a:r>
            <a:r>
              <a:rPr lang="en-US" sz="1000" dirty="0" smtClean="0">
                <a:solidFill>
                  <a:srgbClr val="000000"/>
                </a:solidFill>
              </a:rPr>
              <a:t>J. </a:t>
            </a:r>
            <a:r>
              <a:rPr lang="en-US" sz="1000" dirty="0" err="1">
                <a:solidFill>
                  <a:srgbClr val="000000"/>
                </a:solidFill>
              </a:rPr>
              <a:t>Kountz</a:t>
            </a:r>
            <a:r>
              <a:rPr lang="en-US" sz="1000" dirty="0">
                <a:solidFill>
                  <a:srgbClr val="000000"/>
                </a:solidFill>
              </a:rPr>
              <a:t> &amp; </a:t>
            </a:r>
            <a:r>
              <a:rPr lang="en-US" sz="1000" dirty="0" smtClean="0">
                <a:solidFill>
                  <a:srgbClr val="000000"/>
                </a:solidFill>
              </a:rPr>
              <a:t>C. </a:t>
            </a:r>
            <a:r>
              <a:rPr lang="en-US" sz="1000" dirty="0" err="1">
                <a:solidFill>
                  <a:srgbClr val="000000"/>
                </a:solidFill>
              </a:rPr>
              <a:t>Lundsford</a:t>
            </a:r>
            <a:r>
              <a:rPr lang="en-US" sz="1000" dirty="0">
                <a:solidFill>
                  <a:srgbClr val="000000"/>
                </a:solidFill>
              </a:rPr>
              <a:t>. 2001. Two-Year Summary: Effect of Mineral Supplementation With or Without </a:t>
            </a:r>
            <a:r>
              <a:rPr lang="en-US" sz="1000" dirty="0" err="1">
                <a:solidFill>
                  <a:srgbClr val="000000"/>
                </a:solidFill>
              </a:rPr>
              <a:t>Ionophores</a:t>
            </a:r>
            <a:r>
              <a:rPr lang="en-US" sz="1000" dirty="0">
                <a:solidFill>
                  <a:srgbClr val="000000"/>
                </a:solidFill>
              </a:rPr>
              <a:t> on Growth Performance of Wheat Pasture Stocker Cattle. </a:t>
            </a:r>
            <a:r>
              <a:rPr lang="en-US" sz="1000" i="1" dirty="0">
                <a:solidFill>
                  <a:srgbClr val="000000"/>
                </a:solidFill>
              </a:rPr>
              <a:t>P</a:t>
            </a:r>
            <a:r>
              <a:rPr lang="en-US" sz="1000" dirty="0">
                <a:solidFill>
                  <a:srgbClr val="000000"/>
                </a:solidFill>
              </a:rPr>
              <a:t>roceedings from the Wheatland Stocker Conference</a:t>
            </a:r>
            <a:r>
              <a:rPr lang="en-US" sz="1000" i="1" dirty="0">
                <a:solidFill>
                  <a:srgbClr val="000000"/>
                </a:solidFill>
              </a:rPr>
              <a:t>.</a:t>
            </a:r>
            <a:r>
              <a:rPr lang="en-US" sz="1000" dirty="0">
                <a:solidFill>
                  <a:srgbClr val="000000"/>
                </a:solidFill>
              </a:rPr>
              <a:t> pp. A1-A19. (Elanco Trial Nos. T1FB50002 &amp; </a:t>
            </a:r>
            <a:r>
              <a:rPr lang="en-US" sz="1000" dirty="0" smtClean="0">
                <a:solidFill>
                  <a:srgbClr val="000000"/>
                </a:solidFill>
              </a:rPr>
              <a:t>T1FB50102).</a:t>
            </a:r>
            <a:endParaRPr lang="en-US" sz="1000" dirty="0">
              <a:solidFill>
                <a:srgbClr val="000000"/>
              </a:solidFill>
            </a:endParaRPr>
          </a:p>
          <a:p>
            <a:r>
              <a:rPr lang="en-US" sz="1000" baseline="30000" dirty="0">
                <a:solidFill>
                  <a:srgbClr val="000000"/>
                </a:solidFill>
              </a:rPr>
              <a:t>2</a:t>
            </a:r>
            <a:r>
              <a:rPr lang="en-US" sz="1000" dirty="0">
                <a:solidFill>
                  <a:srgbClr val="000000"/>
                </a:solidFill>
              </a:rPr>
              <a:t>Fieser, </a:t>
            </a:r>
            <a:r>
              <a:rPr lang="en-US" sz="1000" dirty="0" smtClean="0">
                <a:solidFill>
                  <a:srgbClr val="000000"/>
                </a:solidFill>
              </a:rPr>
              <a:t>B. G., G. W. </a:t>
            </a:r>
            <a:r>
              <a:rPr lang="en-US" sz="1000" dirty="0">
                <a:solidFill>
                  <a:srgbClr val="000000"/>
                </a:solidFill>
              </a:rPr>
              <a:t>Horn &amp; </a:t>
            </a:r>
            <a:r>
              <a:rPr lang="en-US" sz="1000" dirty="0" smtClean="0">
                <a:solidFill>
                  <a:srgbClr val="000000"/>
                </a:solidFill>
              </a:rPr>
              <a:t>J. T. </a:t>
            </a:r>
            <a:r>
              <a:rPr lang="en-US" sz="1000" dirty="0">
                <a:solidFill>
                  <a:srgbClr val="000000"/>
                </a:solidFill>
              </a:rPr>
              <a:t>Edwards. 2007. Effects of energy, mineral supplementation, or both, in combination with </a:t>
            </a:r>
            <a:r>
              <a:rPr lang="en-US" sz="1000" dirty="0" err="1">
                <a:solidFill>
                  <a:srgbClr val="000000"/>
                </a:solidFill>
              </a:rPr>
              <a:t>monensin</a:t>
            </a:r>
            <a:r>
              <a:rPr lang="en-US" sz="1000" dirty="0">
                <a:solidFill>
                  <a:srgbClr val="000000"/>
                </a:solidFill>
              </a:rPr>
              <a:t> on performance of steers grazing winter wheat pasture. J. Anim. Sci. 85:3470-3480.</a:t>
            </a:r>
          </a:p>
        </p:txBody>
      </p:sp>
    </p:spTree>
    <p:extLst>
      <p:ext uri="{BB962C8B-B14F-4D97-AF65-F5344CB8AC3E}">
        <p14:creationId xmlns:p14="http://schemas.microsoft.com/office/powerpoint/2010/main" val="21369372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58817672"/>
              </p:ext>
            </p:extLst>
          </p:nvPr>
        </p:nvGraphicFramePr>
        <p:xfrm>
          <a:off x="228600" y="1447800"/>
          <a:ext cx="8458200" cy="4480559"/>
        </p:xfrm>
        <a:graphic>
          <a:graphicData uri="http://schemas.openxmlformats.org/drawingml/2006/table">
            <a:tbl>
              <a:tblPr firstRow="1" bandRow="1">
                <a:tableStyleId>{5C22544A-7EE6-4342-B048-85BDC9FD1C3A}</a:tableStyleId>
              </a:tblPr>
              <a:tblGrid>
                <a:gridCol w="3505200"/>
                <a:gridCol w="2286000"/>
                <a:gridCol w="1524000"/>
                <a:gridCol w="1143000"/>
              </a:tblGrid>
              <a:tr h="347592">
                <a:tc gridSpan="4">
                  <a:txBody>
                    <a:bodyPr/>
                    <a:lstStyle/>
                    <a:p>
                      <a:r>
                        <a:rPr lang="en-US" dirty="0" smtClean="0"/>
                        <a:t>Effect of mineral medication</a:t>
                      </a:r>
                      <a:r>
                        <a:rPr lang="en-US" baseline="0" dirty="0" smtClean="0"/>
                        <a:t> treatments on stocker performance, KSU Stocker Unit</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47592">
                <a:tc>
                  <a:txBody>
                    <a:bodyPr/>
                    <a:lstStyle/>
                    <a:p>
                      <a:endParaRPr lang="en-US" dirty="0"/>
                    </a:p>
                  </a:txBody>
                  <a:tcPr/>
                </a:tc>
                <a:tc gridSpan="3">
                  <a:txBody>
                    <a:bodyPr/>
                    <a:lstStyle/>
                    <a:p>
                      <a:pPr algn="ctr"/>
                      <a:r>
                        <a:rPr lang="en-US" baseline="0" dirty="0" smtClean="0"/>
                        <a:t>Treatment</a:t>
                      </a:r>
                      <a:endParaRPr lang="en-US" baseline="0" dirty="0"/>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r>
              <a:tr h="333689">
                <a:tc>
                  <a:txBody>
                    <a:bodyPr/>
                    <a:lstStyle/>
                    <a:p>
                      <a:pPr algn="l"/>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smtClean="0"/>
                        <a:t>Aureomycin + Bovatec</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aseline="0" dirty="0" smtClean="0"/>
                        <a:t>Rumensin</a:t>
                      </a:r>
                      <a:endParaRPr lang="en-US" baseline="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aseline="0" dirty="0" smtClean="0"/>
                        <a:t>SEM</a:t>
                      </a:r>
                      <a:endParaRPr lang="en-US" baseline="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5320">
                <a:tc>
                  <a:txBody>
                    <a:bodyPr/>
                    <a:lstStyle/>
                    <a:p>
                      <a:r>
                        <a:rPr lang="en-US" dirty="0" smtClean="0"/>
                        <a:t>Mineral intake, oz/hd/d</a:t>
                      </a:r>
                      <a:endParaRPr lang="en-US" dirty="0"/>
                    </a:p>
                  </a:txBody>
                  <a:tcPr anchor="ctr">
                    <a:lnT w="12700" cap="flat" cmpd="sng" algn="ctr">
                      <a:solidFill>
                        <a:schemeClr val="tx1"/>
                      </a:solidFill>
                      <a:prstDash val="solid"/>
                      <a:round/>
                      <a:headEnd type="none" w="med" len="med"/>
                      <a:tailEnd type="none" w="med" len="med"/>
                    </a:lnT>
                  </a:tcPr>
                </a:tc>
                <a:tc>
                  <a:txBody>
                    <a:bodyPr/>
                    <a:lstStyle/>
                    <a:p>
                      <a:pPr algn="ctr"/>
                      <a:r>
                        <a:rPr lang="en-US" dirty="0" smtClean="0"/>
                        <a:t>4.22</a:t>
                      </a:r>
                      <a:r>
                        <a:rPr lang="en-US" baseline="30000" dirty="0" smtClean="0"/>
                        <a:t>a</a:t>
                      </a:r>
                      <a:endParaRPr lang="en-US" baseline="30000" dirty="0"/>
                    </a:p>
                  </a:txBody>
                  <a:tcPr anchor="ctr">
                    <a:lnT w="12700" cap="flat" cmpd="sng" algn="ctr">
                      <a:solidFill>
                        <a:schemeClr val="tx1"/>
                      </a:solidFill>
                      <a:prstDash val="solid"/>
                      <a:round/>
                      <a:headEnd type="none" w="med" len="med"/>
                      <a:tailEnd type="none" w="med" len="med"/>
                    </a:lnT>
                  </a:tcPr>
                </a:tc>
                <a:tc>
                  <a:txBody>
                    <a:bodyPr/>
                    <a:lstStyle/>
                    <a:p>
                      <a:pPr algn="ctr"/>
                      <a:r>
                        <a:rPr lang="en-US" dirty="0" smtClean="0"/>
                        <a:t>2.39</a:t>
                      </a:r>
                      <a:r>
                        <a:rPr lang="en-US" baseline="30000" dirty="0" smtClean="0"/>
                        <a:t>b</a:t>
                      </a:r>
                      <a:endParaRPr lang="en-US" baseline="30000" dirty="0"/>
                    </a:p>
                  </a:txBody>
                  <a:tcPr anchor="ctr">
                    <a:lnT w="12700" cap="flat" cmpd="sng" algn="ctr">
                      <a:solidFill>
                        <a:schemeClr val="tx1"/>
                      </a:solidFill>
                      <a:prstDash val="solid"/>
                      <a:round/>
                      <a:headEnd type="none" w="med" len="med"/>
                      <a:tailEnd type="none" w="med" len="med"/>
                    </a:lnT>
                  </a:tcPr>
                </a:tc>
                <a:tc>
                  <a:txBody>
                    <a:bodyPr/>
                    <a:lstStyle/>
                    <a:p>
                      <a:pPr algn="ctr"/>
                      <a:r>
                        <a:rPr lang="en-US" dirty="0" smtClean="0"/>
                        <a:t>0.01</a:t>
                      </a:r>
                      <a:endParaRPr lang="en-US" dirty="0"/>
                    </a:p>
                  </a:txBody>
                  <a:tcPr anchor="ctr">
                    <a:lnT w="12700" cap="flat" cmpd="sng" algn="ctr">
                      <a:solidFill>
                        <a:schemeClr val="tx1"/>
                      </a:solidFill>
                      <a:prstDash val="solid"/>
                      <a:round/>
                      <a:headEnd type="none" w="med" len="med"/>
                      <a:tailEnd type="none" w="med" len="med"/>
                    </a:lnT>
                  </a:tcPr>
                </a:tc>
              </a:tr>
              <a:tr h="533400">
                <a:tc>
                  <a:txBody>
                    <a:bodyPr/>
                    <a:lstStyle/>
                    <a:p>
                      <a:r>
                        <a:rPr lang="en-US" dirty="0" smtClean="0"/>
                        <a:t>Feed Additive</a:t>
                      </a:r>
                      <a:r>
                        <a:rPr lang="en-US" baseline="0" dirty="0" smtClean="0"/>
                        <a:t> intake, mg/hd/d</a:t>
                      </a:r>
                      <a:endParaRPr lang="en-US" dirty="0"/>
                    </a:p>
                  </a:txBody>
                  <a:tcPr/>
                </a:tc>
                <a:tc>
                  <a:txBody>
                    <a:bodyPr/>
                    <a:lstStyle/>
                    <a:p>
                      <a:pPr algn="ctr"/>
                      <a:r>
                        <a:rPr lang="en-US" dirty="0" smtClean="0"/>
                        <a:t>325/186</a:t>
                      </a:r>
                      <a:endParaRPr lang="en-US" dirty="0"/>
                    </a:p>
                  </a:txBody>
                  <a:tcPr/>
                </a:tc>
                <a:tc>
                  <a:txBody>
                    <a:bodyPr/>
                    <a:lstStyle/>
                    <a:p>
                      <a:pPr algn="ctr"/>
                      <a:r>
                        <a:rPr lang="en-US" dirty="0" smtClean="0"/>
                        <a:t>105</a:t>
                      </a:r>
                      <a:endParaRPr lang="en-US" dirty="0"/>
                    </a:p>
                  </a:txBody>
                  <a:tcPr/>
                </a:tc>
                <a:tc>
                  <a:txBody>
                    <a:bodyPr/>
                    <a:lstStyle/>
                    <a:p>
                      <a:pPr algn="ctr"/>
                      <a:endParaRPr lang="en-US" dirty="0"/>
                    </a:p>
                  </a:txBody>
                  <a:tcPr/>
                </a:tc>
              </a:tr>
              <a:tr h="609600">
                <a:tc>
                  <a:txBody>
                    <a:bodyPr/>
                    <a:lstStyle/>
                    <a:p>
                      <a:r>
                        <a:rPr lang="en-US" dirty="0" smtClean="0"/>
                        <a:t>On-test</a:t>
                      </a:r>
                      <a:r>
                        <a:rPr lang="en-US" baseline="0" dirty="0" smtClean="0"/>
                        <a:t> stocker weight, lbs</a:t>
                      </a:r>
                      <a:endParaRPr lang="en-US" dirty="0"/>
                    </a:p>
                  </a:txBody>
                  <a:tcPr/>
                </a:tc>
                <a:tc>
                  <a:txBody>
                    <a:bodyPr/>
                    <a:lstStyle/>
                    <a:p>
                      <a:pPr algn="ctr"/>
                      <a:r>
                        <a:rPr lang="en-US" dirty="0" smtClean="0"/>
                        <a:t>583</a:t>
                      </a:r>
                      <a:endParaRPr lang="en-US" dirty="0"/>
                    </a:p>
                  </a:txBody>
                  <a:tcPr/>
                </a:tc>
                <a:tc>
                  <a:txBody>
                    <a:bodyPr/>
                    <a:lstStyle/>
                    <a:p>
                      <a:pPr algn="ctr"/>
                      <a:r>
                        <a:rPr lang="en-US" dirty="0" smtClean="0"/>
                        <a:t>582</a:t>
                      </a:r>
                      <a:endParaRPr lang="en-US" dirty="0"/>
                    </a:p>
                  </a:txBody>
                  <a:tcPr/>
                </a:tc>
                <a:tc>
                  <a:txBody>
                    <a:bodyPr/>
                    <a:lstStyle/>
                    <a:p>
                      <a:pPr algn="ctr"/>
                      <a:r>
                        <a:rPr lang="en-US" dirty="0" smtClean="0"/>
                        <a:t>4.1</a:t>
                      </a:r>
                      <a:endParaRPr lang="en-US" dirty="0"/>
                    </a:p>
                  </a:txBody>
                  <a:tcPr/>
                </a:tc>
              </a:tr>
              <a:tr h="548640">
                <a:tc>
                  <a:txBody>
                    <a:bodyPr/>
                    <a:lstStyle/>
                    <a:p>
                      <a:r>
                        <a:rPr lang="en-US" dirty="0" smtClean="0"/>
                        <a:t>Off-test stocker weight, lbs</a:t>
                      </a:r>
                      <a:endParaRPr lang="en-US" dirty="0"/>
                    </a:p>
                  </a:txBody>
                  <a:tcPr/>
                </a:tc>
                <a:tc>
                  <a:txBody>
                    <a:bodyPr/>
                    <a:lstStyle/>
                    <a:p>
                      <a:pPr algn="ctr"/>
                      <a:r>
                        <a:rPr lang="en-US" dirty="0" smtClean="0"/>
                        <a:t>739</a:t>
                      </a:r>
                      <a:endParaRPr lang="en-US" dirty="0"/>
                    </a:p>
                  </a:txBody>
                  <a:tcPr/>
                </a:tc>
                <a:tc>
                  <a:txBody>
                    <a:bodyPr/>
                    <a:lstStyle/>
                    <a:p>
                      <a:pPr algn="ctr"/>
                      <a:r>
                        <a:rPr lang="en-US" dirty="0" smtClean="0"/>
                        <a:t>743</a:t>
                      </a:r>
                      <a:endParaRPr lang="en-US" dirty="0"/>
                    </a:p>
                  </a:txBody>
                  <a:tcPr/>
                </a:tc>
                <a:tc>
                  <a:txBody>
                    <a:bodyPr/>
                    <a:lstStyle/>
                    <a:p>
                      <a:pPr algn="ctr"/>
                      <a:r>
                        <a:rPr lang="en-US" dirty="0" smtClean="0"/>
                        <a:t>5.3</a:t>
                      </a:r>
                      <a:endParaRPr lang="en-US" dirty="0"/>
                    </a:p>
                  </a:txBody>
                  <a:tcPr/>
                </a:tc>
              </a:tr>
              <a:tr h="609600">
                <a:tc>
                  <a:txBody>
                    <a:bodyPr/>
                    <a:lstStyle/>
                    <a:p>
                      <a:r>
                        <a:rPr lang="en-US" dirty="0" smtClean="0"/>
                        <a:t>90-day daily gain</a:t>
                      </a:r>
                      <a:endParaRPr lang="en-US" dirty="0"/>
                    </a:p>
                  </a:txBody>
                  <a:tcPr/>
                </a:tc>
                <a:tc>
                  <a:txBody>
                    <a:bodyPr/>
                    <a:lstStyle/>
                    <a:p>
                      <a:pPr algn="ctr"/>
                      <a:r>
                        <a:rPr lang="en-US" dirty="0" smtClean="0"/>
                        <a:t>1.73</a:t>
                      </a:r>
                      <a:endParaRPr lang="en-US" dirty="0"/>
                    </a:p>
                  </a:txBody>
                  <a:tcPr/>
                </a:tc>
                <a:tc>
                  <a:txBody>
                    <a:bodyPr/>
                    <a:lstStyle/>
                    <a:p>
                      <a:pPr algn="ctr"/>
                      <a:r>
                        <a:rPr lang="en-US" dirty="0" smtClean="0"/>
                        <a:t>1.79</a:t>
                      </a:r>
                      <a:endParaRPr lang="en-US" dirty="0"/>
                    </a:p>
                  </a:txBody>
                  <a:tcPr/>
                </a:tc>
                <a:tc>
                  <a:txBody>
                    <a:bodyPr/>
                    <a:lstStyle/>
                    <a:p>
                      <a:pPr algn="ctr"/>
                      <a:r>
                        <a:rPr lang="en-US" dirty="0" smtClean="0"/>
                        <a:t>0.06</a:t>
                      </a:r>
                      <a:endParaRPr lang="en-US" dirty="0"/>
                    </a:p>
                  </a:txBody>
                  <a:tcPr/>
                </a:tc>
              </a:tr>
              <a:tr h="426719">
                <a:tc gridSpan="4">
                  <a:txBody>
                    <a:bodyPr/>
                    <a:lstStyle/>
                    <a:p>
                      <a:r>
                        <a:rPr lang="en-US" baseline="30000" dirty="0" smtClean="0"/>
                        <a:t>a,b</a:t>
                      </a:r>
                      <a:r>
                        <a:rPr lang="en-US" dirty="0" smtClean="0"/>
                        <a:t> Means within a row with different superscripts</a:t>
                      </a:r>
                      <a:r>
                        <a:rPr lang="en-US" baseline="0" dirty="0" smtClean="0"/>
                        <a:t> differ by (P&lt;0.01).</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457200"/>
            <a:ext cx="662940" cy="790116"/>
          </a:xfrm>
          <a:prstGeom prst="rect">
            <a:avLst/>
          </a:prstGeom>
        </p:spPr>
      </p:pic>
    </p:spTree>
    <p:extLst>
      <p:ext uri="{BB962C8B-B14F-4D97-AF65-F5344CB8AC3E}">
        <p14:creationId xmlns:p14="http://schemas.microsoft.com/office/powerpoint/2010/main" val="367732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Mode of Action</a:t>
            </a:r>
          </a:p>
          <a:p>
            <a:r>
              <a:rPr lang="en-US" dirty="0" err="1" smtClean="0"/>
              <a:t>Coccidiostat</a:t>
            </a:r>
            <a:endParaRPr lang="en-US" dirty="0" smtClean="0"/>
          </a:p>
          <a:p>
            <a:r>
              <a:rPr lang="en-US" dirty="0" err="1" smtClean="0"/>
              <a:t>Ionophores</a:t>
            </a:r>
            <a:r>
              <a:rPr lang="en-US" dirty="0" smtClean="0"/>
              <a:t> for growing cattle</a:t>
            </a:r>
          </a:p>
          <a:p>
            <a:r>
              <a:rPr lang="en-US" dirty="0" err="1" smtClean="0"/>
              <a:t>Ionophores</a:t>
            </a:r>
            <a:r>
              <a:rPr lang="en-US" dirty="0" smtClean="0"/>
              <a:t> for beef and dairy cows</a:t>
            </a:r>
          </a:p>
          <a:p>
            <a:r>
              <a:rPr lang="en-US" dirty="0" smtClean="0"/>
              <a:t>Toxicity</a:t>
            </a:r>
          </a:p>
          <a:p>
            <a:endParaRPr lang="en-US" dirty="0" smtClean="0"/>
          </a:p>
        </p:txBody>
      </p:sp>
    </p:spTree>
    <p:extLst>
      <p:ext uri="{BB962C8B-B14F-4D97-AF65-F5344CB8AC3E}">
        <p14:creationId xmlns:p14="http://schemas.microsoft.com/office/powerpoint/2010/main" val="30083480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514600"/>
            <a:ext cx="3819525"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0" y="274638"/>
            <a:ext cx="7772400" cy="1143000"/>
          </a:xfrm>
        </p:spPr>
        <p:txBody>
          <a:bodyPr>
            <a:normAutofit fontScale="90000"/>
          </a:bodyPr>
          <a:lstStyle/>
          <a:p>
            <a:r>
              <a:rPr lang="en-US" dirty="0" smtClean="0"/>
              <a:t>2010 results, KSU Beef Stocker Unit </a:t>
            </a:r>
            <a:endParaRPr lang="en-US" dirty="0"/>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3552486157"/>
              </p:ext>
            </p:extLst>
          </p:nvPr>
        </p:nvGraphicFramePr>
        <p:xfrm>
          <a:off x="152400" y="2590800"/>
          <a:ext cx="4419600" cy="2595880"/>
        </p:xfrm>
        <a:graphic>
          <a:graphicData uri="http://schemas.openxmlformats.org/drawingml/2006/table">
            <a:tbl>
              <a:tblPr firstRow="1" bandRow="1">
                <a:tableStyleId>{5C22544A-7EE6-4342-B048-85BDC9FD1C3A}</a:tableStyleId>
              </a:tblPr>
              <a:tblGrid>
                <a:gridCol w="1143000"/>
                <a:gridCol w="990600"/>
                <a:gridCol w="1143000"/>
                <a:gridCol w="1143000"/>
              </a:tblGrid>
              <a:tr h="370840">
                <a:tc>
                  <a:txBody>
                    <a:bodyPr/>
                    <a:lstStyle/>
                    <a:p>
                      <a:r>
                        <a:rPr lang="en-US" dirty="0" smtClean="0"/>
                        <a:t>Item</a:t>
                      </a:r>
                      <a:endParaRPr lang="en-US" dirty="0"/>
                    </a:p>
                  </a:txBody>
                  <a:tcPr/>
                </a:tc>
                <a:tc>
                  <a:txBody>
                    <a:bodyPr/>
                    <a:lstStyle/>
                    <a:p>
                      <a:r>
                        <a:rPr lang="en-US" dirty="0" smtClean="0"/>
                        <a:t>Control</a:t>
                      </a:r>
                      <a:endParaRPr lang="en-US" dirty="0"/>
                    </a:p>
                  </a:txBody>
                  <a:tcPr/>
                </a:tc>
                <a:tc>
                  <a:txBody>
                    <a:bodyPr/>
                    <a:lstStyle/>
                    <a:p>
                      <a:r>
                        <a:rPr lang="en-US" dirty="0" err="1" smtClean="0"/>
                        <a:t>Rumensin</a:t>
                      </a:r>
                      <a:endParaRPr lang="en-US" dirty="0"/>
                    </a:p>
                  </a:txBody>
                  <a:tcPr/>
                </a:tc>
                <a:tc>
                  <a:txBody>
                    <a:bodyPr/>
                    <a:lstStyle/>
                    <a:p>
                      <a:r>
                        <a:rPr lang="en-US" dirty="0" err="1" smtClean="0"/>
                        <a:t>Rumensin</a:t>
                      </a:r>
                      <a:endParaRPr lang="en-US" dirty="0"/>
                    </a:p>
                  </a:txBody>
                  <a:tcPr/>
                </a:tc>
              </a:tr>
              <a:tr h="370840">
                <a:tc>
                  <a:txBody>
                    <a:bodyPr/>
                    <a:lstStyle/>
                    <a:p>
                      <a:r>
                        <a:rPr lang="en-US" dirty="0" err="1" smtClean="0"/>
                        <a:t>Onwt</a:t>
                      </a:r>
                      <a:r>
                        <a:rPr lang="en-US" dirty="0" smtClean="0"/>
                        <a:t>,</a:t>
                      </a:r>
                      <a:r>
                        <a:rPr lang="en-US" baseline="0" dirty="0" smtClean="0"/>
                        <a:t> </a:t>
                      </a:r>
                      <a:r>
                        <a:rPr lang="en-US" baseline="0" dirty="0" err="1" smtClean="0"/>
                        <a:t>lbs</a:t>
                      </a:r>
                      <a:endParaRPr lang="en-US" dirty="0"/>
                    </a:p>
                  </a:txBody>
                  <a:tcPr/>
                </a:tc>
                <a:tc>
                  <a:txBody>
                    <a:bodyPr/>
                    <a:lstStyle/>
                    <a:p>
                      <a:r>
                        <a:rPr lang="en-US" dirty="0" smtClean="0"/>
                        <a:t>657</a:t>
                      </a:r>
                      <a:endParaRPr lang="en-US" dirty="0"/>
                    </a:p>
                  </a:txBody>
                  <a:tcPr/>
                </a:tc>
                <a:tc>
                  <a:txBody>
                    <a:bodyPr/>
                    <a:lstStyle/>
                    <a:p>
                      <a:r>
                        <a:rPr lang="en-US" dirty="0" smtClean="0"/>
                        <a:t>659</a:t>
                      </a:r>
                      <a:endParaRPr lang="en-US" dirty="0"/>
                    </a:p>
                  </a:txBody>
                  <a:tcPr/>
                </a:tc>
                <a:tc>
                  <a:txBody>
                    <a:bodyPr/>
                    <a:lstStyle/>
                    <a:p>
                      <a:r>
                        <a:rPr lang="en-US" dirty="0" smtClean="0"/>
                        <a:t>660</a:t>
                      </a:r>
                      <a:endParaRPr lang="en-US" dirty="0"/>
                    </a:p>
                  </a:txBody>
                  <a:tcPr/>
                </a:tc>
              </a:tr>
              <a:tr h="370840">
                <a:tc>
                  <a:txBody>
                    <a:bodyPr/>
                    <a:lstStyle/>
                    <a:p>
                      <a:r>
                        <a:rPr lang="en-US" dirty="0" err="1" smtClean="0"/>
                        <a:t>Offwt</a:t>
                      </a:r>
                      <a:r>
                        <a:rPr lang="en-US" dirty="0" smtClean="0"/>
                        <a:t>, </a:t>
                      </a:r>
                      <a:r>
                        <a:rPr lang="en-US" dirty="0" err="1" smtClean="0"/>
                        <a:t>lbs</a:t>
                      </a:r>
                      <a:endParaRPr lang="en-US" dirty="0"/>
                    </a:p>
                  </a:txBody>
                  <a:tcPr/>
                </a:tc>
                <a:tc>
                  <a:txBody>
                    <a:bodyPr/>
                    <a:lstStyle/>
                    <a:p>
                      <a:r>
                        <a:rPr lang="en-US" dirty="0" smtClean="0"/>
                        <a:t>823</a:t>
                      </a:r>
                      <a:endParaRPr lang="en-US" dirty="0"/>
                    </a:p>
                  </a:txBody>
                  <a:tcPr/>
                </a:tc>
                <a:tc>
                  <a:txBody>
                    <a:bodyPr/>
                    <a:lstStyle/>
                    <a:p>
                      <a:r>
                        <a:rPr lang="en-US" dirty="0" smtClean="0"/>
                        <a:t>842</a:t>
                      </a:r>
                      <a:endParaRPr lang="en-US" dirty="0"/>
                    </a:p>
                  </a:txBody>
                  <a:tcPr/>
                </a:tc>
                <a:tc>
                  <a:txBody>
                    <a:bodyPr/>
                    <a:lstStyle/>
                    <a:p>
                      <a:r>
                        <a:rPr lang="en-US" dirty="0" smtClean="0"/>
                        <a:t>863</a:t>
                      </a:r>
                      <a:endParaRPr lang="en-US" dirty="0"/>
                    </a:p>
                  </a:txBody>
                  <a:tcPr/>
                </a:tc>
              </a:tr>
              <a:tr h="370840">
                <a:tc>
                  <a:txBody>
                    <a:bodyPr/>
                    <a:lstStyle/>
                    <a:p>
                      <a:r>
                        <a:rPr lang="en-US" dirty="0" smtClean="0"/>
                        <a:t>ADG</a:t>
                      </a:r>
                      <a:endParaRPr lang="en-US" dirty="0"/>
                    </a:p>
                  </a:txBody>
                  <a:tcPr/>
                </a:tc>
                <a:tc>
                  <a:txBody>
                    <a:bodyPr/>
                    <a:lstStyle/>
                    <a:p>
                      <a:r>
                        <a:rPr lang="en-US" dirty="0" smtClean="0"/>
                        <a:t>2.14</a:t>
                      </a:r>
                      <a:endParaRPr lang="en-US" dirty="0"/>
                    </a:p>
                  </a:txBody>
                  <a:tcPr/>
                </a:tc>
                <a:tc>
                  <a:txBody>
                    <a:bodyPr/>
                    <a:lstStyle/>
                    <a:p>
                      <a:r>
                        <a:rPr lang="en-US" dirty="0" smtClean="0"/>
                        <a:t>2.36</a:t>
                      </a:r>
                      <a:endParaRPr lang="en-US" dirty="0"/>
                    </a:p>
                  </a:txBody>
                  <a:tcPr/>
                </a:tc>
                <a:tc>
                  <a:txBody>
                    <a:bodyPr/>
                    <a:lstStyle/>
                    <a:p>
                      <a:r>
                        <a:rPr lang="en-US" dirty="0" smtClean="0"/>
                        <a:t>2.62</a:t>
                      </a:r>
                      <a:endParaRPr lang="en-US" dirty="0"/>
                    </a:p>
                  </a:txBody>
                  <a:tcPr/>
                </a:tc>
              </a:tr>
              <a:tr h="370840">
                <a:tc>
                  <a:txBody>
                    <a:bodyPr/>
                    <a:lstStyle/>
                    <a:p>
                      <a:r>
                        <a:rPr lang="en-US" dirty="0" smtClean="0"/>
                        <a:t>Intake</a:t>
                      </a:r>
                      <a:endParaRPr lang="en-US" dirty="0"/>
                    </a:p>
                  </a:txBody>
                  <a:tcPr/>
                </a:tc>
                <a:tc>
                  <a:txBody>
                    <a:bodyPr/>
                    <a:lstStyle/>
                    <a:p>
                      <a:r>
                        <a:rPr lang="en-US" dirty="0" smtClean="0"/>
                        <a:t>.36</a:t>
                      </a:r>
                      <a:endParaRPr lang="en-US" dirty="0"/>
                    </a:p>
                  </a:txBody>
                  <a:tcPr/>
                </a:tc>
                <a:tc>
                  <a:txBody>
                    <a:bodyPr/>
                    <a:lstStyle/>
                    <a:p>
                      <a:r>
                        <a:rPr lang="en-US" dirty="0" smtClean="0"/>
                        <a:t>.23</a:t>
                      </a:r>
                      <a:endParaRPr lang="en-US" dirty="0"/>
                    </a:p>
                  </a:txBody>
                  <a:tcPr/>
                </a:tc>
                <a:tc>
                  <a:txBody>
                    <a:bodyPr/>
                    <a:lstStyle/>
                    <a:p>
                      <a:r>
                        <a:rPr lang="en-US" dirty="0" smtClean="0"/>
                        <a:t>.20</a:t>
                      </a:r>
                      <a:endParaRPr lang="en-US" dirty="0"/>
                    </a:p>
                  </a:txBody>
                  <a:tcPr/>
                </a:tc>
              </a:tr>
              <a:tr h="370840">
                <a:tc>
                  <a:txBody>
                    <a:bodyPr/>
                    <a:lstStyle/>
                    <a:p>
                      <a:r>
                        <a:rPr lang="en-US" dirty="0" err="1" smtClean="0"/>
                        <a:t>Conc</a:t>
                      </a:r>
                      <a:r>
                        <a:rPr lang="en-US" dirty="0" smtClean="0"/>
                        <a:t>: RM</a:t>
                      </a:r>
                      <a:endParaRPr lang="en-US" dirty="0"/>
                    </a:p>
                  </a:txBody>
                  <a:tcPr/>
                </a:tc>
                <a:tc>
                  <a:txBody>
                    <a:bodyPr/>
                    <a:lstStyle/>
                    <a:p>
                      <a:r>
                        <a:rPr lang="en-US" dirty="0" err="1" smtClean="0"/>
                        <a:t>gm</a:t>
                      </a:r>
                      <a:r>
                        <a:rPr lang="en-US" dirty="0" smtClean="0"/>
                        <a:t>/ton</a:t>
                      </a:r>
                      <a:endParaRPr lang="en-US" dirty="0"/>
                    </a:p>
                  </a:txBody>
                  <a:tcPr/>
                </a:tc>
                <a:tc>
                  <a:txBody>
                    <a:bodyPr/>
                    <a:lstStyle/>
                    <a:p>
                      <a:r>
                        <a:rPr lang="en-US" dirty="0" smtClean="0"/>
                        <a:t>400</a:t>
                      </a:r>
                      <a:endParaRPr lang="en-US" dirty="0"/>
                    </a:p>
                  </a:txBody>
                  <a:tcPr/>
                </a:tc>
                <a:tc>
                  <a:txBody>
                    <a:bodyPr/>
                    <a:lstStyle/>
                    <a:p>
                      <a:r>
                        <a:rPr lang="en-US" dirty="0" smtClean="0"/>
                        <a:t>800</a:t>
                      </a:r>
                      <a:endParaRPr lang="en-US" dirty="0"/>
                    </a:p>
                  </a:txBody>
                  <a:tcPr/>
                </a:tc>
              </a:tr>
              <a:tr h="370840">
                <a:tc>
                  <a:txBody>
                    <a:bodyPr/>
                    <a:lstStyle/>
                    <a:p>
                      <a:r>
                        <a:rPr lang="en-US" dirty="0" err="1" smtClean="0"/>
                        <a:t>Conc:CTC</a:t>
                      </a:r>
                      <a:endParaRPr lang="en-US" dirty="0"/>
                    </a:p>
                  </a:txBody>
                  <a:tcPr/>
                </a:tc>
                <a:tc>
                  <a:txBody>
                    <a:bodyPr/>
                    <a:lstStyle/>
                    <a:p>
                      <a:r>
                        <a:rPr lang="en-US" dirty="0" smtClean="0"/>
                        <a:t>1400</a:t>
                      </a:r>
                      <a:endParaRPr lang="en-US" dirty="0"/>
                    </a:p>
                  </a:txBody>
                  <a:tcPr/>
                </a:tc>
                <a:tc>
                  <a:txBody>
                    <a:bodyPr/>
                    <a:lstStyle/>
                    <a:p>
                      <a:endParaRPr lang="en-US"/>
                    </a:p>
                  </a:txBody>
                  <a:tcPr/>
                </a:tc>
                <a:tc>
                  <a:txBody>
                    <a:bodyPr/>
                    <a:lstStyle/>
                    <a:p>
                      <a:endParaRPr lang="en-US" dirty="0"/>
                    </a:p>
                  </a:txBody>
                  <a:tcPr/>
                </a:tc>
              </a:tr>
            </a:tbl>
          </a:graphicData>
        </a:graphic>
      </p:graphicFrame>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988426" y="457200"/>
            <a:ext cx="707899" cy="843700"/>
          </a:xfrm>
        </p:spPr>
      </p:pic>
    </p:spTree>
    <p:extLst>
      <p:ext uri="{BB962C8B-B14F-4D97-AF65-F5344CB8AC3E}">
        <p14:creationId xmlns:p14="http://schemas.microsoft.com/office/powerpoint/2010/main" val="24668264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057400"/>
            <a:ext cx="3505200" cy="24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dirty="0" err="1" smtClean="0"/>
              <a:t>Bovatec</a:t>
            </a:r>
            <a:r>
              <a:rPr lang="en-US" dirty="0" smtClean="0"/>
              <a:t> 2.2</a:t>
            </a:r>
            <a:endParaRPr lang="en-US" dirty="0"/>
          </a:p>
        </p:txBody>
      </p:sp>
      <p:sp>
        <p:nvSpPr>
          <p:cNvPr id="5" name="Content Placeholder 4"/>
          <p:cNvSpPr>
            <a:spLocks noGrp="1"/>
          </p:cNvSpPr>
          <p:nvPr>
            <p:ph idx="1"/>
          </p:nvPr>
        </p:nvSpPr>
        <p:spPr>
          <a:xfrm>
            <a:off x="228600" y="1742576"/>
            <a:ext cx="5105400" cy="3916363"/>
          </a:xfrm>
        </p:spPr>
        <p:txBody>
          <a:bodyPr>
            <a:normAutofit fontScale="92500" lnSpcReduction="20000"/>
          </a:bodyPr>
          <a:lstStyle/>
          <a:p>
            <a:r>
              <a:rPr lang="en-US" dirty="0" smtClean="0"/>
              <a:t>– </a:t>
            </a:r>
            <a:r>
              <a:rPr lang="en-US" dirty="0"/>
              <a:t>44-pound block </a:t>
            </a:r>
          </a:p>
          <a:p>
            <a:r>
              <a:rPr lang="en-US" dirty="0"/>
              <a:t>– Contains 2.2 grams </a:t>
            </a:r>
            <a:r>
              <a:rPr lang="en-US" dirty="0" err="1"/>
              <a:t>lasalocid</a:t>
            </a:r>
            <a:r>
              <a:rPr lang="en-US" dirty="0"/>
              <a:t> sodium per pound (4,400 g/ton)</a:t>
            </a:r>
          </a:p>
          <a:p>
            <a:r>
              <a:rPr lang="en-US" dirty="0"/>
              <a:t>– For use continuously on a free-choice </a:t>
            </a:r>
            <a:r>
              <a:rPr lang="en-US" dirty="0" smtClean="0"/>
              <a:t>basis</a:t>
            </a:r>
          </a:p>
          <a:p>
            <a:r>
              <a:rPr lang="en-US" dirty="0"/>
              <a:t>0.43 – 1.45 </a:t>
            </a:r>
            <a:r>
              <a:rPr lang="en-US" dirty="0" err="1"/>
              <a:t>oz</a:t>
            </a:r>
            <a:r>
              <a:rPr lang="en-US" dirty="0"/>
              <a:t>/head/day consumption delivers 60 – 200 mg </a:t>
            </a:r>
            <a:r>
              <a:rPr lang="en-US" dirty="0" err="1"/>
              <a:t>Bovatec</a:t>
            </a:r>
            <a:r>
              <a:rPr lang="en-US" dirty="0"/>
              <a:t>/head/day</a:t>
            </a:r>
          </a:p>
        </p:txBody>
      </p:sp>
    </p:spTree>
    <p:extLst>
      <p:ext uri="{BB962C8B-B14F-4D97-AF65-F5344CB8AC3E}">
        <p14:creationId xmlns:p14="http://schemas.microsoft.com/office/powerpoint/2010/main" val="37750176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2"/>
          <p:cNvSpPr>
            <a:spLocks noChangeArrowheads="1"/>
          </p:cNvSpPr>
          <p:nvPr/>
        </p:nvSpPr>
        <p:spPr bwMode="auto">
          <a:xfrm>
            <a:off x="76200" y="1012825"/>
            <a:ext cx="8991600" cy="511175"/>
          </a:xfrm>
          <a:prstGeom prst="rect">
            <a:avLst/>
          </a:prstGeom>
          <a:noFill/>
          <a:ln w="9525">
            <a:noFill/>
            <a:miter lim="800000"/>
            <a:headEnd/>
            <a:tailEnd/>
          </a:ln>
        </p:spPr>
        <p:txBody>
          <a:bodyPr anchor="ctr"/>
          <a:lstStyle/>
          <a:p>
            <a:pPr algn="ctr"/>
            <a:r>
              <a:rPr lang="en-US" sz="3600" dirty="0" err="1">
                <a:latin typeface="Albertus Medium" pitchFamily="34" charset="0"/>
              </a:rPr>
              <a:t>Rumensin</a:t>
            </a:r>
            <a:r>
              <a:rPr lang="en-US" sz="3600" dirty="0">
                <a:latin typeface="Albertus Medium" pitchFamily="34" charset="0"/>
              </a:rPr>
              <a:t> for </a:t>
            </a:r>
            <a:r>
              <a:rPr lang="en-US" sz="3600" dirty="0" smtClean="0">
                <a:latin typeface="Albertus Medium" pitchFamily="34" charset="0"/>
              </a:rPr>
              <a:t>Mature Beef Cows </a:t>
            </a:r>
            <a:endParaRPr lang="en-US" sz="3600" dirty="0">
              <a:latin typeface="Albertus Medium" pitchFamily="34" charset="0"/>
            </a:endParaRPr>
          </a:p>
        </p:txBody>
      </p:sp>
      <p:sp>
        <p:nvSpPr>
          <p:cNvPr id="327682" name="Rectangle 6"/>
          <p:cNvSpPr>
            <a:spLocks noChangeArrowheads="1"/>
          </p:cNvSpPr>
          <p:nvPr/>
        </p:nvSpPr>
        <p:spPr bwMode="auto">
          <a:xfrm>
            <a:off x="990600" y="2016125"/>
            <a:ext cx="7199313" cy="4537075"/>
          </a:xfrm>
          <a:prstGeom prst="rect">
            <a:avLst/>
          </a:prstGeom>
          <a:noFill/>
          <a:ln w="9525">
            <a:noFill/>
            <a:miter lim="800000"/>
            <a:headEnd/>
            <a:tailEnd/>
          </a:ln>
        </p:spPr>
        <p:txBody>
          <a:bodyPr/>
          <a:lstStyle/>
          <a:p>
            <a:pPr marL="342900" indent="-342900">
              <a:spcBef>
                <a:spcPct val="20000"/>
              </a:spcBef>
              <a:buClr>
                <a:srgbClr val="5BA0E2"/>
              </a:buClr>
              <a:buFontTx/>
              <a:buChar char="•"/>
            </a:pPr>
            <a:r>
              <a:rPr lang="en-US" sz="2800" b="1" dirty="0"/>
              <a:t>Only </a:t>
            </a:r>
            <a:r>
              <a:rPr lang="en-US" sz="2800" b="1" dirty="0" err="1"/>
              <a:t>ionophore</a:t>
            </a:r>
            <a:r>
              <a:rPr lang="en-US" sz="2800" b="1" dirty="0"/>
              <a:t> </a:t>
            </a:r>
            <a:r>
              <a:rPr lang="en-US" sz="2800" dirty="0"/>
              <a:t>approved for use in mature, reproducing beef cows</a:t>
            </a:r>
          </a:p>
          <a:p>
            <a:pPr marL="342900" indent="-342900">
              <a:spcBef>
                <a:spcPct val="20000"/>
              </a:spcBef>
              <a:buClr>
                <a:srgbClr val="5BA0E2"/>
              </a:buClr>
              <a:buFontTx/>
              <a:buChar char="•"/>
            </a:pPr>
            <a:r>
              <a:rPr lang="en-US" sz="2800" b="1" dirty="0"/>
              <a:t>Improves feed </a:t>
            </a:r>
            <a:r>
              <a:rPr lang="en-US" sz="2800" b="1" dirty="0" smtClean="0"/>
              <a:t>efficiency</a:t>
            </a:r>
            <a:r>
              <a:rPr lang="en-US" sz="2800" dirty="0" smtClean="0"/>
              <a:t>, </a:t>
            </a:r>
            <a:r>
              <a:rPr lang="en-US" sz="2800" dirty="0"/>
              <a:t>which helps maximize profitability  </a:t>
            </a:r>
            <a:endParaRPr lang="en-US" sz="2800" dirty="0" smtClean="0"/>
          </a:p>
          <a:p>
            <a:pPr marL="342900" indent="-342900">
              <a:spcBef>
                <a:spcPct val="20000"/>
              </a:spcBef>
              <a:buClr>
                <a:srgbClr val="5BA0E2"/>
              </a:buClr>
              <a:buFontTx/>
              <a:buChar char="•"/>
            </a:pPr>
            <a:r>
              <a:rPr lang="en-US" sz="2800" dirty="0" smtClean="0"/>
              <a:t>Maintains </a:t>
            </a:r>
            <a:r>
              <a:rPr lang="en-US" sz="2800" dirty="0"/>
              <a:t>body condition on </a:t>
            </a:r>
            <a:r>
              <a:rPr lang="en-US" sz="2800" b="1" dirty="0"/>
              <a:t>5% to 10% less </a:t>
            </a:r>
            <a:r>
              <a:rPr lang="en-US" sz="2800" b="1" dirty="0" smtClean="0"/>
              <a:t>feed</a:t>
            </a:r>
            <a:endParaRPr lang="en-US" sz="2800" b="1" dirty="0"/>
          </a:p>
        </p:txBody>
      </p:sp>
    </p:spTree>
    <p:extLst>
      <p:ext uri="{BB962C8B-B14F-4D97-AF65-F5344CB8AC3E}">
        <p14:creationId xmlns:p14="http://schemas.microsoft.com/office/powerpoint/2010/main" val="34888394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34487453"/>
              </p:ext>
            </p:extLst>
          </p:nvPr>
        </p:nvGraphicFramePr>
        <p:xfrm>
          <a:off x="152400" y="304800"/>
          <a:ext cx="8458200" cy="6334125"/>
        </p:xfrm>
        <a:graphic>
          <a:graphicData uri="http://schemas.openxmlformats.org/drawingml/2006/table">
            <a:tbl>
              <a:tblPr firstRow="1" bandRow="1">
                <a:tableStyleId>{5C22544A-7EE6-4342-B048-85BDC9FD1C3A}</a:tableStyleId>
              </a:tblPr>
              <a:tblGrid>
                <a:gridCol w="3810000"/>
                <a:gridCol w="1676400"/>
                <a:gridCol w="1600200"/>
                <a:gridCol w="1371600"/>
              </a:tblGrid>
              <a:tr h="381000">
                <a:tc gridSpan="4">
                  <a:txBody>
                    <a:bodyPr/>
                    <a:lstStyle/>
                    <a:p>
                      <a:r>
                        <a:rPr lang="en-US" dirty="0" smtClean="0"/>
                        <a:t>Four-trial dose titration, summary of cow weight change and feed intake data</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81000">
                <a:tc>
                  <a:txBody>
                    <a:bodyPr/>
                    <a:lstStyle/>
                    <a:p>
                      <a:endParaRPr lang="en-US" dirty="0"/>
                    </a:p>
                  </a:txBody>
                  <a:tcPr/>
                </a:tc>
                <a:tc gridSpan="3">
                  <a:txBody>
                    <a:bodyPr/>
                    <a:lstStyle/>
                    <a:p>
                      <a:pPr algn="ctr"/>
                      <a:r>
                        <a:rPr lang="en-US" baseline="0" dirty="0" smtClean="0"/>
                        <a:t>Rumensin, mg/hd/d</a:t>
                      </a:r>
                      <a:endParaRPr lang="en-US" baseline="0" dirty="0"/>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r>
              <a:tr h="304800">
                <a:tc>
                  <a:txBody>
                    <a:bodyPr/>
                    <a:lstStyle/>
                    <a:p>
                      <a:pPr algn="l"/>
                      <a:r>
                        <a:rPr lang="en-US" dirty="0" smtClean="0"/>
                        <a:t>Item</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smtClean="0"/>
                        <a:t>0</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50</a:t>
                      </a:r>
                      <a:endParaRPr lang="en-US" baseline="30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200</a:t>
                      </a:r>
                      <a:endParaRPr lang="en-US" baseline="300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240">
                <a:tc>
                  <a:txBody>
                    <a:bodyPr/>
                    <a:lstStyle/>
                    <a:p>
                      <a:r>
                        <a:rPr lang="en-US" dirty="0" smtClean="0"/>
                        <a:t>Number of cows</a:t>
                      </a:r>
                      <a:endParaRPr lang="en-US" dirty="0"/>
                    </a:p>
                  </a:txBody>
                  <a:tcPr anchor="ctr">
                    <a:lnT w="12700" cap="flat" cmpd="sng" algn="ctr">
                      <a:solidFill>
                        <a:schemeClr val="tx1"/>
                      </a:solidFill>
                      <a:prstDash val="solid"/>
                      <a:round/>
                      <a:headEnd type="none" w="med" len="med"/>
                      <a:tailEnd type="none" w="med" len="med"/>
                    </a:lnT>
                  </a:tcPr>
                </a:tc>
                <a:tc>
                  <a:txBody>
                    <a:bodyPr/>
                    <a:lstStyle/>
                    <a:p>
                      <a:pPr algn="ctr"/>
                      <a:r>
                        <a:rPr lang="en-US" dirty="0" smtClean="0"/>
                        <a:t>108</a:t>
                      </a:r>
                      <a:endParaRPr lang="en-US" dirty="0"/>
                    </a:p>
                  </a:txBody>
                  <a:tcPr anchor="ctr">
                    <a:lnT w="12700" cap="flat" cmpd="sng" algn="ctr">
                      <a:solidFill>
                        <a:schemeClr val="tx1"/>
                      </a:solidFill>
                      <a:prstDash val="solid"/>
                      <a:round/>
                      <a:headEnd type="none" w="med" len="med"/>
                      <a:tailEnd type="none" w="med" len="med"/>
                    </a:lnT>
                  </a:tcPr>
                </a:tc>
                <a:tc>
                  <a:txBody>
                    <a:bodyPr/>
                    <a:lstStyle/>
                    <a:p>
                      <a:pPr algn="ctr"/>
                      <a:r>
                        <a:rPr lang="en-US" dirty="0" smtClean="0"/>
                        <a:t>99</a:t>
                      </a:r>
                      <a:endParaRPr lang="en-US" dirty="0"/>
                    </a:p>
                  </a:txBody>
                  <a:tcPr anchor="ctr">
                    <a:lnT w="12700" cap="flat" cmpd="sng" algn="ctr">
                      <a:solidFill>
                        <a:schemeClr val="tx1"/>
                      </a:solidFill>
                      <a:prstDash val="solid"/>
                      <a:round/>
                      <a:headEnd type="none" w="med" len="med"/>
                      <a:tailEnd type="none" w="med" len="med"/>
                    </a:lnT>
                  </a:tcPr>
                </a:tc>
                <a:tc>
                  <a:txBody>
                    <a:bodyPr/>
                    <a:lstStyle/>
                    <a:p>
                      <a:pPr algn="ctr"/>
                      <a:r>
                        <a:rPr lang="en-US" dirty="0" smtClean="0"/>
                        <a:t>109</a:t>
                      </a:r>
                      <a:endParaRPr lang="en-US" dirty="0"/>
                    </a:p>
                  </a:txBody>
                  <a:tcPr anchor="ctr">
                    <a:lnT w="12700" cap="flat" cmpd="sng" algn="ctr">
                      <a:solidFill>
                        <a:schemeClr val="tx1"/>
                      </a:solidFill>
                      <a:prstDash val="solid"/>
                      <a:round/>
                      <a:headEnd type="none" w="med" len="med"/>
                      <a:tailEnd type="none" w="med" len="med"/>
                    </a:lnT>
                  </a:tcPr>
                </a:tc>
              </a:tr>
              <a:tr h="304800">
                <a:tc>
                  <a:txBody>
                    <a:bodyPr/>
                    <a:lstStyle/>
                    <a:p>
                      <a:r>
                        <a:rPr lang="en-US" dirty="0" smtClean="0"/>
                        <a:t>Initial wt, lbs</a:t>
                      </a:r>
                      <a:endParaRPr lang="en-US" dirty="0"/>
                    </a:p>
                  </a:txBody>
                  <a:tcPr/>
                </a:tc>
                <a:tc>
                  <a:txBody>
                    <a:bodyPr/>
                    <a:lstStyle/>
                    <a:p>
                      <a:pPr algn="ctr"/>
                      <a:r>
                        <a:rPr lang="en-US" dirty="0" smtClean="0"/>
                        <a:t>1,063</a:t>
                      </a:r>
                      <a:endParaRPr lang="en-US" dirty="0"/>
                    </a:p>
                  </a:txBody>
                  <a:tcPr/>
                </a:tc>
                <a:tc>
                  <a:txBody>
                    <a:bodyPr/>
                    <a:lstStyle/>
                    <a:p>
                      <a:pPr algn="ctr"/>
                      <a:r>
                        <a:rPr lang="en-US" dirty="0" smtClean="0"/>
                        <a:t>1,050</a:t>
                      </a:r>
                      <a:endParaRPr lang="en-US" dirty="0"/>
                    </a:p>
                  </a:txBody>
                  <a:tcPr/>
                </a:tc>
                <a:tc>
                  <a:txBody>
                    <a:bodyPr/>
                    <a:lstStyle/>
                    <a:p>
                      <a:pPr algn="ctr"/>
                      <a:r>
                        <a:rPr lang="en-US" dirty="0" smtClean="0"/>
                        <a:t>1,049</a:t>
                      </a:r>
                      <a:endParaRPr lang="en-US" dirty="0"/>
                    </a:p>
                  </a:txBody>
                  <a:tcPr/>
                </a:tc>
              </a:tr>
              <a:tr h="320040">
                <a:tc>
                  <a:txBody>
                    <a:bodyPr/>
                    <a:lstStyle/>
                    <a:p>
                      <a:r>
                        <a:rPr lang="en-US" dirty="0" smtClean="0"/>
                        <a:t>Final cow wt, lbs</a:t>
                      </a:r>
                      <a:endParaRPr lang="en-US" dirty="0"/>
                    </a:p>
                  </a:txBody>
                  <a:tcPr/>
                </a:tc>
                <a:tc>
                  <a:txBody>
                    <a:bodyPr/>
                    <a:lstStyle/>
                    <a:p>
                      <a:pPr algn="ctr"/>
                      <a:r>
                        <a:rPr lang="en-US" dirty="0" smtClean="0"/>
                        <a:t>1,016</a:t>
                      </a:r>
                      <a:endParaRPr lang="en-US" dirty="0"/>
                    </a:p>
                  </a:txBody>
                  <a:tcPr/>
                </a:tc>
                <a:tc>
                  <a:txBody>
                    <a:bodyPr/>
                    <a:lstStyle/>
                    <a:p>
                      <a:pPr algn="ctr"/>
                      <a:r>
                        <a:rPr lang="en-US" dirty="0" smtClean="0"/>
                        <a:t>1,006</a:t>
                      </a:r>
                      <a:endParaRPr lang="en-US" dirty="0"/>
                    </a:p>
                  </a:txBody>
                  <a:tcPr/>
                </a:tc>
                <a:tc>
                  <a:txBody>
                    <a:bodyPr/>
                    <a:lstStyle/>
                    <a:p>
                      <a:pPr algn="ctr"/>
                      <a:r>
                        <a:rPr lang="en-US" dirty="0" smtClean="0"/>
                        <a:t>1,010</a:t>
                      </a:r>
                      <a:endParaRPr lang="en-US" dirty="0"/>
                    </a:p>
                  </a:txBody>
                  <a:tcPr/>
                </a:tc>
              </a:tr>
              <a:tr h="335280">
                <a:tc>
                  <a:txBody>
                    <a:bodyPr/>
                    <a:lstStyle/>
                    <a:p>
                      <a:r>
                        <a:rPr lang="en-US" dirty="0" smtClean="0"/>
                        <a:t>Wt. change, lbs</a:t>
                      </a:r>
                      <a:endParaRPr lang="en-US" dirty="0"/>
                    </a:p>
                  </a:txBody>
                  <a:tcPr/>
                </a:tc>
                <a:tc>
                  <a:txBody>
                    <a:bodyPr/>
                    <a:lstStyle/>
                    <a:p>
                      <a:pPr algn="ctr"/>
                      <a:r>
                        <a:rPr lang="en-US" dirty="0" smtClean="0"/>
                        <a:t>-47</a:t>
                      </a:r>
                      <a:endParaRPr lang="en-US" dirty="0"/>
                    </a:p>
                  </a:txBody>
                  <a:tcPr/>
                </a:tc>
                <a:tc>
                  <a:txBody>
                    <a:bodyPr/>
                    <a:lstStyle/>
                    <a:p>
                      <a:pPr algn="ctr"/>
                      <a:r>
                        <a:rPr lang="en-US" dirty="0" smtClean="0"/>
                        <a:t>-44</a:t>
                      </a:r>
                      <a:endParaRPr lang="en-US" dirty="0"/>
                    </a:p>
                  </a:txBody>
                  <a:tcPr/>
                </a:tc>
                <a:tc>
                  <a:txBody>
                    <a:bodyPr/>
                    <a:lstStyle/>
                    <a:p>
                      <a:pPr algn="ctr"/>
                      <a:r>
                        <a:rPr lang="en-US" dirty="0" smtClean="0"/>
                        <a:t>-39</a:t>
                      </a:r>
                      <a:endParaRPr lang="en-US" dirty="0"/>
                    </a:p>
                  </a:txBody>
                  <a:tcPr/>
                </a:tc>
              </a:tr>
              <a:tr h="350520">
                <a:tc>
                  <a:txBody>
                    <a:bodyPr/>
                    <a:lstStyle/>
                    <a:p>
                      <a:r>
                        <a:rPr lang="en-US" dirty="0" smtClean="0"/>
                        <a:t>Feed intake (lbs DM/day/exp unit)</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289560">
                <a:tc>
                  <a:txBody>
                    <a:bodyPr/>
                    <a:lstStyle/>
                    <a:p>
                      <a:r>
                        <a:rPr lang="en-US" dirty="0" smtClean="0"/>
                        <a:t>     0-171 days</a:t>
                      </a:r>
                      <a:endParaRPr lang="en-US" dirty="0"/>
                    </a:p>
                  </a:txBody>
                  <a:tcPr/>
                </a:tc>
                <a:tc>
                  <a:txBody>
                    <a:bodyPr/>
                    <a:lstStyle/>
                    <a:p>
                      <a:pPr algn="ctr"/>
                      <a:r>
                        <a:rPr lang="en-US" dirty="0" smtClean="0"/>
                        <a:t>164.2</a:t>
                      </a:r>
                      <a:r>
                        <a:rPr lang="en-US" baseline="30000" dirty="0" smtClean="0"/>
                        <a:t>a</a:t>
                      </a:r>
                      <a:endParaRPr lang="en-US" baseline="30000" dirty="0"/>
                    </a:p>
                  </a:txBody>
                  <a:tcPr/>
                </a:tc>
                <a:tc>
                  <a:txBody>
                    <a:bodyPr/>
                    <a:lstStyle/>
                    <a:p>
                      <a:pPr algn="ctr"/>
                      <a:r>
                        <a:rPr lang="en-US" dirty="0" smtClean="0"/>
                        <a:t>155.7</a:t>
                      </a:r>
                      <a:r>
                        <a:rPr lang="en-US" baseline="30000" dirty="0" smtClean="0"/>
                        <a:t>b</a:t>
                      </a:r>
                      <a:endParaRPr lang="en-US" baseline="30000" dirty="0"/>
                    </a:p>
                  </a:txBody>
                  <a:tcPr/>
                </a:tc>
                <a:tc>
                  <a:txBody>
                    <a:bodyPr/>
                    <a:lstStyle/>
                    <a:p>
                      <a:pPr algn="ctr"/>
                      <a:r>
                        <a:rPr lang="en-US" dirty="0" smtClean="0"/>
                        <a:t>146.4</a:t>
                      </a:r>
                      <a:r>
                        <a:rPr lang="en-US" baseline="30000" dirty="0" smtClean="0"/>
                        <a:t>b</a:t>
                      </a:r>
                      <a:endParaRPr lang="en-US" baseline="30000" dirty="0"/>
                    </a:p>
                  </a:txBody>
                  <a:tcPr/>
                </a:tc>
              </a:tr>
              <a:tr h="304800">
                <a:tc>
                  <a:txBody>
                    <a:bodyPr/>
                    <a:lstStyle/>
                    <a:p>
                      <a:r>
                        <a:rPr lang="en-US" dirty="0" smtClean="0"/>
                        <a:t>    Percent of control</a:t>
                      </a:r>
                      <a:endParaRPr lang="en-US" dirty="0"/>
                    </a:p>
                  </a:txBody>
                  <a:tcPr/>
                </a:tc>
                <a:tc>
                  <a:txBody>
                    <a:bodyPr/>
                    <a:lstStyle/>
                    <a:p>
                      <a:pPr algn="ctr"/>
                      <a:r>
                        <a:rPr lang="en-US" dirty="0" smtClean="0"/>
                        <a:t>100</a:t>
                      </a:r>
                      <a:endParaRPr lang="en-US" dirty="0"/>
                    </a:p>
                  </a:txBody>
                  <a:tcPr/>
                </a:tc>
                <a:tc>
                  <a:txBody>
                    <a:bodyPr/>
                    <a:lstStyle/>
                    <a:p>
                      <a:pPr algn="ctr"/>
                      <a:r>
                        <a:rPr lang="en-US" dirty="0" smtClean="0"/>
                        <a:t>94.8</a:t>
                      </a:r>
                      <a:endParaRPr lang="en-US" dirty="0"/>
                    </a:p>
                  </a:txBody>
                  <a:tcPr/>
                </a:tc>
                <a:tc>
                  <a:txBody>
                    <a:bodyPr/>
                    <a:lstStyle/>
                    <a:p>
                      <a:pPr algn="ctr"/>
                      <a:r>
                        <a:rPr lang="en-US" dirty="0" smtClean="0"/>
                        <a:t>89.2</a:t>
                      </a:r>
                      <a:endParaRPr lang="en-US" dirty="0"/>
                    </a:p>
                  </a:txBody>
                  <a:tcPr/>
                </a:tc>
              </a:tr>
              <a:tr h="320040">
                <a:tc>
                  <a:txBody>
                    <a:bodyPr/>
                    <a:lstStyle/>
                    <a:p>
                      <a:r>
                        <a:rPr lang="en-US" dirty="0" smtClean="0"/>
                        <a:t>Avg</a:t>
                      </a:r>
                      <a:r>
                        <a:rPr lang="en-US" baseline="0" dirty="0" smtClean="0"/>
                        <a:t> days on study at calving</a:t>
                      </a:r>
                      <a:endParaRPr lang="en-US" dirty="0"/>
                    </a:p>
                  </a:txBody>
                  <a:tcPr/>
                </a:tc>
                <a:tc>
                  <a:txBody>
                    <a:bodyPr/>
                    <a:lstStyle/>
                    <a:p>
                      <a:pPr algn="ctr"/>
                      <a:r>
                        <a:rPr lang="en-US" dirty="0" smtClean="0"/>
                        <a:t>124</a:t>
                      </a:r>
                      <a:endParaRPr lang="en-US" dirty="0"/>
                    </a:p>
                  </a:txBody>
                  <a:tcPr/>
                </a:tc>
                <a:tc>
                  <a:txBody>
                    <a:bodyPr/>
                    <a:lstStyle/>
                    <a:p>
                      <a:pPr algn="ctr"/>
                      <a:r>
                        <a:rPr lang="en-US" dirty="0" smtClean="0"/>
                        <a:t>123</a:t>
                      </a:r>
                      <a:endParaRPr lang="en-US" dirty="0"/>
                    </a:p>
                  </a:txBody>
                  <a:tcPr/>
                </a:tc>
                <a:tc>
                  <a:txBody>
                    <a:bodyPr/>
                    <a:lstStyle/>
                    <a:p>
                      <a:pPr algn="ctr"/>
                      <a:r>
                        <a:rPr lang="en-US" dirty="0" smtClean="0"/>
                        <a:t>125</a:t>
                      </a:r>
                      <a:endParaRPr lang="en-US" dirty="0"/>
                    </a:p>
                  </a:txBody>
                  <a:tcPr/>
                </a:tc>
              </a:tr>
              <a:tr h="335280">
                <a:tc>
                  <a:txBody>
                    <a:bodyPr/>
                    <a:lstStyle/>
                    <a:p>
                      <a:r>
                        <a:rPr lang="en-US" dirty="0" smtClean="0"/>
                        <a:t>Days from calving to conception</a:t>
                      </a:r>
                      <a:endParaRPr lang="en-US" dirty="0"/>
                    </a:p>
                  </a:txBody>
                  <a:tcPr/>
                </a:tc>
                <a:tc>
                  <a:txBody>
                    <a:bodyPr/>
                    <a:lstStyle/>
                    <a:p>
                      <a:pPr algn="ctr"/>
                      <a:r>
                        <a:rPr lang="en-US" dirty="0" smtClean="0"/>
                        <a:t>93</a:t>
                      </a:r>
                      <a:r>
                        <a:rPr lang="en-US" baseline="30000" dirty="0" smtClean="0"/>
                        <a:t>c</a:t>
                      </a:r>
                      <a:endParaRPr lang="en-US" baseline="30000" dirty="0"/>
                    </a:p>
                  </a:txBody>
                  <a:tcPr/>
                </a:tc>
                <a:tc>
                  <a:txBody>
                    <a:bodyPr/>
                    <a:lstStyle/>
                    <a:p>
                      <a:pPr algn="ctr"/>
                      <a:r>
                        <a:rPr lang="en-US" dirty="0" smtClean="0"/>
                        <a:t>87</a:t>
                      </a:r>
                      <a:r>
                        <a:rPr lang="en-US" baseline="30000" dirty="0" smtClean="0"/>
                        <a:t>d</a:t>
                      </a:r>
                      <a:endParaRPr lang="en-US" baseline="30000" dirty="0"/>
                    </a:p>
                  </a:txBody>
                  <a:tcPr/>
                </a:tc>
                <a:tc>
                  <a:txBody>
                    <a:bodyPr/>
                    <a:lstStyle/>
                    <a:p>
                      <a:pPr algn="ctr"/>
                      <a:r>
                        <a:rPr lang="en-US" dirty="0" smtClean="0"/>
                        <a:t>87</a:t>
                      </a:r>
                      <a:r>
                        <a:rPr lang="en-US" baseline="30000" dirty="0" smtClean="0"/>
                        <a:t>d</a:t>
                      </a:r>
                      <a:endParaRPr lang="en-US" baseline="30000" dirty="0"/>
                    </a:p>
                  </a:txBody>
                  <a:tcPr/>
                </a:tc>
              </a:tr>
              <a:tr h="350520">
                <a:tc>
                  <a:txBody>
                    <a:bodyPr/>
                    <a:lstStyle/>
                    <a:p>
                      <a:r>
                        <a:rPr lang="en-US" dirty="0" smtClean="0"/>
                        <a:t>Number of cows bred</a:t>
                      </a:r>
                      <a:endParaRPr lang="en-US" dirty="0"/>
                    </a:p>
                  </a:txBody>
                  <a:tcPr/>
                </a:tc>
                <a:tc>
                  <a:txBody>
                    <a:bodyPr/>
                    <a:lstStyle/>
                    <a:p>
                      <a:pPr algn="ctr"/>
                      <a:r>
                        <a:rPr lang="en-US" dirty="0" smtClean="0"/>
                        <a:t>99</a:t>
                      </a:r>
                      <a:endParaRPr lang="en-US" dirty="0"/>
                    </a:p>
                  </a:txBody>
                  <a:tcPr/>
                </a:tc>
                <a:tc>
                  <a:txBody>
                    <a:bodyPr/>
                    <a:lstStyle/>
                    <a:p>
                      <a:pPr algn="ctr"/>
                      <a:r>
                        <a:rPr lang="en-US" dirty="0" smtClean="0"/>
                        <a:t>93</a:t>
                      </a:r>
                      <a:endParaRPr lang="en-US" dirty="0"/>
                    </a:p>
                  </a:txBody>
                  <a:tcPr/>
                </a:tc>
                <a:tc>
                  <a:txBody>
                    <a:bodyPr/>
                    <a:lstStyle/>
                    <a:p>
                      <a:pPr algn="ctr"/>
                      <a:r>
                        <a:rPr lang="en-US" dirty="0" smtClean="0"/>
                        <a:t>100</a:t>
                      </a:r>
                      <a:endParaRPr lang="en-US" dirty="0"/>
                    </a:p>
                  </a:txBody>
                  <a:tcPr/>
                </a:tc>
              </a:tr>
              <a:tr h="365760">
                <a:tc>
                  <a:txBody>
                    <a:bodyPr/>
                    <a:lstStyle/>
                    <a:p>
                      <a:r>
                        <a:rPr lang="en-US" dirty="0" smtClean="0"/>
                        <a:t>Number of cows conceived</a:t>
                      </a:r>
                      <a:endParaRPr lang="en-US" dirty="0"/>
                    </a:p>
                  </a:txBody>
                  <a:tcPr/>
                </a:tc>
                <a:tc>
                  <a:txBody>
                    <a:bodyPr/>
                    <a:lstStyle/>
                    <a:p>
                      <a:pPr algn="ctr"/>
                      <a:r>
                        <a:rPr lang="en-US" dirty="0" smtClean="0"/>
                        <a:t>90</a:t>
                      </a:r>
                      <a:endParaRPr lang="en-US" dirty="0"/>
                    </a:p>
                  </a:txBody>
                  <a:tcPr/>
                </a:tc>
                <a:tc>
                  <a:txBody>
                    <a:bodyPr/>
                    <a:lstStyle/>
                    <a:p>
                      <a:pPr algn="ctr"/>
                      <a:r>
                        <a:rPr lang="en-US" dirty="0" smtClean="0"/>
                        <a:t>86</a:t>
                      </a:r>
                      <a:endParaRPr lang="en-US" dirty="0"/>
                    </a:p>
                  </a:txBody>
                  <a:tcPr/>
                </a:tc>
                <a:tc>
                  <a:txBody>
                    <a:bodyPr/>
                    <a:lstStyle/>
                    <a:p>
                      <a:pPr algn="ctr"/>
                      <a:r>
                        <a:rPr lang="en-US" dirty="0" smtClean="0"/>
                        <a:t>97</a:t>
                      </a:r>
                      <a:endParaRPr lang="en-US" dirty="0"/>
                    </a:p>
                  </a:txBody>
                  <a:tcPr/>
                </a:tc>
              </a:tr>
              <a:tr h="381000">
                <a:tc>
                  <a:txBody>
                    <a:bodyPr/>
                    <a:lstStyle/>
                    <a:p>
                      <a:r>
                        <a:rPr lang="en-US" dirty="0" smtClean="0"/>
                        <a:t>Percent conception</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smtClean="0"/>
                        <a:t>90.9</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smtClean="0"/>
                        <a:t>92.5</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smtClean="0"/>
                        <a:t>97.0</a:t>
                      </a:r>
                      <a:endParaRPr lang="en-US" dirty="0"/>
                    </a:p>
                  </a:txBody>
                  <a:tcPr>
                    <a:lnB w="12700" cap="flat" cmpd="sng" algn="ctr">
                      <a:solidFill>
                        <a:schemeClr val="tx1"/>
                      </a:solidFill>
                      <a:prstDash val="solid"/>
                      <a:round/>
                      <a:headEnd type="none" w="med" len="med"/>
                      <a:tailEnd type="none" w="med" len="med"/>
                    </a:lnB>
                  </a:tcPr>
                </a:tc>
              </a:tr>
              <a:tr h="771525">
                <a:tc gridSpan="4">
                  <a:txBody>
                    <a:bodyPr/>
                    <a:lstStyle/>
                    <a:p>
                      <a:r>
                        <a:rPr lang="en-US" baseline="30000" dirty="0" smtClean="0"/>
                        <a:t>a,b</a:t>
                      </a:r>
                      <a:r>
                        <a:rPr lang="en-US" dirty="0" smtClean="0"/>
                        <a:t> Means within a row with different superscripts</a:t>
                      </a:r>
                      <a:r>
                        <a:rPr lang="en-US" baseline="0" dirty="0" smtClean="0"/>
                        <a:t> differ by (P&lt;0.01).</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30000" dirty="0" smtClean="0"/>
                        <a:t>c,d</a:t>
                      </a:r>
                      <a:r>
                        <a:rPr lang="en-US" dirty="0" smtClean="0"/>
                        <a:t> Means within a row with different superscripts</a:t>
                      </a:r>
                      <a:r>
                        <a:rPr lang="en-US" baseline="0" dirty="0" smtClean="0"/>
                        <a:t> differ by (P&lt;0.01).</a:t>
                      </a:r>
                      <a:endParaRPr lang="en-US" dirty="0" smtClean="0"/>
                    </a:p>
                  </a:txBody>
                  <a:tcPr>
                    <a:lnT w="12700" cap="flat" cmpd="sng" algn="ctr">
                      <a:solidFill>
                        <a:schemeClr val="tx1"/>
                      </a:solidFill>
                      <a:prstDash val="solid"/>
                      <a:round/>
                      <a:headEnd type="none" w="med" len="med"/>
                      <a:tailEnd type="none" w="med" len="med"/>
                    </a:lnT>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val="33749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ChangeArrowheads="1"/>
          </p:cNvSpPr>
          <p:nvPr>
            <p:ph type="title"/>
          </p:nvPr>
        </p:nvSpPr>
        <p:spPr>
          <a:xfrm>
            <a:off x="0" y="457200"/>
            <a:ext cx="9144000" cy="1295400"/>
          </a:xfrm>
        </p:spPr>
        <p:txBody>
          <a:bodyPr>
            <a:noAutofit/>
          </a:bodyPr>
          <a:lstStyle/>
          <a:p>
            <a:r>
              <a:rPr lang="en-US" sz="3600" dirty="0" err="1" smtClean="0">
                <a:latin typeface="Albertus Extra Bold" pitchFamily="34" charset="0"/>
              </a:rPr>
              <a:t>Rumensin</a:t>
            </a:r>
            <a:r>
              <a:rPr lang="en-US" sz="3600" dirty="0" smtClean="0">
                <a:latin typeface="Albertus Extra Bold" pitchFamily="34" charset="0"/>
              </a:rPr>
              <a:t> for Mature Beef Cows — </a:t>
            </a:r>
            <a:br>
              <a:rPr lang="en-US" sz="3600" dirty="0" smtClean="0">
                <a:latin typeface="Albertus Extra Bold" pitchFamily="34" charset="0"/>
              </a:rPr>
            </a:br>
            <a:r>
              <a:rPr lang="en-US" sz="3600" dirty="0" smtClean="0">
                <a:latin typeface="Albertus Extra Bold" pitchFamily="34" charset="0"/>
              </a:rPr>
              <a:t>Reproductive Safety</a:t>
            </a:r>
            <a:r>
              <a:rPr lang="en-US" sz="3600" baseline="30000" dirty="0" smtClean="0">
                <a:latin typeface="Albertus Extra Bold" pitchFamily="34" charset="0"/>
              </a:rPr>
              <a:t>1</a:t>
            </a:r>
            <a:r>
              <a:rPr lang="en-US" sz="3600" dirty="0" smtClean="0">
                <a:latin typeface="Albertus Extra Bold" pitchFamily="34" charset="0"/>
              </a:rPr>
              <a:t/>
            </a:r>
            <a:br>
              <a:rPr lang="en-US" sz="3600" dirty="0" smtClean="0">
                <a:latin typeface="Albertus Extra Bold" pitchFamily="34" charset="0"/>
              </a:rPr>
            </a:br>
            <a:r>
              <a:rPr lang="en-US" sz="3600" dirty="0" smtClean="0">
                <a:latin typeface="Albertus Extra Bold" pitchFamily="34" charset="0"/>
              </a:rPr>
              <a:t>2007 Trial</a:t>
            </a:r>
            <a:endParaRPr lang="en-US" sz="3600" dirty="0">
              <a:latin typeface="Albertus Extra Bold" pitchFamily="34" charset="0"/>
            </a:endParaRPr>
          </a:p>
        </p:txBody>
      </p:sp>
      <p:sp>
        <p:nvSpPr>
          <p:cNvPr id="333826" name="Rectangle 3"/>
          <p:cNvSpPr>
            <a:spLocks noChangeArrowheads="1"/>
          </p:cNvSpPr>
          <p:nvPr/>
        </p:nvSpPr>
        <p:spPr bwMode="auto">
          <a:xfrm>
            <a:off x="1600200" y="2209800"/>
            <a:ext cx="2895600" cy="838200"/>
          </a:xfrm>
          <a:prstGeom prst="rect">
            <a:avLst/>
          </a:prstGeom>
          <a:solidFill>
            <a:schemeClr val="accent1"/>
          </a:solidFill>
          <a:ln w="12700">
            <a:solidFill>
              <a:srgbClr val="000000"/>
            </a:solidFill>
            <a:miter lim="800000"/>
            <a:headEnd/>
            <a:tailEnd/>
          </a:ln>
        </p:spPr>
        <p:txBody>
          <a:bodyPr lIns="92075" tIns="46038" rIns="92075" bIns="46038" anchor="ctr"/>
          <a:lstStyle/>
          <a:p>
            <a:pPr algn="ctr" eaLnBrk="0" hangingPunct="0">
              <a:lnSpc>
                <a:spcPct val="90000"/>
              </a:lnSpc>
            </a:pPr>
            <a:endParaRPr lang="en-US" sz="2400" b="1">
              <a:solidFill>
                <a:schemeClr val="bg1"/>
              </a:solidFill>
            </a:endParaRPr>
          </a:p>
        </p:txBody>
      </p:sp>
      <p:sp>
        <p:nvSpPr>
          <p:cNvPr id="333827" name="Rectangle 4"/>
          <p:cNvSpPr>
            <a:spLocks noChangeArrowheads="1"/>
          </p:cNvSpPr>
          <p:nvPr/>
        </p:nvSpPr>
        <p:spPr bwMode="auto">
          <a:xfrm>
            <a:off x="4495800" y="2209800"/>
            <a:ext cx="1447800" cy="927100"/>
          </a:xfrm>
          <a:prstGeom prst="rect">
            <a:avLst/>
          </a:prstGeom>
          <a:solidFill>
            <a:schemeClr val="accent1"/>
          </a:solidFill>
          <a:ln w="12700">
            <a:solidFill>
              <a:srgbClr val="000000"/>
            </a:solidFill>
            <a:miter lim="800000"/>
            <a:headEnd/>
            <a:tailEnd/>
          </a:ln>
        </p:spPr>
        <p:txBody>
          <a:bodyPr lIns="92075" tIns="46038" rIns="92075" bIns="46038" anchor="ctr"/>
          <a:lstStyle/>
          <a:p>
            <a:pPr algn="ctr" eaLnBrk="0" hangingPunct="0">
              <a:lnSpc>
                <a:spcPct val="90000"/>
              </a:lnSpc>
            </a:pPr>
            <a:endParaRPr lang="en-US" sz="1800" b="1">
              <a:solidFill>
                <a:schemeClr val="bg1"/>
              </a:solidFill>
            </a:endParaRPr>
          </a:p>
          <a:p>
            <a:pPr algn="ctr" eaLnBrk="0" hangingPunct="0">
              <a:lnSpc>
                <a:spcPct val="90000"/>
              </a:lnSpc>
            </a:pPr>
            <a:endParaRPr lang="en-US" sz="1800" b="1">
              <a:solidFill>
                <a:schemeClr val="bg1"/>
              </a:solidFill>
            </a:endParaRPr>
          </a:p>
          <a:p>
            <a:pPr algn="ctr" eaLnBrk="0" hangingPunct="0">
              <a:lnSpc>
                <a:spcPct val="90000"/>
              </a:lnSpc>
            </a:pPr>
            <a:r>
              <a:rPr lang="en-US" sz="1800" b="1">
                <a:solidFill>
                  <a:schemeClr val="bg1"/>
                </a:solidFill>
              </a:rPr>
              <a:t>0</a:t>
            </a:r>
          </a:p>
        </p:txBody>
      </p:sp>
      <p:sp>
        <p:nvSpPr>
          <p:cNvPr id="333828" name="Rectangle 5"/>
          <p:cNvSpPr>
            <a:spLocks noChangeArrowheads="1"/>
          </p:cNvSpPr>
          <p:nvPr/>
        </p:nvSpPr>
        <p:spPr bwMode="auto">
          <a:xfrm>
            <a:off x="5791200" y="2209800"/>
            <a:ext cx="1447800" cy="927100"/>
          </a:xfrm>
          <a:prstGeom prst="rect">
            <a:avLst/>
          </a:prstGeom>
          <a:solidFill>
            <a:schemeClr val="accent1"/>
          </a:solidFill>
          <a:ln w="12700">
            <a:solidFill>
              <a:srgbClr val="000000"/>
            </a:solidFill>
            <a:miter lim="800000"/>
            <a:headEnd/>
            <a:tailEnd/>
          </a:ln>
        </p:spPr>
        <p:txBody>
          <a:bodyPr lIns="92075" tIns="46038" rIns="92075" bIns="46038" anchor="ctr"/>
          <a:lstStyle/>
          <a:p>
            <a:pPr algn="ctr" eaLnBrk="0" hangingPunct="0">
              <a:lnSpc>
                <a:spcPct val="90000"/>
              </a:lnSpc>
            </a:pPr>
            <a:endParaRPr lang="en-US" sz="1800" b="1">
              <a:solidFill>
                <a:schemeClr val="bg1"/>
              </a:solidFill>
            </a:endParaRPr>
          </a:p>
          <a:p>
            <a:pPr algn="ctr" eaLnBrk="0" hangingPunct="0">
              <a:lnSpc>
                <a:spcPct val="90000"/>
              </a:lnSpc>
            </a:pPr>
            <a:endParaRPr lang="en-US" sz="1800" b="1">
              <a:solidFill>
                <a:schemeClr val="bg1"/>
              </a:solidFill>
            </a:endParaRPr>
          </a:p>
          <a:p>
            <a:pPr algn="ctr" eaLnBrk="0" hangingPunct="0">
              <a:lnSpc>
                <a:spcPct val="90000"/>
              </a:lnSpc>
            </a:pPr>
            <a:r>
              <a:rPr lang="en-US" sz="1800" b="1">
                <a:solidFill>
                  <a:schemeClr val="bg1"/>
                </a:solidFill>
              </a:rPr>
              <a:t>200</a:t>
            </a:r>
          </a:p>
        </p:txBody>
      </p:sp>
      <p:sp>
        <p:nvSpPr>
          <p:cNvPr id="333829" name="Rectangle 9"/>
          <p:cNvSpPr>
            <a:spLocks noChangeArrowheads="1"/>
          </p:cNvSpPr>
          <p:nvPr/>
        </p:nvSpPr>
        <p:spPr bwMode="auto">
          <a:xfrm>
            <a:off x="4495800" y="3060700"/>
            <a:ext cx="1447800" cy="533400"/>
          </a:xfrm>
          <a:prstGeom prst="rect">
            <a:avLst/>
          </a:prstGeom>
          <a:solidFill>
            <a:srgbClr val="FFFFFF"/>
          </a:solidFill>
          <a:ln w="12700">
            <a:solidFill>
              <a:srgbClr val="000000"/>
            </a:solidFill>
            <a:miter lim="800000"/>
            <a:headEnd/>
            <a:tailEnd/>
          </a:ln>
        </p:spPr>
        <p:txBody>
          <a:bodyPr lIns="92075" tIns="46038" rIns="92075" bIns="46038" anchor="ctr"/>
          <a:lstStyle/>
          <a:p>
            <a:pPr algn="ctr" eaLnBrk="0" hangingPunct="0">
              <a:lnSpc>
                <a:spcPct val="90000"/>
              </a:lnSpc>
            </a:pPr>
            <a:r>
              <a:rPr lang="en-US" sz="2000">
                <a:solidFill>
                  <a:srgbClr val="000000"/>
                </a:solidFill>
              </a:rPr>
              <a:t>12</a:t>
            </a:r>
            <a:endParaRPr lang="en-US" sz="2000" baseline="30000">
              <a:solidFill>
                <a:srgbClr val="000000"/>
              </a:solidFill>
            </a:endParaRPr>
          </a:p>
        </p:txBody>
      </p:sp>
      <p:sp>
        <p:nvSpPr>
          <p:cNvPr id="333830" name="Rectangle 10"/>
          <p:cNvSpPr>
            <a:spLocks noChangeArrowheads="1"/>
          </p:cNvSpPr>
          <p:nvPr/>
        </p:nvSpPr>
        <p:spPr bwMode="auto">
          <a:xfrm>
            <a:off x="5791200" y="3060700"/>
            <a:ext cx="1447800" cy="533400"/>
          </a:xfrm>
          <a:prstGeom prst="rect">
            <a:avLst/>
          </a:prstGeom>
          <a:solidFill>
            <a:srgbClr val="FFFFFF"/>
          </a:solidFill>
          <a:ln w="12700">
            <a:solidFill>
              <a:srgbClr val="000000"/>
            </a:solidFill>
            <a:miter lim="800000"/>
            <a:headEnd/>
            <a:tailEnd/>
          </a:ln>
        </p:spPr>
        <p:txBody>
          <a:bodyPr lIns="92075" tIns="46038" rIns="92075" bIns="46038" anchor="ctr"/>
          <a:lstStyle/>
          <a:p>
            <a:pPr algn="ctr" eaLnBrk="0" hangingPunct="0">
              <a:lnSpc>
                <a:spcPct val="90000"/>
              </a:lnSpc>
            </a:pPr>
            <a:r>
              <a:rPr lang="en-US" sz="2000"/>
              <a:t>12</a:t>
            </a:r>
            <a:endParaRPr lang="en-US" sz="2000" baseline="30000"/>
          </a:p>
        </p:txBody>
      </p:sp>
      <p:sp>
        <p:nvSpPr>
          <p:cNvPr id="333831" name="Rectangle 12"/>
          <p:cNvSpPr>
            <a:spLocks noChangeArrowheads="1"/>
          </p:cNvSpPr>
          <p:nvPr/>
        </p:nvSpPr>
        <p:spPr bwMode="auto">
          <a:xfrm>
            <a:off x="1600200" y="3594100"/>
            <a:ext cx="2971800" cy="533400"/>
          </a:xfrm>
          <a:prstGeom prst="rect">
            <a:avLst/>
          </a:prstGeom>
          <a:solidFill>
            <a:schemeClr val="accent1"/>
          </a:solidFill>
          <a:ln w="12700">
            <a:solidFill>
              <a:srgbClr val="000000"/>
            </a:solidFill>
            <a:miter lim="800000"/>
            <a:headEnd/>
            <a:tailEnd/>
          </a:ln>
        </p:spPr>
        <p:txBody>
          <a:bodyPr lIns="92075" tIns="46038" rIns="92075" bIns="46038" anchor="ctr"/>
          <a:lstStyle/>
          <a:p>
            <a:pPr eaLnBrk="0" hangingPunct="0">
              <a:lnSpc>
                <a:spcPct val="90000"/>
              </a:lnSpc>
            </a:pPr>
            <a:r>
              <a:rPr lang="en-US" sz="1800" b="1" dirty="0">
                <a:solidFill>
                  <a:schemeClr val="bg1"/>
                </a:solidFill>
              </a:rPr>
              <a:t>Conception </a:t>
            </a:r>
            <a:r>
              <a:rPr lang="en-US" sz="1800" b="1" dirty="0" smtClean="0">
                <a:solidFill>
                  <a:schemeClr val="bg1"/>
                </a:solidFill>
              </a:rPr>
              <a:t>date</a:t>
            </a:r>
            <a:r>
              <a:rPr lang="en-US" sz="1800" b="1" baseline="30000" dirty="0">
                <a:solidFill>
                  <a:schemeClr val="bg1"/>
                </a:solidFill>
              </a:rPr>
              <a:t>3</a:t>
            </a:r>
          </a:p>
        </p:txBody>
      </p:sp>
      <p:sp>
        <p:nvSpPr>
          <p:cNvPr id="333832" name="Rectangle 13"/>
          <p:cNvSpPr>
            <a:spLocks noChangeArrowheads="1"/>
          </p:cNvSpPr>
          <p:nvPr/>
        </p:nvSpPr>
        <p:spPr bwMode="auto">
          <a:xfrm>
            <a:off x="4495800" y="3594100"/>
            <a:ext cx="1447800" cy="533400"/>
          </a:xfrm>
          <a:prstGeom prst="rect">
            <a:avLst/>
          </a:prstGeom>
          <a:solidFill>
            <a:schemeClr val="bg1"/>
          </a:solidFill>
          <a:ln w="12700">
            <a:solidFill>
              <a:srgbClr val="000000"/>
            </a:solidFill>
            <a:miter lim="800000"/>
            <a:headEnd/>
            <a:tailEnd/>
          </a:ln>
        </p:spPr>
        <p:txBody>
          <a:bodyPr lIns="92075" tIns="46038" rIns="92075" bIns="46038" anchor="ctr"/>
          <a:lstStyle/>
          <a:p>
            <a:pPr algn="ctr" eaLnBrk="0" hangingPunct="0">
              <a:lnSpc>
                <a:spcPct val="90000"/>
              </a:lnSpc>
            </a:pPr>
            <a:r>
              <a:rPr lang="en-US" sz="2000" dirty="0" smtClean="0">
                <a:solidFill>
                  <a:srgbClr val="000000"/>
                </a:solidFill>
              </a:rPr>
              <a:t>161</a:t>
            </a:r>
            <a:r>
              <a:rPr lang="en-US" sz="2000" baseline="30000" dirty="0" smtClean="0">
                <a:solidFill>
                  <a:srgbClr val="000000"/>
                </a:solidFill>
              </a:rPr>
              <a:t>a</a:t>
            </a:r>
            <a:endParaRPr lang="en-US" sz="2000" baseline="30000" dirty="0">
              <a:solidFill>
                <a:srgbClr val="000000"/>
              </a:solidFill>
            </a:endParaRPr>
          </a:p>
        </p:txBody>
      </p:sp>
      <p:sp>
        <p:nvSpPr>
          <p:cNvPr id="333833" name="Rectangle 14"/>
          <p:cNvSpPr>
            <a:spLocks noChangeArrowheads="1"/>
          </p:cNvSpPr>
          <p:nvPr/>
        </p:nvSpPr>
        <p:spPr bwMode="auto">
          <a:xfrm>
            <a:off x="5791200" y="3594100"/>
            <a:ext cx="1447800" cy="536575"/>
          </a:xfrm>
          <a:prstGeom prst="rect">
            <a:avLst/>
          </a:prstGeom>
          <a:solidFill>
            <a:schemeClr val="bg1"/>
          </a:solidFill>
          <a:ln w="12700">
            <a:solidFill>
              <a:srgbClr val="000000"/>
            </a:solidFill>
            <a:miter lim="800000"/>
            <a:headEnd/>
            <a:tailEnd/>
          </a:ln>
        </p:spPr>
        <p:txBody>
          <a:bodyPr lIns="92075" tIns="46038" rIns="92075" bIns="46038" anchor="ctr"/>
          <a:lstStyle/>
          <a:p>
            <a:pPr algn="ctr" eaLnBrk="0" hangingPunct="0">
              <a:lnSpc>
                <a:spcPct val="90000"/>
              </a:lnSpc>
            </a:pPr>
            <a:r>
              <a:rPr lang="en-US" sz="2000" dirty="0" smtClean="0">
                <a:solidFill>
                  <a:srgbClr val="000000"/>
                </a:solidFill>
              </a:rPr>
              <a:t>155</a:t>
            </a:r>
            <a:r>
              <a:rPr lang="en-US" sz="2000" baseline="30000" dirty="0" smtClean="0">
                <a:solidFill>
                  <a:srgbClr val="000000"/>
                </a:solidFill>
              </a:rPr>
              <a:t>b</a:t>
            </a:r>
            <a:endParaRPr lang="en-US" sz="2000" baseline="30000" dirty="0">
              <a:solidFill>
                <a:srgbClr val="000000"/>
              </a:solidFill>
            </a:endParaRPr>
          </a:p>
        </p:txBody>
      </p:sp>
      <p:sp>
        <p:nvSpPr>
          <p:cNvPr id="333834" name="Rectangle 8"/>
          <p:cNvSpPr>
            <a:spLocks noChangeArrowheads="1"/>
          </p:cNvSpPr>
          <p:nvPr/>
        </p:nvSpPr>
        <p:spPr bwMode="auto">
          <a:xfrm>
            <a:off x="1600200" y="4127500"/>
            <a:ext cx="2917825" cy="533400"/>
          </a:xfrm>
          <a:prstGeom prst="rect">
            <a:avLst/>
          </a:prstGeom>
          <a:solidFill>
            <a:schemeClr val="accent1"/>
          </a:solidFill>
          <a:ln w="12700">
            <a:solidFill>
              <a:srgbClr val="000000"/>
            </a:solidFill>
            <a:miter lim="800000"/>
            <a:headEnd/>
            <a:tailEnd/>
          </a:ln>
        </p:spPr>
        <p:txBody>
          <a:bodyPr lIns="92075" tIns="46038" rIns="92075" bIns="46038" anchor="ctr"/>
          <a:lstStyle/>
          <a:p>
            <a:pPr eaLnBrk="0" hangingPunct="0">
              <a:lnSpc>
                <a:spcPct val="90000"/>
              </a:lnSpc>
            </a:pPr>
            <a:r>
              <a:rPr lang="en-US" sz="1800" b="1" dirty="0">
                <a:solidFill>
                  <a:schemeClr val="bg1"/>
                </a:solidFill>
              </a:rPr>
              <a:t>Calf to conception, days</a:t>
            </a:r>
          </a:p>
        </p:txBody>
      </p:sp>
      <p:sp>
        <p:nvSpPr>
          <p:cNvPr id="333835" name="Rectangle 9"/>
          <p:cNvSpPr>
            <a:spLocks noChangeArrowheads="1"/>
          </p:cNvSpPr>
          <p:nvPr/>
        </p:nvSpPr>
        <p:spPr bwMode="auto">
          <a:xfrm>
            <a:off x="4495800" y="4127500"/>
            <a:ext cx="1447800" cy="533400"/>
          </a:xfrm>
          <a:prstGeom prst="rect">
            <a:avLst/>
          </a:prstGeom>
          <a:solidFill>
            <a:srgbClr val="FFFFFF"/>
          </a:solidFill>
          <a:ln w="12700">
            <a:solidFill>
              <a:srgbClr val="000000"/>
            </a:solidFill>
            <a:miter lim="800000"/>
            <a:headEnd/>
            <a:tailEnd/>
          </a:ln>
        </p:spPr>
        <p:txBody>
          <a:bodyPr lIns="92075" tIns="46038" rIns="92075" bIns="46038" anchor="ctr"/>
          <a:lstStyle/>
          <a:p>
            <a:pPr algn="ctr" eaLnBrk="0" hangingPunct="0">
              <a:lnSpc>
                <a:spcPct val="90000"/>
              </a:lnSpc>
            </a:pPr>
            <a:r>
              <a:rPr lang="en-US" sz="2000" dirty="0" smtClean="0">
                <a:solidFill>
                  <a:srgbClr val="000000"/>
                </a:solidFill>
              </a:rPr>
              <a:t>  90</a:t>
            </a:r>
            <a:r>
              <a:rPr lang="en-US" sz="2000" baseline="30000" dirty="0" smtClean="0">
                <a:solidFill>
                  <a:srgbClr val="000000"/>
                </a:solidFill>
              </a:rPr>
              <a:t>a</a:t>
            </a:r>
            <a:endParaRPr lang="en-US" sz="2000" baseline="30000" dirty="0">
              <a:solidFill>
                <a:srgbClr val="000000"/>
              </a:solidFill>
            </a:endParaRPr>
          </a:p>
        </p:txBody>
      </p:sp>
      <p:sp>
        <p:nvSpPr>
          <p:cNvPr id="333836" name="Rectangle 10"/>
          <p:cNvSpPr>
            <a:spLocks noChangeArrowheads="1"/>
          </p:cNvSpPr>
          <p:nvPr/>
        </p:nvSpPr>
        <p:spPr bwMode="auto">
          <a:xfrm>
            <a:off x="5791200" y="4127500"/>
            <a:ext cx="1447800" cy="533400"/>
          </a:xfrm>
          <a:prstGeom prst="rect">
            <a:avLst/>
          </a:prstGeom>
          <a:solidFill>
            <a:srgbClr val="FFFFFF"/>
          </a:solidFill>
          <a:ln w="12700">
            <a:solidFill>
              <a:srgbClr val="000000"/>
            </a:solidFill>
            <a:miter lim="800000"/>
            <a:headEnd/>
            <a:tailEnd/>
          </a:ln>
        </p:spPr>
        <p:txBody>
          <a:bodyPr lIns="92075" tIns="46038" rIns="92075" bIns="46038" anchor="ctr"/>
          <a:lstStyle/>
          <a:p>
            <a:pPr algn="ctr" eaLnBrk="0" hangingPunct="0">
              <a:lnSpc>
                <a:spcPct val="90000"/>
              </a:lnSpc>
            </a:pPr>
            <a:r>
              <a:rPr lang="en-US" sz="2000" dirty="0" smtClean="0"/>
              <a:t>  85</a:t>
            </a:r>
            <a:r>
              <a:rPr lang="en-US" sz="2000" baseline="30000" dirty="0" smtClean="0"/>
              <a:t>b</a:t>
            </a:r>
            <a:endParaRPr lang="en-US" sz="2000" baseline="30000" dirty="0"/>
          </a:p>
        </p:txBody>
      </p:sp>
      <p:sp>
        <p:nvSpPr>
          <p:cNvPr id="333838" name="Rectangle 8"/>
          <p:cNvSpPr>
            <a:spLocks noChangeArrowheads="1"/>
          </p:cNvSpPr>
          <p:nvPr/>
        </p:nvSpPr>
        <p:spPr bwMode="auto">
          <a:xfrm>
            <a:off x="1600200" y="4648200"/>
            <a:ext cx="3048000" cy="533400"/>
          </a:xfrm>
          <a:prstGeom prst="rect">
            <a:avLst/>
          </a:prstGeom>
          <a:solidFill>
            <a:schemeClr val="accent1"/>
          </a:solidFill>
          <a:ln w="12700">
            <a:solidFill>
              <a:srgbClr val="000000"/>
            </a:solidFill>
            <a:miter lim="800000"/>
            <a:headEnd/>
            <a:tailEnd/>
          </a:ln>
        </p:spPr>
        <p:txBody>
          <a:bodyPr lIns="92075" tIns="46038" rIns="92075" bIns="46038" anchor="ctr"/>
          <a:lstStyle/>
          <a:p>
            <a:pPr eaLnBrk="0" hangingPunct="0">
              <a:lnSpc>
                <a:spcPct val="90000"/>
              </a:lnSpc>
            </a:pPr>
            <a:r>
              <a:rPr lang="en-US" sz="1800" b="1" dirty="0">
                <a:solidFill>
                  <a:schemeClr val="bg1"/>
                </a:solidFill>
              </a:rPr>
              <a:t>Calving </a:t>
            </a:r>
            <a:r>
              <a:rPr lang="en-US" sz="1800" b="1" dirty="0" smtClean="0">
                <a:solidFill>
                  <a:schemeClr val="bg1"/>
                </a:solidFill>
              </a:rPr>
              <a:t>percentage</a:t>
            </a:r>
            <a:r>
              <a:rPr lang="en-US" sz="1800" b="1" baseline="30000" dirty="0">
                <a:solidFill>
                  <a:schemeClr val="bg1"/>
                </a:solidFill>
              </a:rPr>
              <a:t>4</a:t>
            </a:r>
            <a:r>
              <a:rPr lang="en-US" sz="1800" b="1" dirty="0" smtClean="0">
                <a:solidFill>
                  <a:schemeClr val="bg1"/>
                </a:solidFill>
              </a:rPr>
              <a:t> </a:t>
            </a:r>
            <a:r>
              <a:rPr lang="en-US" sz="1800" b="1" dirty="0">
                <a:solidFill>
                  <a:schemeClr val="bg1"/>
                </a:solidFill>
              </a:rPr>
              <a:t>(%)</a:t>
            </a:r>
            <a:endParaRPr lang="en-US" sz="1800" b="1" baseline="30000" dirty="0">
              <a:solidFill>
                <a:schemeClr val="bg1"/>
              </a:solidFill>
            </a:endParaRPr>
          </a:p>
        </p:txBody>
      </p:sp>
      <p:sp>
        <p:nvSpPr>
          <p:cNvPr id="333839" name="Rectangle 9"/>
          <p:cNvSpPr>
            <a:spLocks noChangeArrowheads="1"/>
          </p:cNvSpPr>
          <p:nvPr/>
        </p:nvSpPr>
        <p:spPr bwMode="auto">
          <a:xfrm>
            <a:off x="4495800" y="4648200"/>
            <a:ext cx="1447800" cy="533400"/>
          </a:xfrm>
          <a:prstGeom prst="rect">
            <a:avLst/>
          </a:prstGeom>
          <a:solidFill>
            <a:schemeClr val="bg1"/>
          </a:solidFill>
          <a:ln w="12700">
            <a:solidFill>
              <a:srgbClr val="000000"/>
            </a:solidFill>
            <a:miter lim="800000"/>
            <a:headEnd/>
            <a:tailEnd/>
          </a:ln>
        </p:spPr>
        <p:txBody>
          <a:bodyPr lIns="92075" tIns="46038" rIns="92075" bIns="46038" anchor="ctr"/>
          <a:lstStyle/>
          <a:p>
            <a:pPr algn="ctr" eaLnBrk="0" hangingPunct="0">
              <a:lnSpc>
                <a:spcPct val="90000"/>
              </a:lnSpc>
            </a:pPr>
            <a:r>
              <a:rPr lang="en-US" sz="2000" dirty="0" smtClean="0">
                <a:solidFill>
                  <a:srgbClr val="000000"/>
                </a:solidFill>
              </a:rPr>
              <a:t>     80.7</a:t>
            </a:r>
            <a:r>
              <a:rPr lang="en-US" sz="2000" baseline="30000" dirty="0" smtClean="0">
                <a:solidFill>
                  <a:srgbClr val="000000"/>
                </a:solidFill>
              </a:rPr>
              <a:t>a</a:t>
            </a:r>
            <a:endParaRPr lang="en-US" sz="2000" baseline="30000" dirty="0">
              <a:solidFill>
                <a:srgbClr val="000000"/>
              </a:solidFill>
            </a:endParaRPr>
          </a:p>
        </p:txBody>
      </p:sp>
      <p:sp>
        <p:nvSpPr>
          <p:cNvPr id="333840" name="Rectangle 10"/>
          <p:cNvSpPr>
            <a:spLocks noChangeArrowheads="1"/>
          </p:cNvSpPr>
          <p:nvPr/>
        </p:nvSpPr>
        <p:spPr bwMode="auto">
          <a:xfrm>
            <a:off x="5791200" y="4648200"/>
            <a:ext cx="1447800" cy="533400"/>
          </a:xfrm>
          <a:prstGeom prst="rect">
            <a:avLst/>
          </a:prstGeom>
          <a:solidFill>
            <a:schemeClr val="bg1"/>
          </a:solidFill>
          <a:ln w="12700">
            <a:solidFill>
              <a:srgbClr val="000000"/>
            </a:solidFill>
            <a:miter lim="800000"/>
            <a:headEnd/>
            <a:tailEnd/>
          </a:ln>
        </p:spPr>
        <p:txBody>
          <a:bodyPr lIns="92075" tIns="46038" rIns="92075" bIns="46038" anchor="ctr"/>
          <a:lstStyle/>
          <a:p>
            <a:pPr algn="ctr" eaLnBrk="0" hangingPunct="0">
              <a:lnSpc>
                <a:spcPct val="90000"/>
              </a:lnSpc>
            </a:pPr>
            <a:r>
              <a:rPr lang="en-US" sz="2000" dirty="0" smtClean="0"/>
              <a:t>     91.9</a:t>
            </a:r>
            <a:r>
              <a:rPr lang="en-US" sz="2000" baseline="30000" dirty="0" smtClean="0"/>
              <a:t>b</a:t>
            </a:r>
            <a:endParaRPr lang="en-US" sz="2000" baseline="30000" dirty="0"/>
          </a:p>
        </p:txBody>
      </p:sp>
      <p:sp>
        <p:nvSpPr>
          <p:cNvPr id="333851" name="Text Box 56"/>
          <p:cNvSpPr txBox="1">
            <a:spLocks noChangeArrowheads="1"/>
          </p:cNvSpPr>
          <p:nvPr/>
        </p:nvSpPr>
        <p:spPr bwMode="auto">
          <a:xfrm>
            <a:off x="38595" y="5867400"/>
            <a:ext cx="7162800" cy="861774"/>
          </a:xfrm>
          <a:prstGeom prst="rect">
            <a:avLst/>
          </a:prstGeom>
          <a:noFill/>
          <a:ln w="9525">
            <a:noFill/>
            <a:miter lim="800000"/>
            <a:headEnd/>
            <a:tailEnd/>
          </a:ln>
        </p:spPr>
        <p:txBody>
          <a:bodyPr wrap="square">
            <a:spAutoFit/>
          </a:bodyPr>
          <a:lstStyle/>
          <a:p>
            <a:r>
              <a:rPr lang="en-US" sz="1000" baseline="30000" dirty="0" smtClean="0"/>
              <a:t>1</a:t>
            </a:r>
            <a:r>
              <a:rPr lang="en-US" sz="1000" dirty="0" smtClean="0"/>
              <a:t>Bailey et al., 2007. Can. J. Anim. Sci. 88:113.</a:t>
            </a:r>
          </a:p>
          <a:p>
            <a:r>
              <a:rPr lang="en-US" sz="1000" baseline="30000" dirty="0" smtClean="0"/>
              <a:t>2</a:t>
            </a:r>
            <a:r>
              <a:rPr lang="en-US" sz="1000" dirty="0" smtClean="0"/>
              <a:t>Pasture was the experimental unit, and each pasture contained 9 to 11 cow-calf pairs.</a:t>
            </a:r>
          </a:p>
          <a:p>
            <a:r>
              <a:rPr lang="en-US" sz="1000" baseline="30000" dirty="0" smtClean="0"/>
              <a:t>3</a:t>
            </a:r>
            <a:r>
              <a:rPr lang="en-US" sz="1000" dirty="0" smtClean="0"/>
              <a:t>Julian calendar date.</a:t>
            </a:r>
          </a:p>
          <a:p>
            <a:r>
              <a:rPr lang="en-US" sz="1000" baseline="30000" dirty="0" smtClean="0"/>
              <a:t>4</a:t>
            </a:r>
            <a:r>
              <a:rPr lang="en-US" sz="1000" dirty="0" smtClean="0"/>
              <a:t>Logistic regression analysis.</a:t>
            </a:r>
          </a:p>
          <a:p>
            <a:endParaRPr lang="en-US" sz="1000" dirty="0"/>
          </a:p>
        </p:txBody>
      </p:sp>
      <p:sp>
        <p:nvSpPr>
          <p:cNvPr id="333852" name="Rectangle 8"/>
          <p:cNvSpPr>
            <a:spLocks noChangeArrowheads="1"/>
          </p:cNvSpPr>
          <p:nvPr/>
        </p:nvSpPr>
        <p:spPr bwMode="auto">
          <a:xfrm>
            <a:off x="1600200" y="3048000"/>
            <a:ext cx="2895600" cy="533400"/>
          </a:xfrm>
          <a:prstGeom prst="rect">
            <a:avLst/>
          </a:prstGeom>
          <a:solidFill>
            <a:schemeClr val="accent1"/>
          </a:solidFill>
          <a:ln w="12700">
            <a:solidFill>
              <a:srgbClr val="000000"/>
            </a:solidFill>
            <a:miter lim="800000"/>
            <a:headEnd/>
            <a:tailEnd/>
          </a:ln>
        </p:spPr>
        <p:txBody>
          <a:bodyPr lIns="92075" tIns="46038" rIns="92075" bIns="46038" anchor="ctr"/>
          <a:lstStyle/>
          <a:p>
            <a:pPr eaLnBrk="0" hangingPunct="0">
              <a:lnSpc>
                <a:spcPct val="90000"/>
              </a:lnSpc>
            </a:pPr>
            <a:r>
              <a:rPr lang="en-US" sz="1800" b="1" dirty="0">
                <a:solidFill>
                  <a:schemeClr val="bg1"/>
                </a:solidFill>
              </a:rPr>
              <a:t>No. </a:t>
            </a:r>
            <a:r>
              <a:rPr lang="en-US" sz="1800" b="1" dirty="0" smtClean="0">
                <a:solidFill>
                  <a:schemeClr val="bg1"/>
                </a:solidFill>
              </a:rPr>
              <a:t>pastures</a:t>
            </a:r>
            <a:r>
              <a:rPr lang="en-US" sz="1800" b="1" baseline="30000" dirty="0" smtClean="0">
                <a:solidFill>
                  <a:schemeClr val="bg1"/>
                </a:solidFill>
              </a:rPr>
              <a:t>2</a:t>
            </a:r>
            <a:endParaRPr lang="en-US" sz="1800" b="1" baseline="30000" dirty="0">
              <a:solidFill>
                <a:schemeClr val="bg1"/>
              </a:solidFill>
            </a:endParaRPr>
          </a:p>
        </p:txBody>
      </p:sp>
      <p:sp>
        <p:nvSpPr>
          <p:cNvPr id="333854" name="Rectangle 3"/>
          <p:cNvSpPr>
            <a:spLocks noChangeArrowheads="1"/>
          </p:cNvSpPr>
          <p:nvPr/>
        </p:nvSpPr>
        <p:spPr bwMode="auto">
          <a:xfrm>
            <a:off x="4495800" y="2209800"/>
            <a:ext cx="2743200" cy="469900"/>
          </a:xfrm>
          <a:prstGeom prst="rect">
            <a:avLst/>
          </a:prstGeom>
          <a:solidFill>
            <a:schemeClr val="accent1"/>
          </a:solidFill>
          <a:ln w="12700">
            <a:solidFill>
              <a:srgbClr val="000000"/>
            </a:solidFill>
            <a:miter lim="800000"/>
            <a:headEnd/>
            <a:tailEnd/>
          </a:ln>
        </p:spPr>
        <p:txBody>
          <a:bodyPr lIns="92075" tIns="46038" rIns="92075" bIns="46038" anchor="ctr"/>
          <a:lstStyle/>
          <a:p>
            <a:pPr eaLnBrk="0" hangingPunct="0">
              <a:lnSpc>
                <a:spcPct val="90000"/>
              </a:lnSpc>
            </a:pPr>
            <a:r>
              <a:rPr lang="en-US" sz="1600" b="1" dirty="0">
                <a:solidFill>
                  <a:schemeClr val="bg1"/>
                </a:solidFill>
              </a:rPr>
              <a:t>     </a:t>
            </a:r>
            <a:r>
              <a:rPr lang="en-US" sz="1600" b="1" dirty="0" err="1">
                <a:solidFill>
                  <a:schemeClr val="bg1"/>
                </a:solidFill>
              </a:rPr>
              <a:t>Monensin</a:t>
            </a:r>
            <a:r>
              <a:rPr lang="en-US" sz="1600" b="1" dirty="0">
                <a:solidFill>
                  <a:schemeClr val="bg1"/>
                </a:solidFill>
              </a:rPr>
              <a:t>, mg/</a:t>
            </a:r>
            <a:r>
              <a:rPr lang="en-US" sz="1600" b="1" dirty="0" err="1">
                <a:solidFill>
                  <a:schemeClr val="bg1"/>
                </a:solidFill>
              </a:rPr>
              <a:t>hd</a:t>
            </a:r>
            <a:r>
              <a:rPr lang="en-US" sz="1600" b="1" dirty="0">
                <a:solidFill>
                  <a:schemeClr val="bg1"/>
                </a:solidFill>
              </a:rPr>
              <a:t>/d</a:t>
            </a:r>
          </a:p>
        </p:txBody>
      </p:sp>
      <p:sp>
        <p:nvSpPr>
          <p:cNvPr id="32" name="Text Box 57"/>
          <p:cNvSpPr txBox="1">
            <a:spLocks noChangeArrowheads="1"/>
          </p:cNvSpPr>
          <p:nvPr/>
        </p:nvSpPr>
        <p:spPr bwMode="auto">
          <a:xfrm>
            <a:off x="1608325" y="5181600"/>
            <a:ext cx="5593070" cy="307777"/>
          </a:xfrm>
          <a:prstGeom prst="rect">
            <a:avLst/>
          </a:prstGeom>
          <a:noFill/>
          <a:ln w="9525">
            <a:noFill/>
            <a:miter lim="800000"/>
            <a:headEnd/>
            <a:tailEnd/>
          </a:ln>
        </p:spPr>
        <p:txBody>
          <a:bodyPr wrap="none">
            <a:spAutoFit/>
          </a:bodyPr>
          <a:lstStyle/>
          <a:p>
            <a:r>
              <a:rPr lang="en-US" baseline="30000" dirty="0" err="1" smtClean="0"/>
              <a:t>a,b</a:t>
            </a:r>
            <a:r>
              <a:rPr lang="en-US" dirty="0" err="1" smtClean="0"/>
              <a:t>Means</a:t>
            </a:r>
            <a:r>
              <a:rPr lang="en-US" dirty="0" smtClean="0"/>
              <a:t> within a row without a common superscript differ (</a:t>
            </a:r>
            <a:r>
              <a:rPr lang="en-US" i="1" dirty="0" smtClean="0"/>
              <a:t>P</a:t>
            </a:r>
            <a:r>
              <a:rPr lang="en-US" dirty="0" smtClean="0"/>
              <a:t> &lt; 0.01).</a:t>
            </a:r>
            <a:endParaRPr lang="en-US" dirty="0"/>
          </a:p>
        </p:txBody>
      </p:sp>
    </p:spTree>
    <p:extLst>
      <p:ext uri="{BB962C8B-B14F-4D97-AF65-F5344CB8AC3E}">
        <p14:creationId xmlns:p14="http://schemas.microsoft.com/office/powerpoint/2010/main" val="28831986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187635"/>
              </p:ext>
            </p:extLst>
          </p:nvPr>
        </p:nvGraphicFramePr>
        <p:xfrm>
          <a:off x="152400" y="304800"/>
          <a:ext cx="8686800" cy="6141720"/>
        </p:xfrm>
        <a:graphic>
          <a:graphicData uri="http://schemas.openxmlformats.org/drawingml/2006/table">
            <a:tbl>
              <a:tblPr firstRow="1" bandRow="1">
                <a:tableStyleId>{5C22544A-7EE6-4342-B048-85BDC9FD1C3A}</a:tableStyleId>
              </a:tblPr>
              <a:tblGrid>
                <a:gridCol w="1737360"/>
                <a:gridCol w="1737360"/>
                <a:gridCol w="1737360"/>
                <a:gridCol w="1737360"/>
                <a:gridCol w="1737360"/>
              </a:tblGrid>
              <a:tr h="381000">
                <a:tc gridSpan="5">
                  <a:txBody>
                    <a:bodyPr/>
                    <a:lstStyle/>
                    <a:p>
                      <a:r>
                        <a:rPr lang="en-US" dirty="0" smtClean="0"/>
                        <a:t>Effects of </a:t>
                      </a:r>
                      <a:r>
                        <a:rPr lang="en-US" dirty="0" err="1" smtClean="0"/>
                        <a:t>Monensin</a:t>
                      </a:r>
                      <a:r>
                        <a:rPr lang="en-US" dirty="0" smtClean="0"/>
                        <a:t> on Beef Cow Performance, Oklahoma State University</a:t>
                      </a:r>
                      <a:r>
                        <a:rPr lang="en-US" baseline="0" dirty="0" smtClean="0"/>
                        <a:t> Study</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81000">
                <a:tc>
                  <a:txBody>
                    <a:bodyPr/>
                    <a:lstStyle/>
                    <a:p>
                      <a:endParaRPr lang="en-US" dirty="0"/>
                    </a:p>
                  </a:txBody>
                  <a:tcPr/>
                </a:tc>
                <a:tc gridSpan="2">
                  <a:txBody>
                    <a:bodyPr/>
                    <a:lstStyle/>
                    <a:p>
                      <a:pPr algn="ctr"/>
                      <a:r>
                        <a:rPr lang="en-US" dirty="0" smtClean="0"/>
                        <a:t>Supplement</a:t>
                      </a:r>
                      <a:r>
                        <a:rPr lang="en-US" baseline="30000" dirty="0" smtClean="0"/>
                        <a:t>1</a:t>
                      </a:r>
                      <a:endParaRPr lang="en-US" baseline="30000" dirty="0"/>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tc>
                <a:tc>
                  <a:txBody>
                    <a:bodyPr/>
                    <a:lstStyle/>
                    <a:p>
                      <a:endParaRPr lang="en-US" dirty="0"/>
                    </a:p>
                  </a:txBody>
                  <a:tcPr/>
                </a:tc>
                <a:tc>
                  <a:txBody>
                    <a:bodyPr/>
                    <a:lstStyle/>
                    <a:p>
                      <a:endParaRPr lang="en-US" dirty="0"/>
                    </a:p>
                  </a:txBody>
                  <a:tcPr/>
                </a:tc>
              </a:tr>
              <a:tr h="304800">
                <a:tc>
                  <a:txBody>
                    <a:bodyPr/>
                    <a:lstStyle/>
                    <a:p>
                      <a:pPr algn="l"/>
                      <a:r>
                        <a:rPr lang="en-US" dirty="0" smtClean="0"/>
                        <a:t>Item</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smtClean="0"/>
                        <a:t>CONT</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MON</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SEM</a:t>
                      </a:r>
                      <a:r>
                        <a:rPr lang="en-US" baseline="30000" dirty="0" smtClean="0"/>
                        <a:t>2</a:t>
                      </a:r>
                      <a:endParaRPr lang="en-US" baseline="30000" dirty="0"/>
                    </a:p>
                  </a:txBody>
                  <a:tcPr>
                    <a:lnB w="12700" cap="flat" cmpd="sng" algn="ctr">
                      <a:solidFill>
                        <a:schemeClr val="tx1"/>
                      </a:solidFill>
                      <a:prstDash val="solid"/>
                      <a:round/>
                      <a:headEnd type="none" w="med" len="med"/>
                      <a:tailEnd type="none" w="med" len="med"/>
                    </a:lnB>
                  </a:tcPr>
                </a:tc>
                <a:tc>
                  <a:txBody>
                    <a:bodyPr/>
                    <a:lstStyle/>
                    <a:p>
                      <a:pPr algn="ctr"/>
                      <a:r>
                        <a:rPr lang="en-US" dirty="0" smtClean="0"/>
                        <a:t>P-value</a:t>
                      </a:r>
                      <a:r>
                        <a:rPr lang="en-US" baseline="30000" dirty="0" smtClean="0"/>
                        <a:t>3</a:t>
                      </a:r>
                      <a:endParaRPr lang="en-US" baseline="30000" dirty="0"/>
                    </a:p>
                  </a:txBody>
                  <a:tcPr>
                    <a:lnB w="12700" cap="flat" cmpd="sng" algn="ctr">
                      <a:solidFill>
                        <a:schemeClr val="tx1"/>
                      </a:solidFill>
                      <a:prstDash val="solid"/>
                      <a:round/>
                      <a:headEnd type="none" w="med" len="med"/>
                      <a:tailEnd type="none" w="med" len="med"/>
                    </a:lnB>
                  </a:tcPr>
                </a:tc>
              </a:tr>
              <a:tr h="548640">
                <a:tc>
                  <a:txBody>
                    <a:bodyPr/>
                    <a:lstStyle/>
                    <a:p>
                      <a:r>
                        <a:rPr lang="en-US" dirty="0" smtClean="0"/>
                        <a:t>No.</a:t>
                      </a:r>
                      <a:endParaRPr lang="en-US" dirty="0"/>
                    </a:p>
                  </a:txBody>
                  <a:tcPr anchor="ctr">
                    <a:lnT w="12700" cap="flat" cmpd="sng" algn="ctr">
                      <a:solidFill>
                        <a:schemeClr val="tx1"/>
                      </a:solidFill>
                      <a:prstDash val="solid"/>
                      <a:round/>
                      <a:headEnd type="none" w="med" len="med"/>
                      <a:tailEnd type="none" w="med" len="med"/>
                    </a:lnT>
                  </a:tcPr>
                </a:tc>
                <a:tc>
                  <a:txBody>
                    <a:bodyPr/>
                    <a:lstStyle/>
                    <a:p>
                      <a:pPr algn="ctr"/>
                      <a:r>
                        <a:rPr lang="en-US" dirty="0" smtClean="0"/>
                        <a:t>28</a:t>
                      </a:r>
                      <a:endParaRPr lang="en-US" dirty="0"/>
                    </a:p>
                  </a:txBody>
                  <a:tcPr anchor="ctr">
                    <a:lnT w="12700" cap="flat" cmpd="sng" algn="ctr">
                      <a:solidFill>
                        <a:schemeClr val="tx1"/>
                      </a:solidFill>
                      <a:prstDash val="solid"/>
                      <a:round/>
                      <a:headEnd type="none" w="med" len="med"/>
                      <a:tailEnd type="none" w="med" len="med"/>
                    </a:lnT>
                  </a:tcPr>
                </a:tc>
                <a:tc>
                  <a:txBody>
                    <a:bodyPr/>
                    <a:lstStyle/>
                    <a:p>
                      <a:pPr algn="ctr"/>
                      <a:r>
                        <a:rPr lang="en-US" dirty="0" smtClean="0"/>
                        <a:t>28</a:t>
                      </a:r>
                      <a:endParaRPr lang="en-US" dirty="0"/>
                    </a:p>
                  </a:txBody>
                  <a:tcPr anchor="ctr">
                    <a:lnT w="12700" cap="flat" cmpd="sng" algn="ctr">
                      <a:solidFill>
                        <a:schemeClr val="tx1"/>
                      </a:solidFill>
                      <a:prstDash val="solid"/>
                      <a:round/>
                      <a:headEnd type="none" w="med" len="med"/>
                      <a:tailEnd type="none" w="med" len="med"/>
                    </a:lnT>
                  </a:tcPr>
                </a:tc>
                <a:tc>
                  <a:txBody>
                    <a:bodyPr/>
                    <a:lstStyle/>
                    <a:p>
                      <a:pPr algn="ctr"/>
                      <a:endParaRPr lang="en-US" dirty="0"/>
                    </a:p>
                  </a:txBody>
                  <a:tcPr anchor="ctr">
                    <a:lnT w="12700" cap="flat" cmpd="sng" algn="ctr">
                      <a:solidFill>
                        <a:schemeClr val="tx1"/>
                      </a:solidFill>
                      <a:prstDash val="solid"/>
                      <a:round/>
                      <a:headEnd type="none" w="med" len="med"/>
                      <a:tailEnd type="none" w="med" len="med"/>
                    </a:lnT>
                  </a:tcPr>
                </a:tc>
                <a:tc>
                  <a:txBody>
                    <a:bodyPr/>
                    <a:lstStyle/>
                    <a:p>
                      <a:pPr algn="ctr"/>
                      <a:endParaRPr lang="en-US" dirty="0"/>
                    </a:p>
                  </a:txBody>
                  <a:tcPr anchor="ctr">
                    <a:lnT w="12700" cap="flat" cmpd="sng" algn="ctr">
                      <a:solidFill>
                        <a:schemeClr val="tx1"/>
                      </a:solidFill>
                      <a:prstDash val="solid"/>
                      <a:round/>
                      <a:headEnd type="none" w="med" len="med"/>
                      <a:tailEnd type="none" w="med" len="med"/>
                    </a:lnT>
                  </a:tcPr>
                </a:tc>
              </a:tr>
              <a:tr h="457200">
                <a:tc>
                  <a:txBody>
                    <a:bodyPr/>
                    <a:lstStyle/>
                    <a:p>
                      <a:r>
                        <a:rPr lang="en-US" dirty="0" smtClean="0"/>
                        <a:t>Initial BW, </a:t>
                      </a:r>
                      <a:r>
                        <a:rPr lang="en-US" dirty="0" err="1" smtClean="0"/>
                        <a:t>lbs</a:t>
                      </a:r>
                      <a:endParaRPr lang="en-US" dirty="0"/>
                    </a:p>
                  </a:txBody>
                  <a:tcPr/>
                </a:tc>
                <a:tc>
                  <a:txBody>
                    <a:bodyPr/>
                    <a:lstStyle/>
                    <a:p>
                      <a:pPr algn="ctr"/>
                      <a:r>
                        <a:rPr lang="en-US" dirty="0" smtClean="0"/>
                        <a:t>1082</a:t>
                      </a:r>
                      <a:endParaRPr lang="en-US" dirty="0"/>
                    </a:p>
                  </a:txBody>
                  <a:tcPr/>
                </a:tc>
                <a:tc>
                  <a:txBody>
                    <a:bodyPr/>
                    <a:lstStyle/>
                    <a:p>
                      <a:pPr algn="ctr"/>
                      <a:r>
                        <a:rPr lang="en-US" dirty="0" smtClean="0"/>
                        <a:t>1090</a:t>
                      </a:r>
                      <a:endParaRPr lang="en-US" dirty="0"/>
                    </a:p>
                  </a:txBody>
                  <a:tcPr/>
                </a:tc>
                <a:tc>
                  <a:txBody>
                    <a:bodyPr/>
                    <a:lstStyle/>
                    <a:p>
                      <a:pPr algn="ctr"/>
                      <a:r>
                        <a:rPr lang="en-US" dirty="0" smtClean="0"/>
                        <a:t>21</a:t>
                      </a:r>
                      <a:endParaRPr lang="en-US" dirty="0"/>
                    </a:p>
                  </a:txBody>
                  <a:tcPr/>
                </a:tc>
                <a:tc>
                  <a:txBody>
                    <a:bodyPr/>
                    <a:lstStyle/>
                    <a:p>
                      <a:pPr algn="ctr"/>
                      <a:r>
                        <a:rPr lang="en-US" dirty="0" smtClean="0"/>
                        <a:t>0.79</a:t>
                      </a:r>
                      <a:endParaRPr lang="en-US" dirty="0"/>
                    </a:p>
                  </a:txBody>
                  <a:tcPr/>
                </a:tc>
              </a:tr>
              <a:tr h="457200">
                <a:tc>
                  <a:txBody>
                    <a:bodyPr/>
                    <a:lstStyle/>
                    <a:p>
                      <a:r>
                        <a:rPr lang="en-US" dirty="0" smtClean="0"/>
                        <a:t>Initial BCS</a:t>
                      </a:r>
                      <a:endParaRPr lang="en-US" dirty="0"/>
                    </a:p>
                  </a:txBody>
                  <a:tcPr/>
                </a:tc>
                <a:tc>
                  <a:txBody>
                    <a:bodyPr/>
                    <a:lstStyle/>
                    <a:p>
                      <a:pPr algn="ctr"/>
                      <a:r>
                        <a:rPr lang="en-US" dirty="0" smtClean="0"/>
                        <a:t>5.15</a:t>
                      </a:r>
                      <a:endParaRPr lang="en-US" dirty="0"/>
                    </a:p>
                  </a:txBody>
                  <a:tcPr/>
                </a:tc>
                <a:tc>
                  <a:txBody>
                    <a:bodyPr/>
                    <a:lstStyle/>
                    <a:p>
                      <a:pPr algn="ctr"/>
                      <a:r>
                        <a:rPr lang="en-US" dirty="0" smtClean="0"/>
                        <a:t>5.21</a:t>
                      </a:r>
                      <a:endParaRPr lang="en-US" dirty="0"/>
                    </a:p>
                  </a:txBody>
                  <a:tcPr/>
                </a:tc>
                <a:tc>
                  <a:txBody>
                    <a:bodyPr/>
                    <a:lstStyle/>
                    <a:p>
                      <a:pPr algn="ctr"/>
                      <a:r>
                        <a:rPr lang="en-US" dirty="0" smtClean="0"/>
                        <a:t>0.10</a:t>
                      </a:r>
                      <a:endParaRPr lang="en-US" dirty="0"/>
                    </a:p>
                  </a:txBody>
                  <a:tcPr/>
                </a:tc>
                <a:tc>
                  <a:txBody>
                    <a:bodyPr/>
                    <a:lstStyle/>
                    <a:p>
                      <a:pPr algn="ctr"/>
                      <a:r>
                        <a:rPr lang="en-US" dirty="0" smtClean="0"/>
                        <a:t>0.70</a:t>
                      </a:r>
                      <a:endParaRPr lang="en-US" dirty="0"/>
                    </a:p>
                  </a:txBody>
                  <a:tcPr/>
                </a:tc>
              </a:tr>
              <a:tr h="457200">
                <a:tc>
                  <a:txBody>
                    <a:bodyPr/>
                    <a:lstStyle/>
                    <a:p>
                      <a:r>
                        <a:rPr lang="en-US" dirty="0" smtClean="0"/>
                        <a:t>Final BW, </a:t>
                      </a:r>
                      <a:r>
                        <a:rPr lang="en-US" dirty="0" err="1" smtClean="0"/>
                        <a:t>lbs</a:t>
                      </a:r>
                      <a:endParaRPr lang="en-US" dirty="0"/>
                    </a:p>
                  </a:txBody>
                  <a:tcPr/>
                </a:tc>
                <a:tc>
                  <a:txBody>
                    <a:bodyPr/>
                    <a:lstStyle/>
                    <a:p>
                      <a:pPr algn="ctr"/>
                      <a:r>
                        <a:rPr lang="en-US" dirty="0" smtClean="0"/>
                        <a:t>1117</a:t>
                      </a:r>
                      <a:endParaRPr lang="en-US" dirty="0"/>
                    </a:p>
                  </a:txBody>
                  <a:tcPr/>
                </a:tc>
                <a:tc>
                  <a:txBody>
                    <a:bodyPr/>
                    <a:lstStyle/>
                    <a:p>
                      <a:pPr algn="ctr"/>
                      <a:r>
                        <a:rPr lang="en-US" dirty="0" smtClean="0"/>
                        <a:t>1153</a:t>
                      </a:r>
                      <a:endParaRPr lang="en-US" dirty="0"/>
                    </a:p>
                  </a:txBody>
                  <a:tcPr/>
                </a:tc>
                <a:tc>
                  <a:txBody>
                    <a:bodyPr/>
                    <a:lstStyle/>
                    <a:p>
                      <a:pPr algn="ctr"/>
                      <a:r>
                        <a:rPr lang="en-US" dirty="0" smtClean="0"/>
                        <a:t>23</a:t>
                      </a:r>
                      <a:endParaRPr lang="en-US" dirty="0"/>
                    </a:p>
                  </a:txBody>
                  <a:tcPr/>
                </a:tc>
                <a:tc>
                  <a:txBody>
                    <a:bodyPr/>
                    <a:lstStyle/>
                    <a:p>
                      <a:pPr algn="ctr"/>
                      <a:r>
                        <a:rPr lang="en-US" dirty="0" smtClean="0"/>
                        <a:t>0.28</a:t>
                      </a:r>
                      <a:endParaRPr lang="en-US" dirty="0"/>
                    </a:p>
                  </a:txBody>
                  <a:tcPr/>
                </a:tc>
              </a:tr>
              <a:tr h="457200">
                <a:tc>
                  <a:txBody>
                    <a:bodyPr/>
                    <a:lstStyle/>
                    <a:p>
                      <a:r>
                        <a:rPr lang="en-US" dirty="0" smtClean="0"/>
                        <a:t>Final BCS</a:t>
                      </a:r>
                      <a:endParaRPr lang="en-US" dirty="0"/>
                    </a:p>
                  </a:txBody>
                  <a:tcPr/>
                </a:tc>
                <a:tc>
                  <a:txBody>
                    <a:bodyPr/>
                    <a:lstStyle/>
                    <a:p>
                      <a:pPr algn="ctr"/>
                      <a:r>
                        <a:rPr lang="en-US" dirty="0" smtClean="0"/>
                        <a:t>5.28</a:t>
                      </a:r>
                      <a:endParaRPr lang="en-US" dirty="0"/>
                    </a:p>
                  </a:txBody>
                  <a:tcPr/>
                </a:tc>
                <a:tc>
                  <a:txBody>
                    <a:bodyPr/>
                    <a:lstStyle/>
                    <a:p>
                      <a:pPr algn="ctr"/>
                      <a:r>
                        <a:rPr lang="en-US" dirty="0" smtClean="0"/>
                        <a:t>5.81</a:t>
                      </a:r>
                      <a:endParaRPr lang="en-US" dirty="0"/>
                    </a:p>
                  </a:txBody>
                  <a:tcPr/>
                </a:tc>
                <a:tc>
                  <a:txBody>
                    <a:bodyPr/>
                    <a:lstStyle/>
                    <a:p>
                      <a:pPr algn="ctr"/>
                      <a:r>
                        <a:rPr lang="en-US" dirty="0" smtClean="0"/>
                        <a:t>0.14</a:t>
                      </a:r>
                      <a:endParaRPr lang="en-US" dirty="0"/>
                    </a:p>
                  </a:txBody>
                  <a:tcPr/>
                </a:tc>
                <a:tc>
                  <a:txBody>
                    <a:bodyPr/>
                    <a:lstStyle/>
                    <a:p>
                      <a:pPr algn="ctr"/>
                      <a:r>
                        <a:rPr lang="en-US" dirty="0" smtClean="0"/>
                        <a:t>0.01</a:t>
                      </a:r>
                      <a:endParaRPr lang="en-US" dirty="0"/>
                    </a:p>
                  </a:txBody>
                  <a:tcPr/>
                </a:tc>
              </a:tr>
              <a:tr h="457200">
                <a:tc>
                  <a:txBody>
                    <a:bodyPr/>
                    <a:lstStyle/>
                    <a:p>
                      <a:r>
                        <a:rPr lang="en-US" dirty="0" smtClean="0"/>
                        <a:t>Change in BW</a:t>
                      </a:r>
                      <a:endParaRPr lang="en-US" dirty="0"/>
                    </a:p>
                  </a:txBody>
                  <a:tcPr/>
                </a:tc>
                <a:tc>
                  <a:txBody>
                    <a:bodyPr/>
                    <a:lstStyle/>
                    <a:p>
                      <a:pPr algn="ctr"/>
                      <a:r>
                        <a:rPr lang="en-US" dirty="0" smtClean="0"/>
                        <a:t>35.4</a:t>
                      </a:r>
                      <a:endParaRPr lang="en-US" dirty="0"/>
                    </a:p>
                  </a:txBody>
                  <a:tcPr/>
                </a:tc>
                <a:tc>
                  <a:txBody>
                    <a:bodyPr/>
                    <a:lstStyle/>
                    <a:p>
                      <a:pPr algn="ctr"/>
                      <a:r>
                        <a:rPr lang="en-US" dirty="0" smtClean="0"/>
                        <a:t>65.1</a:t>
                      </a:r>
                      <a:endParaRPr lang="en-US" dirty="0"/>
                    </a:p>
                  </a:txBody>
                  <a:tcPr/>
                </a:tc>
                <a:tc>
                  <a:txBody>
                    <a:bodyPr/>
                    <a:lstStyle/>
                    <a:p>
                      <a:pPr algn="ctr"/>
                      <a:r>
                        <a:rPr lang="en-US" dirty="0" smtClean="0"/>
                        <a:t>10.1</a:t>
                      </a:r>
                      <a:endParaRPr lang="en-US" dirty="0"/>
                    </a:p>
                  </a:txBody>
                  <a:tcPr/>
                </a:tc>
                <a:tc>
                  <a:txBody>
                    <a:bodyPr/>
                    <a:lstStyle/>
                    <a:p>
                      <a:pPr algn="ctr"/>
                      <a:r>
                        <a:rPr lang="en-US" dirty="0" smtClean="0"/>
                        <a:t>0.04</a:t>
                      </a:r>
                      <a:endParaRPr lang="en-US" dirty="0"/>
                    </a:p>
                  </a:txBody>
                  <a:tcPr/>
                </a:tc>
              </a:tr>
              <a:tr h="457200">
                <a:tc>
                  <a:txBody>
                    <a:bodyPr/>
                    <a:lstStyle/>
                    <a:p>
                      <a:r>
                        <a:rPr lang="en-US" dirty="0" smtClean="0"/>
                        <a:t>Change in BCS</a:t>
                      </a:r>
                      <a:endParaRPr lang="en-US" dirty="0"/>
                    </a:p>
                  </a:txBody>
                  <a:tcPr/>
                </a:tc>
                <a:tc>
                  <a:txBody>
                    <a:bodyPr/>
                    <a:lstStyle/>
                    <a:p>
                      <a:pPr algn="ctr"/>
                      <a:r>
                        <a:rPr lang="en-US" dirty="0" smtClean="0"/>
                        <a:t>0.13</a:t>
                      </a:r>
                      <a:endParaRPr lang="en-US" dirty="0"/>
                    </a:p>
                  </a:txBody>
                  <a:tcPr/>
                </a:tc>
                <a:tc>
                  <a:txBody>
                    <a:bodyPr/>
                    <a:lstStyle/>
                    <a:p>
                      <a:pPr algn="ctr"/>
                      <a:r>
                        <a:rPr lang="en-US" dirty="0" smtClean="0"/>
                        <a:t>0.57</a:t>
                      </a:r>
                      <a:endParaRPr lang="en-US" dirty="0"/>
                    </a:p>
                  </a:txBody>
                  <a:tcPr/>
                </a:tc>
                <a:tc>
                  <a:txBody>
                    <a:bodyPr/>
                    <a:lstStyle/>
                    <a:p>
                      <a:pPr algn="ctr"/>
                      <a:r>
                        <a:rPr lang="en-US" dirty="0" smtClean="0"/>
                        <a:t>0.12</a:t>
                      </a:r>
                      <a:endParaRPr lang="en-US" dirty="0"/>
                    </a:p>
                  </a:txBody>
                  <a:tcPr/>
                </a:tc>
                <a:tc>
                  <a:txBody>
                    <a:bodyPr/>
                    <a:lstStyle/>
                    <a:p>
                      <a:pPr algn="ctr"/>
                      <a:r>
                        <a:rPr lang="en-US" dirty="0" smtClean="0"/>
                        <a:t>0.01</a:t>
                      </a:r>
                      <a:endParaRPr lang="en-US" dirty="0"/>
                    </a:p>
                  </a:txBody>
                  <a:tcPr/>
                </a:tc>
              </a:tr>
              <a:tr h="533400">
                <a:tc>
                  <a:txBody>
                    <a:bodyPr/>
                    <a:lstStyle/>
                    <a:p>
                      <a:r>
                        <a:rPr lang="en-US" dirty="0" smtClean="0"/>
                        <a:t>ADG, </a:t>
                      </a:r>
                      <a:r>
                        <a:rPr lang="en-US" dirty="0" err="1" smtClean="0"/>
                        <a:t>lbs</a:t>
                      </a:r>
                      <a:r>
                        <a:rPr lang="en-US" dirty="0" smtClean="0"/>
                        <a:t>/day</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smtClean="0"/>
                        <a:t>.62</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smtClean="0"/>
                        <a:t>1.12</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smtClean="0"/>
                        <a:t>.18</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smtClean="0"/>
                        <a:t>0.04</a:t>
                      </a:r>
                      <a:endParaRPr lang="en-US" dirty="0"/>
                    </a:p>
                  </a:txBody>
                  <a:tcPr>
                    <a:lnB w="12700" cap="flat" cmpd="sng" algn="ctr">
                      <a:solidFill>
                        <a:schemeClr val="tx1"/>
                      </a:solidFill>
                      <a:prstDash val="solid"/>
                      <a:round/>
                      <a:headEnd type="none" w="med" len="med"/>
                      <a:tailEnd type="none" w="med" len="med"/>
                    </a:lnB>
                  </a:tcPr>
                </a:tc>
              </a:tr>
              <a:tr h="771525">
                <a:tc gridSpan="5">
                  <a:txBody>
                    <a:bodyPr/>
                    <a:lstStyle/>
                    <a:p>
                      <a:r>
                        <a:rPr lang="en-US" baseline="30000" dirty="0" smtClean="0"/>
                        <a:t>1</a:t>
                      </a:r>
                      <a:r>
                        <a:rPr lang="en-US" dirty="0" smtClean="0"/>
                        <a:t> CONT = 36% CP cottonseed meal based pellet with 0 mg/hd of monensin; MON = 36% CP cottonseed meal based pellet with 200 mg/head of monensin.</a:t>
                      </a:r>
                    </a:p>
                    <a:p>
                      <a:r>
                        <a:rPr lang="en-US" baseline="30000" dirty="0" smtClean="0"/>
                        <a:t>2</a:t>
                      </a:r>
                      <a:r>
                        <a:rPr lang="en-US" dirty="0" smtClean="0"/>
                        <a:t> SEM of the Least squares means.</a:t>
                      </a:r>
                    </a:p>
                    <a:p>
                      <a:r>
                        <a:rPr lang="en-US" baseline="30000" dirty="0" smtClean="0"/>
                        <a:t>3</a:t>
                      </a:r>
                      <a:r>
                        <a:rPr lang="en-US" dirty="0" smtClean="0"/>
                        <a:t> Observed significance levels</a:t>
                      </a:r>
                      <a:r>
                        <a:rPr lang="en-US" baseline="0" dirty="0" smtClean="0"/>
                        <a:t> for main effects.</a:t>
                      </a:r>
                      <a:endParaRPr lang="en-US" dirty="0"/>
                    </a:p>
                  </a:txBody>
                  <a:tcPr>
                    <a:lnT w="12700" cap="flat" cmpd="sng" algn="ctr">
                      <a:solidFill>
                        <a:schemeClr val="tx1"/>
                      </a:solidFill>
                      <a:prstDash val="solid"/>
                      <a:round/>
                      <a:headEnd type="none" w="med" len="med"/>
                      <a:tailEnd type="none" w="med" len="med"/>
                    </a:lnT>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val="76185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Ionophore</a:t>
            </a:r>
            <a:r>
              <a:rPr lang="en-US" dirty="0" smtClean="0"/>
              <a:t> Toxicity Symptoms</a:t>
            </a:r>
            <a:endParaRPr lang="en-US" dirty="0"/>
          </a:p>
        </p:txBody>
      </p:sp>
      <p:sp>
        <p:nvSpPr>
          <p:cNvPr id="3" name="Content Placeholder 2"/>
          <p:cNvSpPr>
            <a:spLocks noGrp="1"/>
          </p:cNvSpPr>
          <p:nvPr>
            <p:ph idx="1"/>
          </p:nvPr>
        </p:nvSpPr>
        <p:spPr/>
        <p:txBody>
          <a:bodyPr/>
          <a:lstStyle/>
          <a:p>
            <a:r>
              <a:rPr lang="en-US" dirty="0" smtClean="0"/>
              <a:t>Lethargy</a:t>
            </a:r>
          </a:p>
          <a:p>
            <a:r>
              <a:rPr lang="en-US" dirty="0" smtClean="0"/>
              <a:t>Cyanosis</a:t>
            </a:r>
          </a:p>
          <a:p>
            <a:r>
              <a:rPr lang="en-US" dirty="0" smtClean="0"/>
              <a:t>Depression</a:t>
            </a:r>
          </a:p>
          <a:p>
            <a:r>
              <a:rPr lang="en-US" dirty="0" smtClean="0"/>
              <a:t>Pulmonary edema</a:t>
            </a:r>
          </a:p>
          <a:p>
            <a:r>
              <a:rPr lang="en-US" dirty="0" smtClean="0"/>
              <a:t>Myocardial degeneration</a:t>
            </a:r>
          </a:p>
          <a:p>
            <a:r>
              <a:rPr lang="en-US" dirty="0" smtClean="0"/>
              <a:t>Death ….</a:t>
            </a:r>
          </a:p>
          <a:p>
            <a:pPr lvl="1"/>
            <a:r>
              <a:rPr lang="en-US" dirty="0"/>
              <a:t>E</a:t>
            </a:r>
            <a:r>
              <a:rPr lang="en-US" dirty="0" smtClean="0"/>
              <a:t>specially </a:t>
            </a:r>
            <a:r>
              <a:rPr lang="en-US" dirty="0"/>
              <a:t>pronounced in horses, where </a:t>
            </a:r>
            <a:r>
              <a:rPr lang="en-US" dirty="0" err="1"/>
              <a:t>monensin</a:t>
            </a:r>
            <a:r>
              <a:rPr lang="en-US" dirty="0"/>
              <a:t> has an LD50 1/100th that of ruminants</a:t>
            </a:r>
          </a:p>
        </p:txBody>
      </p:sp>
    </p:spTree>
    <p:extLst>
      <p:ext uri="{BB962C8B-B14F-4D97-AF65-F5344CB8AC3E}">
        <p14:creationId xmlns:p14="http://schemas.microsoft.com/office/powerpoint/2010/main" val="2572599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47402782"/>
              </p:ext>
            </p:extLst>
          </p:nvPr>
        </p:nvGraphicFramePr>
        <p:xfrm>
          <a:off x="152400" y="15240"/>
          <a:ext cx="8458200" cy="6690360"/>
        </p:xfrm>
        <a:graphic>
          <a:graphicData uri="http://schemas.openxmlformats.org/drawingml/2006/table">
            <a:tbl>
              <a:tblPr firstRow="1" bandRow="1">
                <a:tableStyleId>{5C22544A-7EE6-4342-B048-85BDC9FD1C3A}</a:tableStyleId>
              </a:tblPr>
              <a:tblGrid>
                <a:gridCol w="1295400"/>
                <a:gridCol w="1828800"/>
                <a:gridCol w="2819400"/>
                <a:gridCol w="2514600"/>
              </a:tblGrid>
              <a:tr h="381000">
                <a:tc gridSpan="4">
                  <a:txBody>
                    <a:bodyPr/>
                    <a:lstStyle/>
                    <a:p>
                      <a:r>
                        <a:rPr lang="en-US" dirty="0" smtClean="0"/>
                        <a:t>Estimated</a:t>
                      </a:r>
                      <a:r>
                        <a:rPr lang="en-US" baseline="0" dirty="0" smtClean="0"/>
                        <a:t> no observed effect level (</a:t>
                      </a:r>
                      <a:r>
                        <a:rPr lang="en-US" dirty="0" smtClean="0"/>
                        <a:t>NOEL), toxic and lethal dose (mg/kg BW) ranges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74320">
                <a:tc>
                  <a:txBody>
                    <a:bodyPr/>
                    <a:lstStyle/>
                    <a:p>
                      <a:endParaRPr lang="en-US" sz="1700" dirty="0"/>
                    </a:p>
                  </a:txBody>
                  <a:tcPr marL="45720" marR="45720" anchor="ctr"/>
                </a:tc>
                <a:tc>
                  <a:txBody>
                    <a:bodyPr/>
                    <a:lstStyle/>
                    <a:p>
                      <a:pPr algn="ctr"/>
                      <a:endParaRPr lang="en-US" sz="1700" baseline="0" dirty="0"/>
                    </a:p>
                  </a:txBody>
                  <a:tcPr marL="45720" marR="45720" anchor="ctr">
                    <a:lnB w="12700" cap="flat" cmpd="sng" algn="ctr">
                      <a:noFill/>
                      <a:prstDash val="solid"/>
                      <a:round/>
                      <a:headEnd type="none" w="med" len="med"/>
                      <a:tailEnd type="none" w="med" len="med"/>
                    </a:lnB>
                  </a:tcPr>
                </a:tc>
                <a:tc gridSpan="2">
                  <a:txBody>
                    <a:bodyPr/>
                    <a:lstStyle/>
                    <a:p>
                      <a:pPr algn="ctr"/>
                      <a:r>
                        <a:rPr lang="en-US" sz="1700" dirty="0" smtClean="0"/>
                        <a:t>Toxic and lethal dose ranges, mg/kg BW</a:t>
                      </a:r>
                      <a:endParaRPr lang="en-US" sz="1700" dirty="0"/>
                    </a:p>
                  </a:txBody>
                  <a:tcPr marL="45720" marR="45720" anchor="ctr">
                    <a:lnB w="12700" cap="flat" cmpd="sng" algn="ctr">
                      <a:solidFill>
                        <a:schemeClr val="tx1"/>
                      </a:solidFill>
                      <a:prstDash val="solid"/>
                      <a:round/>
                      <a:headEnd type="none" w="med" len="med"/>
                      <a:tailEnd type="none" w="med" len="med"/>
                    </a:lnB>
                  </a:tcPr>
                </a:tc>
                <a:tc hMerge="1">
                  <a:txBody>
                    <a:bodyPr/>
                    <a:lstStyle/>
                    <a:p>
                      <a:endParaRPr lang="en-US" dirty="0"/>
                    </a:p>
                  </a:txBody>
                  <a:tcPr/>
                </a:tc>
              </a:tr>
              <a:tr h="274320">
                <a:tc>
                  <a:txBody>
                    <a:bodyPr/>
                    <a:lstStyle/>
                    <a:p>
                      <a:pPr algn="l"/>
                      <a:r>
                        <a:rPr lang="en-US" sz="1700" dirty="0" smtClean="0"/>
                        <a:t>Species</a:t>
                      </a:r>
                      <a:endParaRPr lang="en-US" sz="1700" dirty="0"/>
                    </a:p>
                  </a:txBody>
                  <a:tcPr marL="45720" marR="45720" anchor="ctr">
                    <a:lnB w="12700" cap="flat" cmpd="sng" algn="ctr">
                      <a:solidFill>
                        <a:schemeClr val="tx1"/>
                      </a:solidFill>
                      <a:prstDash val="solid"/>
                      <a:round/>
                      <a:headEnd type="none" w="med" len="med"/>
                      <a:tailEnd type="none" w="med" len="med"/>
                    </a:lnB>
                  </a:tcPr>
                </a:tc>
                <a:tc>
                  <a:txBody>
                    <a:bodyPr/>
                    <a:lstStyle/>
                    <a:p>
                      <a:pPr algn="ctr"/>
                      <a:r>
                        <a:rPr lang="en-US" sz="1700" dirty="0" smtClean="0"/>
                        <a:t>Parameter</a:t>
                      </a:r>
                      <a:endParaRPr lang="en-US" sz="1700" dirty="0"/>
                    </a:p>
                  </a:txBody>
                  <a:tcPr marL="45720" marR="4572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err="1" smtClean="0"/>
                        <a:t>Lasalocid</a:t>
                      </a:r>
                      <a:endParaRPr lang="en-US" sz="1700" baseline="30000" dirty="0"/>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err="1" smtClean="0"/>
                        <a:t>Monensin</a:t>
                      </a:r>
                      <a:endParaRPr lang="en-US" sz="1700" baseline="30000" dirty="0"/>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pPr algn="l"/>
                      <a:r>
                        <a:rPr lang="en-US" sz="1700" dirty="0" smtClean="0"/>
                        <a:t>Cattle</a:t>
                      </a:r>
                      <a:endParaRPr lang="en-US" sz="1700" dirty="0"/>
                    </a:p>
                  </a:txBody>
                  <a:tcPr marL="45720" marR="45720" anchor="ctr">
                    <a:lnT w="12700" cap="flat" cmpd="sng" algn="ctr">
                      <a:solidFill>
                        <a:schemeClr val="tx1"/>
                      </a:solidFill>
                      <a:prstDash val="solid"/>
                      <a:round/>
                      <a:headEnd type="none" w="med" len="med"/>
                      <a:tailEnd type="none" w="med" len="med"/>
                    </a:lnT>
                  </a:tcPr>
                </a:tc>
                <a:tc>
                  <a:txBody>
                    <a:bodyPr/>
                    <a:lstStyle/>
                    <a:p>
                      <a:pPr algn="r"/>
                      <a:r>
                        <a:rPr lang="en-US" sz="1700" dirty="0" smtClean="0"/>
                        <a:t>NOEL</a:t>
                      </a:r>
                      <a:endParaRPr lang="en-US" sz="1700" dirty="0"/>
                    </a:p>
                  </a:txBody>
                  <a:tcPr marL="45720" marR="45720" anchor="ctr">
                    <a:lnT w="12700" cap="flat" cmpd="sng" algn="ctr">
                      <a:solidFill>
                        <a:schemeClr val="tx1"/>
                      </a:solidFill>
                      <a:prstDash val="solid"/>
                      <a:round/>
                      <a:headEnd type="none" w="med" len="med"/>
                      <a:tailEnd type="none" w="med" len="med"/>
                    </a:lnT>
                  </a:tcPr>
                </a:tc>
                <a:tc>
                  <a:txBody>
                    <a:bodyPr/>
                    <a:lstStyle/>
                    <a:p>
                      <a:pPr algn="ctr"/>
                      <a:r>
                        <a:rPr lang="en-US" sz="1700" dirty="0" smtClean="0"/>
                        <a:t>1.0</a:t>
                      </a:r>
                      <a:endParaRPr lang="en-US" sz="1700" dirty="0"/>
                    </a:p>
                  </a:txBody>
                  <a:tcPr marL="45720" marR="45720" anchor="ctr">
                    <a:lnT w="12700" cap="flat" cmpd="sng" algn="ctr">
                      <a:solidFill>
                        <a:schemeClr val="tx1"/>
                      </a:solidFill>
                      <a:prstDash val="solid"/>
                      <a:round/>
                      <a:headEnd type="none" w="med" len="med"/>
                      <a:tailEnd type="none" w="med" len="med"/>
                    </a:lnT>
                  </a:tcPr>
                </a:tc>
                <a:tc>
                  <a:txBody>
                    <a:bodyPr/>
                    <a:lstStyle/>
                    <a:p>
                      <a:pPr algn="ctr"/>
                      <a:r>
                        <a:rPr lang="en-US" sz="1700" dirty="0" smtClean="0"/>
                        <a:t>5 - 30</a:t>
                      </a:r>
                      <a:endParaRPr lang="en-US" sz="1700" dirty="0"/>
                    </a:p>
                  </a:txBody>
                  <a:tcPr marL="45720" marR="45720" anchor="ctr">
                    <a:lnT w="12700" cap="flat" cmpd="sng" algn="ctr">
                      <a:solidFill>
                        <a:schemeClr val="tx1"/>
                      </a:solidFill>
                      <a:prstDash val="solid"/>
                      <a:round/>
                      <a:headEnd type="none" w="med" len="med"/>
                      <a:tailEnd type="none" w="med" len="med"/>
                    </a:lnT>
                  </a:tcPr>
                </a:tc>
              </a:tr>
              <a:tr h="274320">
                <a:tc>
                  <a:txBody>
                    <a:bodyPr/>
                    <a:lstStyle/>
                    <a:p>
                      <a:pPr algn="l"/>
                      <a:endParaRPr lang="en-US" sz="1700" dirty="0"/>
                    </a:p>
                  </a:txBody>
                  <a:tcPr marL="45720" marR="45720" anchor="ctr"/>
                </a:tc>
                <a:tc>
                  <a:txBody>
                    <a:bodyPr/>
                    <a:lstStyle/>
                    <a:p>
                      <a:pPr algn="r"/>
                      <a:r>
                        <a:rPr lang="en-US" sz="1700" dirty="0" smtClean="0"/>
                        <a:t>Toxic range</a:t>
                      </a:r>
                      <a:endParaRPr lang="en-US" sz="1700" dirty="0"/>
                    </a:p>
                  </a:txBody>
                  <a:tcPr marL="45720" marR="45720" anchor="ctr"/>
                </a:tc>
                <a:tc>
                  <a:txBody>
                    <a:bodyPr/>
                    <a:lstStyle/>
                    <a:p>
                      <a:pPr algn="ctr"/>
                      <a:r>
                        <a:rPr lang="en-US" sz="1700" dirty="0" smtClean="0"/>
                        <a:t>10 – 100</a:t>
                      </a:r>
                      <a:endParaRPr lang="en-US" sz="1700" dirty="0"/>
                    </a:p>
                  </a:txBody>
                  <a:tcPr marL="45720" marR="45720" anchor="ctr"/>
                </a:tc>
                <a:tc>
                  <a:txBody>
                    <a:bodyPr/>
                    <a:lstStyle/>
                    <a:p>
                      <a:pPr algn="ctr"/>
                      <a:r>
                        <a:rPr lang="en-US" sz="1700" dirty="0" smtClean="0"/>
                        <a:t>12 - 20</a:t>
                      </a:r>
                      <a:endParaRPr lang="en-US" sz="1700" dirty="0"/>
                    </a:p>
                  </a:txBody>
                  <a:tcPr marL="45720" marR="45720" anchor="ctr"/>
                </a:tc>
              </a:tr>
              <a:tr h="274320">
                <a:tc>
                  <a:txBody>
                    <a:bodyPr/>
                    <a:lstStyle/>
                    <a:p>
                      <a:pPr algn="l"/>
                      <a:endParaRPr lang="en-US" sz="1700" dirty="0"/>
                    </a:p>
                  </a:txBody>
                  <a:tcPr marL="45720" marR="45720" anchor="ctr"/>
                </a:tc>
                <a:tc>
                  <a:txBody>
                    <a:bodyPr/>
                    <a:lstStyle/>
                    <a:p>
                      <a:pPr algn="r"/>
                      <a:r>
                        <a:rPr lang="en-US" sz="1700" dirty="0" smtClean="0"/>
                        <a:t>Lethal dose range</a:t>
                      </a:r>
                      <a:endParaRPr lang="en-US" sz="1700" dirty="0"/>
                    </a:p>
                  </a:txBody>
                  <a:tcPr marL="45720" marR="45720" anchor="ctr"/>
                </a:tc>
                <a:tc>
                  <a:txBody>
                    <a:bodyPr/>
                    <a:lstStyle/>
                    <a:p>
                      <a:pPr algn="ctr"/>
                      <a:r>
                        <a:rPr lang="en-US" sz="1700" dirty="0" smtClean="0"/>
                        <a:t>50 – 100</a:t>
                      </a:r>
                      <a:endParaRPr lang="en-US" sz="1700" dirty="0"/>
                    </a:p>
                  </a:txBody>
                  <a:tcPr marL="45720" marR="45720" anchor="ctr"/>
                </a:tc>
                <a:tc>
                  <a:txBody>
                    <a:bodyPr/>
                    <a:lstStyle/>
                    <a:p>
                      <a:pPr algn="ctr"/>
                      <a:r>
                        <a:rPr lang="en-US" sz="1700" dirty="0" smtClean="0"/>
                        <a:t>22.4 – 39.8</a:t>
                      </a:r>
                      <a:endParaRPr lang="en-US" sz="1700" dirty="0"/>
                    </a:p>
                  </a:txBody>
                  <a:tcPr marL="45720" marR="45720" anchor="ctr"/>
                </a:tc>
              </a:tr>
              <a:tr h="274320">
                <a:tc>
                  <a:txBody>
                    <a:bodyPr/>
                    <a:lstStyle/>
                    <a:p>
                      <a:pPr algn="l"/>
                      <a:endParaRPr lang="en-US" sz="1700" dirty="0"/>
                    </a:p>
                  </a:txBody>
                  <a:tcPr marL="45720" marR="45720" anchor="ctr">
                    <a:lnB w="12700" cap="flat" cmpd="sng" algn="ctr">
                      <a:solidFill>
                        <a:schemeClr val="tx1"/>
                      </a:solidFill>
                      <a:prstDash val="solid"/>
                      <a:round/>
                      <a:headEnd type="none" w="med" len="med"/>
                      <a:tailEnd type="none" w="med" len="med"/>
                    </a:lnB>
                  </a:tcPr>
                </a:tc>
                <a:tc>
                  <a:txBody>
                    <a:bodyPr/>
                    <a:lstStyle/>
                    <a:p>
                      <a:pPr algn="r"/>
                      <a:r>
                        <a:rPr lang="en-US" sz="1700" dirty="0" smtClean="0"/>
                        <a:t>LD</a:t>
                      </a:r>
                      <a:r>
                        <a:rPr lang="en-US" sz="1700" baseline="-25000" dirty="0" smtClean="0"/>
                        <a:t>50</a:t>
                      </a:r>
                      <a:endParaRPr lang="en-US" sz="1700" baseline="-25000" dirty="0"/>
                    </a:p>
                  </a:txBody>
                  <a:tcPr marL="45720" marR="45720" anchor="ctr">
                    <a:lnB w="12700" cap="flat" cmpd="sng" algn="ctr">
                      <a:solidFill>
                        <a:schemeClr val="tx1"/>
                      </a:solidFill>
                      <a:prstDash val="solid"/>
                      <a:round/>
                      <a:headEnd type="none" w="med" len="med"/>
                      <a:tailEnd type="none" w="med" len="med"/>
                    </a:lnB>
                  </a:tcPr>
                </a:tc>
                <a:tc>
                  <a:txBody>
                    <a:bodyPr/>
                    <a:lstStyle/>
                    <a:p>
                      <a:pPr algn="ctr"/>
                      <a:r>
                        <a:rPr lang="en-US" sz="1700" dirty="0" smtClean="0"/>
                        <a:t>--</a:t>
                      </a:r>
                      <a:endParaRPr lang="en-US" sz="1700" dirty="0"/>
                    </a:p>
                  </a:txBody>
                  <a:tcPr marL="45720" marR="45720" anchor="ctr">
                    <a:lnB w="12700" cap="flat" cmpd="sng" algn="ctr">
                      <a:solidFill>
                        <a:schemeClr val="tx1"/>
                      </a:solidFill>
                      <a:prstDash val="solid"/>
                      <a:round/>
                      <a:headEnd type="none" w="med" len="med"/>
                      <a:tailEnd type="none" w="med" len="med"/>
                    </a:lnB>
                  </a:tcPr>
                </a:tc>
                <a:tc>
                  <a:txBody>
                    <a:bodyPr/>
                    <a:lstStyle/>
                    <a:p>
                      <a:pPr algn="ctr"/>
                      <a:r>
                        <a:rPr lang="en-US" sz="1700" dirty="0" smtClean="0"/>
                        <a:t>26.0</a:t>
                      </a:r>
                      <a:endParaRPr lang="en-US" sz="1700" dirty="0"/>
                    </a:p>
                  </a:txBody>
                  <a:tcPr marL="45720" marR="45720" anchor="ctr">
                    <a:lnB w="12700" cap="flat" cmpd="sng" algn="ctr">
                      <a:solidFill>
                        <a:schemeClr val="tx1"/>
                      </a:solidFill>
                      <a:prstDash val="solid"/>
                      <a:round/>
                      <a:headEnd type="none" w="med" len="med"/>
                      <a:tailEnd type="none" w="med" len="med"/>
                    </a:lnB>
                  </a:tcPr>
                </a:tc>
              </a:tr>
              <a:tr h="274320">
                <a:tc>
                  <a:txBody>
                    <a:bodyPr/>
                    <a:lstStyle/>
                    <a:p>
                      <a:pPr algn="l"/>
                      <a:r>
                        <a:rPr lang="en-US" sz="1700" dirty="0" smtClean="0"/>
                        <a:t>Horses</a:t>
                      </a:r>
                      <a:endParaRPr lang="en-US" sz="1700" dirty="0"/>
                    </a:p>
                  </a:txBody>
                  <a:tcPr marL="45720" marR="45720" anchor="ctr">
                    <a:lnT w="12700" cap="flat" cmpd="sng" algn="ctr">
                      <a:solidFill>
                        <a:schemeClr val="tx1"/>
                      </a:solidFill>
                      <a:prstDash val="solid"/>
                      <a:round/>
                      <a:headEnd type="none" w="med" len="med"/>
                      <a:tailEnd type="none" w="med" len="med"/>
                    </a:lnT>
                  </a:tcPr>
                </a:tc>
                <a:tc>
                  <a:txBody>
                    <a:bodyPr/>
                    <a:lstStyle/>
                    <a:p>
                      <a:pPr algn="r"/>
                      <a:r>
                        <a:rPr lang="en-US" sz="1700" dirty="0" smtClean="0"/>
                        <a:t>NOEL</a:t>
                      </a:r>
                      <a:endParaRPr lang="en-US" sz="1700" dirty="0"/>
                    </a:p>
                  </a:txBody>
                  <a:tcPr marL="45720" marR="45720" anchor="ctr">
                    <a:lnT w="12700" cap="flat" cmpd="sng" algn="ctr">
                      <a:solidFill>
                        <a:schemeClr val="tx1"/>
                      </a:solidFill>
                      <a:prstDash val="solid"/>
                      <a:round/>
                      <a:headEnd type="none" w="med" len="med"/>
                      <a:tailEnd type="none" w="med" len="med"/>
                    </a:lnT>
                  </a:tcPr>
                </a:tc>
                <a:tc>
                  <a:txBody>
                    <a:bodyPr/>
                    <a:lstStyle/>
                    <a:p>
                      <a:pPr algn="ctr"/>
                      <a:r>
                        <a:rPr lang="en-US" sz="1700" dirty="0" smtClean="0"/>
                        <a:t>--</a:t>
                      </a:r>
                      <a:endParaRPr lang="en-US" sz="1700" dirty="0"/>
                    </a:p>
                  </a:txBody>
                  <a:tcPr marL="45720" marR="45720" anchor="ctr">
                    <a:lnT w="12700" cap="flat" cmpd="sng" algn="ctr">
                      <a:solidFill>
                        <a:schemeClr val="tx1"/>
                      </a:solidFill>
                      <a:prstDash val="solid"/>
                      <a:round/>
                      <a:headEnd type="none" w="med" len="med"/>
                      <a:tailEnd type="none" w="med" len="med"/>
                    </a:lnT>
                  </a:tcPr>
                </a:tc>
                <a:tc>
                  <a:txBody>
                    <a:bodyPr/>
                    <a:lstStyle/>
                    <a:p>
                      <a:pPr algn="ctr"/>
                      <a:r>
                        <a:rPr lang="en-US" sz="1700" dirty="0" smtClean="0"/>
                        <a:t>--</a:t>
                      </a:r>
                      <a:endParaRPr lang="en-US" sz="1700" dirty="0"/>
                    </a:p>
                  </a:txBody>
                  <a:tcPr marL="45720" marR="45720" anchor="ctr">
                    <a:lnT w="12700" cap="flat" cmpd="sng" algn="ctr">
                      <a:solidFill>
                        <a:schemeClr val="tx1"/>
                      </a:solidFill>
                      <a:prstDash val="solid"/>
                      <a:round/>
                      <a:headEnd type="none" w="med" len="med"/>
                      <a:tailEnd type="none" w="med" len="med"/>
                    </a:lnT>
                  </a:tcPr>
                </a:tc>
              </a:tr>
              <a:tr h="274320">
                <a:tc>
                  <a:txBody>
                    <a:bodyPr/>
                    <a:lstStyle/>
                    <a:p>
                      <a:pPr algn="l"/>
                      <a:endParaRPr lang="en-US" sz="1700" dirty="0"/>
                    </a:p>
                  </a:txBody>
                  <a:tcPr marL="45720" marR="45720" anchor="ctr"/>
                </a:tc>
                <a:tc>
                  <a:txBody>
                    <a:bodyPr/>
                    <a:lstStyle/>
                    <a:p>
                      <a:pPr algn="r"/>
                      <a:r>
                        <a:rPr lang="en-US" sz="1700" dirty="0" smtClean="0"/>
                        <a:t>Toxic range</a:t>
                      </a:r>
                      <a:endParaRPr lang="en-US" sz="1700" dirty="0"/>
                    </a:p>
                  </a:txBody>
                  <a:tcPr marL="45720" marR="45720" anchor="ctr"/>
                </a:tc>
                <a:tc>
                  <a:txBody>
                    <a:bodyPr/>
                    <a:lstStyle/>
                    <a:p>
                      <a:pPr algn="ctr"/>
                      <a:r>
                        <a:rPr lang="en-US" sz="1700" dirty="0" smtClean="0"/>
                        <a:t>15 – 20</a:t>
                      </a:r>
                      <a:endParaRPr lang="en-US" sz="1700" dirty="0"/>
                    </a:p>
                  </a:txBody>
                  <a:tcPr marL="45720" marR="45720" anchor="ctr"/>
                </a:tc>
                <a:tc>
                  <a:txBody>
                    <a:bodyPr/>
                    <a:lstStyle/>
                    <a:p>
                      <a:pPr algn="ctr"/>
                      <a:r>
                        <a:rPr lang="en-US" sz="1700" dirty="0" smtClean="0"/>
                        <a:t>--</a:t>
                      </a:r>
                      <a:endParaRPr lang="en-US" sz="1700" dirty="0"/>
                    </a:p>
                  </a:txBody>
                  <a:tcPr marL="45720" marR="45720" anchor="ctr"/>
                </a:tc>
              </a:tr>
              <a:tr h="274320">
                <a:tc>
                  <a:txBody>
                    <a:bodyPr/>
                    <a:lstStyle/>
                    <a:p>
                      <a:pPr algn="l"/>
                      <a:endParaRPr lang="en-US" sz="1700" dirty="0"/>
                    </a:p>
                  </a:txBody>
                  <a:tcPr marL="45720" marR="45720" anchor="ctr"/>
                </a:tc>
                <a:tc>
                  <a:txBody>
                    <a:bodyPr/>
                    <a:lstStyle/>
                    <a:p>
                      <a:pPr algn="r"/>
                      <a:r>
                        <a:rPr lang="en-US" sz="1700" dirty="0" smtClean="0"/>
                        <a:t>Lethal dose range</a:t>
                      </a:r>
                      <a:endParaRPr lang="en-US" sz="1700" dirty="0"/>
                    </a:p>
                  </a:txBody>
                  <a:tcPr marL="45720" marR="45720" anchor="ctr"/>
                </a:tc>
                <a:tc>
                  <a:txBody>
                    <a:bodyPr/>
                    <a:lstStyle/>
                    <a:p>
                      <a:pPr algn="ctr"/>
                      <a:r>
                        <a:rPr lang="en-US" sz="1700" dirty="0" smtClean="0"/>
                        <a:t>&gt;</a:t>
                      </a:r>
                      <a:r>
                        <a:rPr lang="en-US" sz="1700" baseline="0" dirty="0" smtClean="0"/>
                        <a:t> 20</a:t>
                      </a:r>
                      <a:endParaRPr lang="en-US" sz="1700" dirty="0"/>
                    </a:p>
                  </a:txBody>
                  <a:tcPr marL="45720" marR="45720" anchor="ctr"/>
                </a:tc>
                <a:tc>
                  <a:txBody>
                    <a:bodyPr/>
                    <a:lstStyle/>
                    <a:p>
                      <a:pPr algn="ctr"/>
                      <a:r>
                        <a:rPr lang="en-US" sz="1700" dirty="0" smtClean="0"/>
                        <a:t>1 - 3</a:t>
                      </a:r>
                      <a:endParaRPr lang="en-US" sz="1700" dirty="0"/>
                    </a:p>
                  </a:txBody>
                  <a:tcPr marL="45720" marR="45720" anchor="ctr"/>
                </a:tc>
              </a:tr>
              <a:tr h="274320">
                <a:tc>
                  <a:txBody>
                    <a:bodyPr/>
                    <a:lstStyle/>
                    <a:p>
                      <a:pPr algn="l"/>
                      <a:endParaRPr lang="en-US" sz="1700" dirty="0"/>
                    </a:p>
                  </a:txBody>
                  <a:tcPr marL="45720" marR="45720" anchor="ctr">
                    <a:lnB w="12700" cap="flat" cmpd="sng" algn="ctr">
                      <a:solidFill>
                        <a:schemeClr val="tx1"/>
                      </a:solidFill>
                      <a:prstDash val="solid"/>
                      <a:round/>
                      <a:headEnd type="none" w="med" len="med"/>
                      <a:tailEnd type="none" w="med" len="med"/>
                    </a:lnB>
                  </a:tcPr>
                </a:tc>
                <a:tc>
                  <a:txBody>
                    <a:bodyPr/>
                    <a:lstStyle/>
                    <a:p>
                      <a:pPr algn="r"/>
                      <a:r>
                        <a:rPr lang="en-US" sz="1700" dirty="0" smtClean="0"/>
                        <a:t>LD</a:t>
                      </a:r>
                      <a:r>
                        <a:rPr lang="en-US" sz="1700" baseline="-25000" dirty="0" smtClean="0"/>
                        <a:t>50</a:t>
                      </a:r>
                      <a:endParaRPr lang="en-US" sz="1700" baseline="-25000" dirty="0"/>
                    </a:p>
                  </a:txBody>
                  <a:tcPr marL="45720" marR="45720" anchor="ctr">
                    <a:lnB w="12700" cap="flat" cmpd="sng" algn="ctr">
                      <a:solidFill>
                        <a:schemeClr val="tx1"/>
                      </a:solidFill>
                      <a:prstDash val="solid"/>
                      <a:round/>
                      <a:headEnd type="none" w="med" len="med"/>
                      <a:tailEnd type="none" w="med" len="med"/>
                    </a:lnB>
                  </a:tcPr>
                </a:tc>
                <a:tc>
                  <a:txBody>
                    <a:bodyPr/>
                    <a:lstStyle/>
                    <a:p>
                      <a:pPr algn="ctr"/>
                      <a:r>
                        <a:rPr lang="en-US" sz="1700" dirty="0" smtClean="0"/>
                        <a:t>21.5</a:t>
                      </a:r>
                      <a:endParaRPr lang="en-US" sz="1700" dirty="0"/>
                    </a:p>
                  </a:txBody>
                  <a:tcPr marL="45720" marR="45720" anchor="ctr">
                    <a:lnB w="12700" cap="flat" cmpd="sng" algn="ctr">
                      <a:solidFill>
                        <a:schemeClr val="tx1"/>
                      </a:solidFill>
                      <a:prstDash val="solid"/>
                      <a:round/>
                      <a:headEnd type="none" w="med" len="med"/>
                      <a:tailEnd type="none" w="med" len="med"/>
                    </a:lnB>
                  </a:tcPr>
                </a:tc>
                <a:tc>
                  <a:txBody>
                    <a:bodyPr/>
                    <a:lstStyle/>
                    <a:p>
                      <a:pPr algn="ctr"/>
                      <a:r>
                        <a:rPr lang="en-US" sz="1700" dirty="0" smtClean="0"/>
                        <a:t>1.4</a:t>
                      </a:r>
                      <a:endParaRPr lang="en-US" sz="1700" dirty="0"/>
                    </a:p>
                  </a:txBody>
                  <a:tcPr marL="45720" marR="45720" anchor="ctr">
                    <a:lnB w="12700" cap="flat" cmpd="sng" algn="ctr">
                      <a:solidFill>
                        <a:schemeClr val="tx1"/>
                      </a:solidFill>
                      <a:prstDash val="solid"/>
                      <a:round/>
                      <a:headEnd type="none" w="med" len="med"/>
                      <a:tailEnd type="none" w="med" len="med"/>
                    </a:lnB>
                  </a:tcPr>
                </a:tc>
              </a:tr>
              <a:tr h="274320">
                <a:tc>
                  <a:txBody>
                    <a:bodyPr/>
                    <a:lstStyle/>
                    <a:p>
                      <a:pPr algn="l"/>
                      <a:r>
                        <a:rPr lang="en-US" sz="1700" dirty="0" smtClean="0"/>
                        <a:t>Sheep</a:t>
                      </a:r>
                      <a:endParaRPr lang="en-US" sz="1700" dirty="0"/>
                    </a:p>
                  </a:txBody>
                  <a:tcPr marL="45720" marR="45720" anchor="ctr">
                    <a:lnT w="12700" cap="flat" cmpd="sng" algn="ctr">
                      <a:solidFill>
                        <a:schemeClr val="tx1"/>
                      </a:solidFill>
                      <a:prstDash val="solid"/>
                      <a:round/>
                      <a:headEnd type="none" w="med" len="med"/>
                      <a:tailEnd type="none" w="med" len="med"/>
                    </a:lnT>
                  </a:tcPr>
                </a:tc>
                <a:tc>
                  <a:txBody>
                    <a:bodyPr/>
                    <a:lstStyle/>
                    <a:p>
                      <a:pPr algn="r"/>
                      <a:r>
                        <a:rPr lang="en-US" sz="1700" baseline="0" dirty="0" smtClean="0"/>
                        <a:t>NOEL</a:t>
                      </a:r>
                      <a:endParaRPr lang="en-US" sz="1700" baseline="0" dirty="0"/>
                    </a:p>
                  </a:txBody>
                  <a:tcPr marL="45720" marR="45720" anchor="ctr">
                    <a:lnT w="12700" cap="flat" cmpd="sng" algn="ctr">
                      <a:solidFill>
                        <a:schemeClr val="tx1"/>
                      </a:solidFill>
                      <a:prstDash val="solid"/>
                      <a:round/>
                      <a:headEnd type="none" w="med" len="med"/>
                      <a:tailEnd type="none" w="med" len="med"/>
                    </a:lnT>
                  </a:tcPr>
                </a:tc>
                <a:tc>
                  <a:txBody>
                    <a:bodyPr/>
                    <a:lstStyle/>
                    <a:p>
                      <a:pPr algn="ctr"/>
                      <a:r>
                        <a:rPr lang="en-US" sz="1700" baseline="0" dirty="0" smtClean="0"/>
                        <a:t>--</a:t>
                      </a:r>
                      <a:endParaRPr lang="en-US" sz="1700" baseline="0" dirty="0"/>
                    </a:p>
                  </a:txBody>
                  <a:tcPr marL="45720" marR="45720" anchor="ctr">
                    <a:lnT w="12700" cap="flat" cmpd="sng" algn="ctr">
                      <a:solidFill>
                        <a:schemeClr val="tx1"/>
                      </a:solidFill>
                      <a:prstDash val="solid"/>
                      <a:round/>
                      <a:headEnd type="none" w="med" len="med"/>
                      <a:tailEnd type="none" w="med" len="med"/>
                    </a:lnT>
                  </a:tcPr>
                </a:tc>
                <a:tc>
                  <a:txBody>
                    <a:bodyPr/>
                    <a:lstStyle/>
                    <a:p>
                      <a:pPr algn="ctr"/>
                      <a:r>
                        <a:rPr lang="en-US" sz="1700" baseline="0" dirty="0" smtClean="0"/>
                        <a:t>--</a:t>
                      </a:r>
                      <a:endParaRPr lang="en-US" sz="1700" baseline="0" dirty="0"/>
                    </a:p>
                  </a:txBody>
                  <a:tcPr marL="45720" marR="45720" anchor="ctr">
                    <a:lnT w="12700" cap="flat" cmpd="sng" algn="ctr">
                      <a:solidFill>
                        <a:schemeClr val="tx1"/>
                      </a:solidFill>
                      <a:prstDash val="solid"/>
                      <a:round/>
                      <a:headEnd type="none" w="med" len="med"/>
                      <a:tailEnd type="none" w="med" len="med"/>
                    </a:lnT>
                  </a:tcPr>
                </a:tc>
              </a:tr>
              <a:tr h="274320">
                <a:tc>
                  <a:txBody>
                    <a:bodyPr/>
                    <a:lstStyle/>
                    <a:p>
                      <a:pPr algn="l"/>
                      <a:endParaRPr lang="en-US" sz="1700" dirty="0"/>
                    </a:p>
                  </a:txBody>
                  <a:tcPr marL="45720" marR="45720" anchor="ctr"/>
                </a:tc>
                <a:tc>
                  <a:txBody>
                    <a:bodyPr/>
                    <a:lstStyle/>
                    <a:p>
                      <a:pPr algn="r"/>
                      <a:r>
                        <a:rPr lang="en-US" sz="1700" dirty="0" smtClean="0"/>
                        <a:t>Toxic range</a:t>
                      </a:r>
                      <a:endParaRPr lang="en-US" sz="1700" dirty="0"/>
                    </a:p>
                  </a:txBody>
                  <a:tcPr marL="45720" marR="45720" anchor="ctr"/>
                </a:tc>
                <a:tc>
                  <a:txBody>
                    <a:bodyPr/>
                    <a:lstStyle/>
                    <a:p>
                      <a:pPr algn="ctr"/>
                      <a:r>
                        <a:rPr lang="en-US" sz="1700" dirty="0" smtClean="0"/>
                        <a:t>45 - 60</a:t>
                      </a:r>
                      <a:endParaRPr lang="en-US" sz="1700" dirty="0"/>
                    </a:p>
                  </a:txBody>
                  <a:tcPr marL="45720" marR="45720" anchor="ctr"/>
                </a:tc>
                <a:tc>
                  <a:txBody>
                    <a:bodyPr/>
                    <a:lstStyle/>
                    <a:p>
                      <a:pPr algn="ctr"/>
                      <a:r>
                        <a:rPr lang="en-US" sz="1700" dirty="0" smtClean="0"/>
                        <a:t>--</a:t>
                      </a:r>
                      <a:endParaRPr lang="en-US" sz="1700" dirty="0"/>
                    </a:p>
                  </a:txBody>
                  <a:tcPr marL="45720" marR="45720" anchor="ctr"/>
                </a:tc>
              </a:tr>
              <a:tr h="274320">
                <a:tc>
                  <a:txBody>
                    <a:bodyPr/>
                    <a:lstStyle/>
                    <a:p>
                      <a:pPr algn="l"/>
                      <a:endParaRPr lang="en-US" sz="1700" dirty="0"/>
                    </a:p>
                  </a:txBody>
                  <a:tcPr marL="45720" marR="45720" anchor="ctr"/>
                </a:tc>
                <a:tc>
                  <a:txBody>
                    <a:bodyPr/>
                    <a:lstStyle/>
                    <a:p>
                      <a:pPr algn="r"/>
                      <a:r>
                        <a:rPr lang="en-US" sz="1700" dirty="0" smtClean="0"/>
                        <a:t>Legal dose range</a:t>
                      </a:r>
                      <a:endParaRPr lang="en-US" sz="1700" dirty="0"/>
                    </a:p>
                  </a:txBody>
                  <a:tcPr marL="45720" marR="45720" anchor="ctr"/>
                </a:tc>
                <a:tc>
                  <a:txBody>
                    <a:bodyPr/>
                    <a:lstStyle/>
                    <a:p>
                      <a:pPr algn="ctr"/>
                      <a:r>
                        <a:rPr lang="en-US" sz="1700" dirty="0" smtClean="0"/>
                        <a:t>&gt; 60</a:t>
                      </a:r>
                      <a:endParaRPr lang="en-US" sz="1700" dirty="0"/>
                    </a:p>
                  </a:txBody>
                  <a:tcPr marL="45720" marR="45720" anchor="ctr"/>
                </a:tc>
                <a:tc>
                  <a:txBody>
                    <a:bodyPr/>
                    <a:lstStyle/>
                    <a:p>
                      <a:pPr algn="ctr"/>
                      <a:r>
                        <a:rPr lang="en-US" sz="1700" dirty="0" smtClean="0"/>
                        <a:t>--</a:t>
                      </a:r>
                      <a:endParaRPr lang="en-US" sz="1700" dirty="0"/>
                    </a:p>
                  </a:txBody>
                  <a:tcPr marL="45720" marR="45720" anchor="ctr"/>
                </a:tc>
              </a:tr>
              <a:tr h="274320">
                <a:tc>
                  <a:txBody>
                    <a:bodyPr/>
                    <a:lstStyle/>
                    <a:p>
                      <a:pPr algn="l"/>
                      <a:endParaRPr lang="en-US" sz="1700" dirty="0"/>
                    </a:p>
                  </a:txBody>
                  <a:tcPr marL="45720" marR="45720" anchor="ctr">
                    <a:lnB w="12700" cap="flat" cmpd="sng" algn="ctr">
                      <a:solidFill>
                        <a:schemeClr val="tx1"/>
                      </a:solidFill>
                      <a:prstDash val="solid"/>
                      <a:round/>
                      <a:headEnd type="none" w="med" len="med"/>
                      <a:tailEnd type="none" w="med" len="med"/>
                    </a:lnB>
                  </a:tcPr>
                </a:tc>
                <a:tc>
                  <a:txBody>
                    <a:bodyPr/>
                    <a:lstStyle/>
                    <a:p>
                      <a:pPr algn="r"/>
                      <a:r>
                        <a:rPr lang="en-US" sz="1700" dirty="0" smtClean="0"/>
                        <a:t>LD</a:t>
                      </a:r>
                      <a:r>
                        <a:rPr lang="en-US" sz="1700" baseline="-25000" dirty="0" smtClean="0"/>
                        <a:t>50</a:t>
                      </a:r>
                      <a:endParaRPr lang="en-US" sz="1700" baseline="-25000" dirty="0"/>
                    </a:p>
                  </a:txBody>
                  <a:tcPr marL="45720" marR="45720" anchor="ctr">
                    <a:lnB w="12700" cap="flat" cmpd="sng" algn="ctr">
                      <a:solidFill>
                        <a:schemeClr val="tx1"/>
                      </a:solidFill>
                      <a:prstDash val="solid"/>
                      <a:round/>
                      <a:headEnd type="none" w="med" len="med"/>
                      <a:tailEnd type="none" w="med" len="med"/>
                    </a:lnB>
                  </a:tcPr>
                </a:tc>
                <a:tc>
                  <a:txBody>
                    <a:bodyPr/>
                    <a:lstStyle/>
                    <a:p>
                      <a:pPr algn="ctr"/>
                      <a:r>
                        <a:rPr lang="en-US" sz="1700" dirty="0" smtClean="0"/>
                        <a:t>--</a:t>
                      </a:r>
                      <a:endParaRPr lang="en-US" sz="1700" dirty="0"/>
                    </a:p>
                  </a:txBody>
                  <a:tcPr marL="45720" marR="45720" anchor="ctr">
                    <a:lnB w="12700" cap="flat" cmpd="sng" algn="ctr">
                      <a:solidFill>
                        <a:schemeClr val="tx1"/>
                      </a:solidFill>
                      <a:prstDash val="solid"/>
                      <a:round/>
                      <a:headEnd type="none" w="med" len="med"/>
                      <a:tailEnd type="none" w="med" len="med"/>
                    </a:lnB>
                  </a:tcPr>
                </a:tc>
                <a:tc>
                  <a:txBody>
                    <a:bodyPr/>
                    <a:lstStyle/>
                    <a:p>
                      <a:pPr algn="ctr"/>
                      <a:r>
                        <a:rPr lang="en-US" sz="1700" dirty="0" smtClean="0"/>
                        <a:t>11.9</a:t>
                      </a:r>
                      <a:endParaRPr lang="en-US" sz="1700" dirty="0"/>
                    </a:p>
                  </a:txBody>
                  <a:tcPr marL="45720" marR="45720" anchor="ctr">
                    <a:lnB w="12700" cap="flat" cmpd="sng" algn="ctr">
                      <a:solidFill>
                        <a:schemeClr val="tx1"/>
                      </a:solidFill>
                      <a:prstDash val="solid"/>
                      <a:round/>
                      <a:headEnd type="none" w="med" len="med"/>
                      <a:tailEnd type="none" w="med" len="med"/>
                    </a:lnB>
                  </a:tcPr>
                </a:tc>
              </a:tr>
              <a:tr h="274320">
                <a:tc>
                  <a:txBody>
                    <a:bodyPr/>
                    <a:lstStyle/>
                    <a:p>
                      <a:pPr algn="l"/>
                      <a:r>
                        <a:rPr lang="en-US" sz="1700" dirty="0" smtClean="0"/>
                        <a:t>Swine</a:t>
                      </a:r>
                      <a:endParaRPr lang="en-US" sz="1700" dirty="0"/>
                    </a:p>
                  </a:txBody>
                  <a:tcPr marL="45720" marR="45720" anchor="ctr">
                    <a:lnT w="12700" cap="flat" cmpd="sng" algn="ctr">
                      <a:solidFill>
                        <a:schemeClr val="tx1"/>
                      </a:solidFill>
                      <a:prstDash val="solid"/>
                      <a:round/>
                      <a:headEnd type="none" w="med" len="med"/>
                      <a:tailEnd type="none" w="med" len="med"/>
                    </a:lnT>
                  </a:tcPr>
                </a:tc>
                <a:tc>
                  <a:txBody>
                    <a:bodyPr/>
                    <a:lstStyle/>
                    <a:p>
                      <a:pPr algn="r"/>
                      <a:r>
                        <a:rPr lang="en-US" sz="1700" dirty="0" smtClean="0"/>
                        <a:t>NOEL</a:t>
                      </a:r>
                      <a:endParaRPr lang="en-US" sz="1700" dirty="0"/>
                    </a:p>
                  </a:txBody>
                  <a:tcPr marL="45720" marR="45720" anchor="ctr">
                    <a:lnT w="12700" cap="flat" cmpd="sng" algn="ctr">
                      <a:solidFill>
                        <a:schemeClr val="tx1"/>
                      </a:solidFill>
                      <a:prstDash val="solid"/>
                      <a:round/>
                      <a:headEnd type="none" w="med" len="med"/>
                      <a:tailEnd type="none" w="med" len="med"/>
                    </a:lnT>
                  </a:tcPr>
                </a:tc>
                <a:tc>
                  <a:txBody>
                    <a:bodyPr/>
                    <a:lstStyle/>
                    <a:p>
                      <a:pPr algn="ctr"/>
                      <a:r>
                        <a:rPr lang="en-US" sz="1700" dirty="0" smtClean="0"/>
                        <a:t>--</a:t>
                      </a:r>
                      <a:endParaRPr lang="en-US" sz="1700" dirty="0"/>
                    </a:p>
                  </a:txBody>
                  <a:tcPr marL="45720" marR="45720" anchor="ctr">
                    <a:lnT w="12700" cap="flat" cmpd="sng" algn="ctr">
                      <a:solidFill>
                        <a:schemeClr val="tx1"/>
                      </a:solidFill>
                      <a:prstDash val="solid"/>
                      <a:round/>
                      <a:headEnd type="none" w="med" len="med"/>
                      <a:tailEnd type="none" w="med" len="med"/>
                    </a:lnT>
                  </a:tcPr>
                </a:tc>
                <a:tc>
                  <a:txBody>
                    <a:bodyPr/>
                    <a:lstStyle/>
                    <a:p>
                      <a:pPr algn="ctr"/>
                      <a:r>
                        <a:rPr lang="en-US" sz="1700" dirty="0" smtClean="0"/>
                        <a:t>--</a:t>
                      </a:r>
                      <a:endParaRPr lang="en-US" sz="1700" dirty="0"/>
                    </a:p>
                  </a:txBody>
                  <a:tcPr marL="45720" marR="45720" anchor="ctr">
                    <a:lnT w="12700" cap="flat" cmpd="sng" algn="ctr">
                      <a:solidFill>
                        <a:schemeClr val="tx1"/>
                      </a:solidFill>
                      <a:prstDash val="solid"/>
                      <a:round/>
                      <a:headEnd type="none" w="med" len="med"/>
                      <a:tailEnd type="none" w="med" len="med"/>
                    </a:lnT>
                  </a:tcPr>
                </a:tc>
              </a:tr>
              <a:tr h="274320">
                <a:tc>
                  <a:txBody>
                    <a:bodyPr/>
                    <a:lstStyle/>
                    <a:p>
                      <a:pPr algn="l"/>
                      <a:endParaRPr lang="en-US" sz="1700" dirty="0"/>
                    </a:p>
                  </a:txBody>
                  <a:tcPr marL="45720" marR="45720" anchor="ctr"/>
                </a:tc>
                <a:tc>
                  <a:txBody>
                    <a:bodyPr/>
                    <a:lstStyle/>
                    <a:p>
                      <a:pPr algn="r"/>
                      <a:r>
                        <a:rPr lang="en-US" sz="1700" dirty="0" smtClean="0"/>
                        <a:t>Toxic range</a:t>
                      </a:r>
                      <a:endParaRPr lang="en-US" sz="1700" dirty="0"/>
                    </a:p>
                  </a:txBody>
                  <a:tcPr marL="45720" marR="45720" anchor="ctr"/>
                </a:tc>
                <a:tc>
                  <a:txBody>
                    <a:bodyPr/>
                    <a:lstStyle/>
                    <a:p>
                      <a:pPr algn="ctr"/>
                      <a:r>
                        <a:rPr lang="en-US" sz="1700" dirty="0" smtClean="0"/>
                        <a:t>30 - 50</a:t>
                      </a:r>
                      <a:endParaRPr lang="en-US" sz="1700" dirty="0"/>
                    </a:p>
                  </a:txBody>
                  <a:tcPr marL="45720" marR="45720" anchor="ctr"/>
                </a:tc>
                <a:tc>
                  <a:txBody>
                    <a:bodyPr/>
                    <a:lstStyle/>
                    <a:p>
                      <a:pPr algn="ctr"/>
                      <a:r>
                        <a:rPr lang="en-US" sz="1700" dirty="0" smtClean="0"/>
                        <a:t>40 - 50</a:t>
                      </a:r>
                      <a:endParaRPr lang="en-US" sz="1700" dirty="0"/>
                    </a:p>
                  </a:txBody>
                  <a:tcPr marL="45720" marR="45720" anchor="ctr"/>
                </a:tc>
              </a:tr>
              <a:tr h="274320">
                <a:tc>
                  <a:txBody>
                    <a:bodyPr/>
                    <a:lstStyle/>
                    <a:p>
                      <a:pPr algn="l"/>
                      <a:endParaRPr lang="en-US" sz="1700" dirty="0"/>
                    </a:p>
                  </a:txBody>
                  <a:tcPr marL="45720" marR="45720" anchor="ctr"/>
                </a:tc>
                <a:tc>
                  <a:txBody>
                    <a:bodyPr/>
                    <a:lstStyle/>
                    <a:p>
                      <a:pPr algn="r"/>
                      <a:r>
                        <a:rPr lang="en-US" sz="1700" dirty="0" smtClean="0"/>
                        <a:t>Legal dose</a:t>
                      </a:r>
                      <a:r>
                        <a:rPr lang="en-US" sz="1700" baseline="0" dirty="0" smtClean="0"/>
                        <a:t> range</a:t>
                      </a:r>
                      <a:endParaRPr lang="en-US" sz="1700" dirty="0"/>
                    </a:p>
                  </a:txBody>
                  <a:tcPr marL="45720" marR="45720" anchor="ctr"/>
                </a:tc>
                <a:tc>
                  <a:txBody>
                    <a:bodyPr/>
                    <a:lstStyle/>
                    <a:p>
                      <a:pPr algn="ctr"/>
                      <a:r>
                        <a:rPr lang="en-US" sz="1700" dirty="0" smtClean="0"/>
                        <a:t>&gt; 50</a:t>
                      </a:r>
                      <a:endParaRPr lang="en-US" sz="1700" dirty="0"/>
                    </a:p>
                  </a:txBody>
                  <a:tcPr marL="45720" marR="45720" anchor="ctr"/>
                </a:tc>
                <a:tc>
                  <a:txBody>
                    <a:bodyPr/>
                    <a:lstStyle/>
                    <a:p>
                      <a:pPr algn="ctr"/>
                      <a:r>
                        <a:rPr lang="en-US" sz="1700" dirty="0" smtClean="0"/>
                        <a:t>--</a:t>
                      </a:r>
                      <a:endParaRPr lang="en-US" sz="1700" dirty="0"/>
                    </a:p>
                  </a:txBody>
                  <a:tcPr marL="45720" marR="45720" anchor="ctr"/>
                </a:tc>
              </a:tr>
              <a:tr h="0">
                <a:tc>
                  <a:txBody>
                    <a:bodyPr/>
                    <a:lstStyle/>
                    <a:p>
                      <a:pPr algn="l"/>
                      <a:endParaRPr lang="en-US" sz="1700" dirty="0"/>
                    </a:p>
                  </a:txBody>
                  <a:tcPr marL="45720" marR="45720" anchor="ctr">
                    <a:lnB w="12700" cap="flat" cmpd="sng" algn="ctr">
                      <a:solidFill>
                        <a:schemeClr val="tx1"/>
                      </a:solidFill>
                      <a:prstDash val="solid"/>
                      <a:round/>
                      <a:headEnd type="none" w="med" len="med"/>
                      <a:tailEnd type="none" w="med" len="med"/>
                    </a:lnB>
                  </a:tcPr>
                </a:tc>
                <a:tc>
                  <a:txBody>
                    <a:bodyPr/>
                    <a:lstStyle/>
                    <a:p>
                      <a:pPr algn="r"/>
                      <a:r>
                        <a:rPr lang="en-US" sz="1700" dirty="0" smtClean="0"/>
                        <a:t>LD</a:t>
                      </a:r>
                      <a:r>
                        <a:rPr lang="en-US" sz="1700" baseline="-25000" dirty="0" smtClean="0"/>
                        <a:t>50</a:t>
                      </a:r>
                      <a:endParaRPr lang="en-US" sz="1700" baseline="-25000" dirty="0"/>
                    </a:p>
                  </a:txBody>
                  <a:tcPr marL="45720" marR="45720" anchor="ctr">
                    <a:lnB w="12700" cap="flat" cmpd="sng" algn="ctr">
                      <a:solidFill>
                        <a:schemeClr val="tx1"/>
                      </a:solidFill>
                      <a:prstDash val="solid"/>
                      <a:round/>
                      <a:headEnd type="none" w="med" len="med"/>
                      <a:tailEnd type="none" w="med" len="med"/>
                    </a:lnB>
                  </a:tcPr>
                </a:tc>
                <a:tc>
                  <a:txBody>
                    <a:bodyPr/>
                    <a:lstStyle/>
                    <a:p>
                      <a:pPr algn="ctr"/>
                      <a:r>
                        <a:rPr lang="en-US" sz="1700" dirty="0" smtClean="0"/>
                        <a:t>--</a:t>
                      </a:r>
                      <a:endParaRPr lang="en-US" sz="1700" dirty="0"/>
                    </a:p>
                  </a:txBody>
                  <a:tcPr marL="45720" marR="45720" anchor="ctr">
                    <a:lnB w="12700" cap="flat" cmpd="sng" algn="ctr">
                      <a:solidFill>
                        <a:schemeClr val="tx1"/>
                      </a:solidFill>
                      <a:prstDash val="solid"/>
                      <a:round/>
                      <a:headEnd type="none" w="med" len="med"/>
                      <a:tailEnd type="none" w="med" len="med"/>
                    </a:lnB>
                  </a:tcPr>
                </a:tc>
                <a:tc>
                  <a:txBody>
                    <a:bodyPr/>
                    <a:lstStyle/>
                    <a:p>
                      <a:pPr algn="ctr"/>
                      <a:r>
                        <a:rPr lang="en-US" sz="1700" dirty="0" smtClean="0"/>
                        <a:t>16.7</a:t>
                      </a:r>
                      <a:endParaRPr lang="en-US" sz="1700" dirty="0"/>
                    </a:p>
                  </a:txBody>
                  <a:tcPr marL="45720" marR="45720" anchor="ct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068665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01635686"/>
              </p:ext>
            </p:extLst>
          </p:nvPr>
        </p:nvGraphicFramePr>
        <p:xfrm>
          <a:off x="152400" y="304800"/>
          <a:ext cx="8686800" cy="5791200"/>
        </p:xfrm>
        <a:graphic>
          <a:graphicData uri="http://schemas.openxmlformats.org/drawingml/2006/table">
            <a:tbl>
              <a:tblPr firstRow="1" bandRow="1">
                <a:tableStyleId>{5C22544A-7EE6-4342-B048-85BDC9FD1C3A}</a:tableStyleId>
              </a:tblPr>
              <a:tblGrid>
                <a:gridCol w="4343400"/>
                <a:gridCol w="990600"/>
                <a:gridCol w="1219200"/>
                <a:gridCol w="1066800"/>
                <a:gridCol w="1066800"/>
              </a:tblGrid>
              <a:tr h="381000">
                <a:tc gridSpan="5">
                  <a:txBody>
                    <a:bodyPr/>
                    <a:lstStyle/>
                    <a:p>
                      <a:r>
                        <a:rPr lang="en-US" dirty="0" smtClean="0"/>
                        <a:t>Chronic Rumensin® Toxicity – Trial VPR-255-766</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81000">
                <a:tc>
                  <a:txBody>
                    <a:bodyPr/>
                    <a:lstStyle/>
                    <a:p>
                      <a:endParaRPr lang="en-US" dirty="0"/>
                    </a:p>
                  </a:txBody>
                  <a:tcPr/>
                </a:tc>
                <a:tc gridSpan="4">
                  <a:txBody>
                    <a:bodyPr/>
                    <a:lstStyle/>
                    <a:p>
                      <a:pPr algn="ctr"/>
                      <a:r>
                        <a:rPr lang="en-US" dirty="0" smtClean="0"/>
                        <a:t>Rumensin (grams/ton)</a:t>
                      </a:r>
                      <a:endParaRPr lang="en-US" baseline="30000" dirty="0"/>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04800">
                <a:tc>
                  <a:txBody>
                    <a:bodyPr/>
                    <a:lstStyle/>
                    <a:p>
                      <a:pPr algn="l"/>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smtClean="0"/>
                        <a:t>0</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20</a:t>
                      </a: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aseline="0" dirty="0" smtClean="0"/>
                        <a:t>60</a:t>
                      </a:r>
                      <a:endParaRPr lang="en-US" baseline="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aseline="0" dirty="0" smtClean="0"/>
                        <a:t>100</a:t>
                      </a:r>
                      <a:endParaRPr lang="en-US" baseline="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2440">
                <a:tc>
                  <a:txBody>
                    <a:bodyPr/>
                    <a:lstStyle/>
                    <a:p>
                      <a:r>
                        <a:rPr lang="en-US" dirty="0" smtClean="0"/>
                        <a:t>Cattle per treatment</a:t>
                      </a:r>
                      <a:endParaRPr lang="en-US" dirty="0"/>
                    </a:p>
                  </a:txBody>
                  <a:tcPr anchor="b">
                    <a:lnT w="12700" cap="flat" cmpd="sng" algn="ctr">
                      <a:solidFill>
                        <a:schemeClr val="tx1"/>
                      </a:solidFill>
                      <a:prstDash val="solid"/>
                      <a:round/>
                      <a:headEnd type="none" w="med" len="med"/>
                      <a:tailEnd type="none" w="med" len="med"/>
                    </a:lnT>
                  </a:tcPr>
                </a:tc>
                <a:tc>
                  <a:txBody>
                    <a:bodyPr/>
                    <a:lstStyle/>
                    <a:p>
                      <a:pPr algn="ctr"/>
                      <a:endParaRPr lang="en-US" dirty="0"/>
                    </a:p>
                  </a:txBody>
                  <a:tcPr anchor="b">
                    <a:lnT w="12700" cap="flat" cmpd="sng" algn="ctr">
                      <a:solidFill>
                        <a:schemeClr val="tx1"/>
                      </a:solidFill>
                      <a:prstDash val="solid"/>
                      <a:round/>
                      <a:headEnd type="none" w="med" len="med"/>
                      <a:tailEnd type="none" w="med" len="med"/>
                    </a:lnT>
                  </a:tcPr>
                </a:tc>
                <a:tc>
                  <a:txBody>
                    <a:bodyPr/>
                    <a:lstStyle/>
                    <a:p>
                      <a:pPr algn="ctr"/>
                      <a:endParaRPr lang="en-US" dirty="0"/>
                    </a:p>
                  </a:txBody>
                  <a:tcPr anchor="b">
                    <a:lnT w="12700" cap="flat" cmpd="sng" algn="ctr">
                      <a:solidFill>
                        <a:schemeClr val="tx1"/>
                      </a:solidFill>
                      <a:prstDash val="solid"/>
                      <a:round/>
                      <a:headEnd type="none" w="med" len="med"/>
                      <a:tailEnd type="none" w="med" len="med"/>
                    </a:lnT>
                  </a:tcPr>
                </a:tc>
                <a:tc>
                  <a:txBody>
                    <a:bodyPr/>
                    <a:lstStyle/>
                    <a:p>
                      <a:pPr algn="ctr"/>
                      <a:endParaRPr lang="en-US" dirty="0"/>
                    </a:p>
                  </a:txBody>
                  <a:tcPr anchor="b">
                    <a:lnT w="12700" cap="flat" cmpd="sng" algn="ctr">
                      <a:solidFill>
                        <a:schemeClr val="tx1"/>
                      </a:solidFill>
                      <a:prstDash val="solid"/>
                      <a:round/>
                      <a:headEnd type="none" w="med" len="med"/>
                      <a:tailEnd type="none" w="med" len="med"/>
                    </a:lnT>
                  </a:tcPr>
                </a:tc>
                <a:tc>
                  <a:txBody>
                    <a:bodyPr/>
                    <a:lstStyle/>
                    <a:p>
                      <a:pPr algn="ctr"/>
                      <a:endParaRPr lang="en-US" dirty="0"/>
                    </a:p>
                  </a:txBody>
                  <a:tcPr anchor="b">
                    <a:lnT w="12700" cap="flat" cmpd="sng" algn="ctr">
                      <a:solidFill>
                        <a:schemeClr val="tx1"/>
                      </a:solidFill>
                      <a:prstDash val="solid"/>
                      <a:round/>
                      <a:headEnd type="none" w="med" len="med"/>
                      <a:tailEnd type="none" w="med" len="med"/>
                    </a:lnT>
                  </a:tcPr>
                </a:tc>
              </a:tr>
              <a:tr h="304800">
                <a:tc>
                  <a:txBody>
                    <a:bodyPr/>
                    <a:lstStyle/>
                    <a:p>
                      <a:r>
                        <a:rPr lang="en-US" dirty="0" smtClean="0"/>
                        <a:t>     Steers</a:t>
                      </a:r>
                      <a:endParaRPr lang="en-US" dirty="0"/>
                    </a:p>
                  </a:txBody>
                  <a:tcPr/>
                </a:tc>
                <a:tc>
                  <a:txBody>
                    <a:bodyPr/>
                    <a:lstStyle/>
                    <a:p>
                      <a:pPr algn="ctr"/>
                      <a:r>
                        <a:rPr lang="en-US" dirty="0" smtClean="0"/>
                        <a:t>5</a:t>
                      </a:r>
                      <a:endParaRPr lang="en-US" dirty="0"/>
                    </a:p>
                  </a:txBody>
                  <a:tcPr/>
                </a:tc>
                <a:tc>
                  <a:txBody>
                    <a:bodyPr/>
                    <a:lstStyle/>
                    <a:p>
                      <a:pPr algn="ctr"/>
                      <a:r>
                        <a:rPr lang="en-US" dirty="0" smtClean="0"/>
                        <a:t>5</a:t>
                      </a:r>
                      <a:endParaRPr lang="en-US" dirty="0"/>
                    </a:p>
                  </a:txBody>
                  <a:tcPr/>
                </a:tc>
                <a:tc>
                  <a:txBody>
                    <a:bodyPr/>
                    <a:lstStyle/>
                    <a:p>
                      <a:pPr algn="ctr"/>
                      <a:r>
                        <a:rPr lang="en-US" dirty="0" smtClean="0"/>
                        <a:t>5</a:t>
                      </a:r>
                      <a:endParaRPr lang="en-US" dirty="0"/>
                    </a:p>
                  </a:txBody>
                  <a:tcPr/>
                </a:tc>
                <a:tc>
                  <a:txBody>
                    <a:bodyPr/>
                    <a:lstStyle/>
                    <a:p>
                      <a:pPr algn="ctr"/>
                      <a:r>
                        <a:rPr lang="en-US" dirty="0" smtClean="0"/>
                        <a:t>5</a:t>
                      </a:r>
                      <a:endParaRPr lang="en-US" dirty="0"/>
                    </a:p>
                  </a:txBody>
                  <a:tcPr/>
                </a:tc>
              </a:tr>
              <a:tr h="320040">
                <a:tc>
                  <a:txBody>
                    <a:bodyPr/>
                    <a:lstStyle/>
                    <a:p>
                      <a:r>
                        <a:rPr lang="en-US" dirty="0" smtClean="0"/>
                        <a:t>     Heifers</a:t>
                      </a:r>
                      <a:endParaRPr lang="en-US" dirty="0"/>
                    </a:p>
                  </a:txBody>
                  <a:tcPr/>
                </a:tc>
                <a:tc>
                  <a:txBody>
                    <a:bodyPr/>
                    <a:lstStyle/>
                    <a:p>
                      <a:pPr algn="ctr"/>
                      <a:r>
                        <a:rPr lang="en-US" dirty="0" smtClean="0"/>
                        <a:t>5</a:t>
                      </a:r>
                      <a:endParaRPr lang="en-US" dirty="0"/>
                    </a:p>
                  </a:txBody>
                  <a:tcPr/>
                </a:tc>
                <a:tc>
                  <a:txBody>
                    <a:bodyPr/>
                    <a:lstStyle/>
                    <a:p>
                      <a:pPr algn="ctr"/>
                      <a:r>
                        <a:rPr lang="en-US" dirty="0" smtClean="0"/>
                        <a:t>5</a:t>
                      </a:r>
                      <a:endParaRPr lang="en-US" dirty="0"/>
                    </a:p>
                  </a:txBody>
                  <a:tcPr/>
                </a:tc>
                <a:tc>
                  <a:txBody>
                    <a:bodyPr/>
                    <a:lstStyle/>
                    <a:p>
                      <a:pPr algn="ctr"/>
                      <a:r>
                        <a:rPr lang="en-US" dirty="0" smtClean="0"/>
                        <a:t>5</a:t>
                      </a:r>
                      <a:endParaRPr lang="en-US" dirty="0"/>
                    </a:p>
                  </a:txBody>
                  <a:tcPr/>
                </a:tc>
                <a:tc>
                  <a:txBody>
                    <a:bodyPr/>
                    <a:lstStyle/>
                    <a:p>
                      <a:pPr algn="ctr"/>
                      <a:r>
                        <a:rPr lang="en-US" dirty="0" smtClean="0"/>
                        <a:t>5</a:t>
                      </a:r>
                      <a:endParaRPr lang="en-US" dirty="0"/>
                    </a:p>
                  </a:txBody>
                  <a:tcPr/>
                </a:tc>
              </a:tr>
              <a:tr h="563880">
                <a:tc>
                  <a:txBody>
                    <a:bodyPr/>
                    <a:lstStyle/>
                    <a:p>
                      <a:r>
                        <a:rPr lang="en-US" dirty="0" smtClean="0"/>
                        <a:t>Mortality (%)</a:t>
                      </a:r>
                      <a:endParaRPr lang="en-US" dirty="0"/>
                    </a:p>
                  </a:txBody>
                  <a:tcPr anchor="ctr"/>
                </a:tc>
                <a:tc>
                  <a:txBody>
                    <a:bodyPr/>
                    <a:lstStyle/>
                    <a:p>
                      <a:pPr algn="ctr"/>
                      <a:r>
                        <a:rPr lang="en-US" dirty="0" smtClean="0"/>
                        <a:t>0</a:t>
                      </a:r>
                      <a:endParaRPr lang="en-US" dirty="0"/>
                    </a:p>
                  </a:txBody>
                  <a:tcPr anchor="ctr"/>
                </a:tc>
                <a:tc>
                  <a:txBody>
                    <a:bodyPr/>
                    <a:lstStyle/>
                    <a:p>
                      <a:pPr algn="ctr"/>
                      <a:r>
                        <a:rPr lang="en-US" dirty="0" smtClean="0"/>
                        <a:t>0</a:t>
                      </a:r>
                      <a:endParaRPr lang="en-US" dirty="0"/>
                    </a:p>
                  </a:txBody>
                  <a:tcPr anchor="ctr"/>
                </a:tc>
                <a:tc>
                  <a:txBody>
                    <a:bodyPr/>
                    <a:lstStyle/>
                    <a:p>
                      <a:pPr algn="ctr"/>
                      <a:r>
                        <a:rPr lang="en-US" dirty="0" smtClean="0"/>
                        <a:t>0</a:t>
                      </a:r>
                      <a:endParaRPr lang="en-US" dirty="0"/>
                    </a:p>
                  </a:txBody>
                  <a:tcPr anchor="ctr"/>
                </a:tc>
                <a:tc>
                  <a:txBody>
                    <a:bodyPr/>
                    <a:lstStyle/>
                    <a:p>
                      <a:pPr algn="ctr"/>
                      <a:r>
                        <a:rPr lang="en-US" dirty="0" smtClean="0"/>
                        <a:t>0</a:t>
                      </a:r>
                      <a:endParaRPr lang="en-US" dirty="0"/>
                    </a:p>
                  </a:txBody>
                  <a:tcPr anchor="ctr"/>
                </a:tc>
              </a:tr>
              <a:tr h="457200">
                <a:tc>
                  <a:txBody>
                    <a:bodyPr/>
                    <a:lstStyle/>
                    <a:p>
                      <a:r>
                        <a:rPr lang="en-US" dirty="0" smtClean="0"/>
                        <a:t>Lesions at Necropsy Indicative of Treatment Toxicity</a:t>
                      </a:r>
                      <a:endParaRPr lang="en-US" dirty="0"/>
                    </a:p>
                  </a:txBody>
                  <a:tcPr/>
                </a:tc>
                <a:tc>
                  <a:txBody>
                    <a:bodyPr/>
                    <a:lstStyle/>
                    <a:p>
                      <a:pPr algn="ctr"/>
                      <a:r>
                        <a:rPr lang="en-US" dirty="0" smtClean="0"/>
                        <a:t>None</a:t>
                      </a:r>
                      <a:endParaRPr lang="en-US" dirty="0"/>
                    </a:p>
                  </a:txBody>
                  <a:tcPr anchor="ctr"/>
                </a:tc>
                <a:tc>
                  <a:txBody>
                    <a:bodyPr/>
                    <a:lstStyle/>
                    <a:p>
                      <a:pPr algn="ctr"/>
                      <a:r>
                        <a:rPr lang="en-US" dirty="0" smtClean="0"/>
                        <a:t>None</a:t>
                      </a:r>
                      <a:endParaRPr lang="en-US" dirty="0"/>
                    </a:p>
                  </a:txBody>
                  <a:tcPr anchor="ctr"/>
                </a:tc>
                <a:tc>
                  <a:txBody>
                    <a:bodyPr/>
                    <a:lstStyle/>
                    <a:p>
                      <a:pPr algn="ctr"/>
                      <a:r>
                        <a:rPr lang="en-US" dirty="0" smtClean="0"/>
                        <a:t>None</a:t>
                      </a:r>
                      <a:endParaRPr lang="en-US" dirty="0"/>
                    </a:p>
                  </a:txBody>
                  <a:tcPr anchor="ctr"/>
                </a:tc>
                <a:tc>
                  <a:txBody>
                    <a:bodyPr/>
                    <a:lstStyle/>
                    <a:p>
                      <a:pPr algn="ctr"/>
                      <a:r>
                        <a:rPr lang="en-US" dirty="0" smtClean="0"/>
                        <a:t>None</a:t>
                      </a:r>
                      <a:endParaRPr lang="en-US" dirty="0"/>
                    </a:p>
                  </a:txBody>
                  <a:tcPr anchor="ctr"/>
                </a:tc>
              </a:tr>
              <a:tr h="457200">
                <a:tc>
                  <a:txBody>
                    <a:bodyPr/>
                    <a:lstStyle/>
                    <a:p>
                      <a:r>
                        <a:rPr lang="en-US" dirty="0" smtClean="0"/>
                        <a:t>Performance Data (160 days)</a:t>
                      </a: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r>
              <a:tr h="457200">
                <a:tc>
                  <a:txBody>
                    <a:bodyPr/>
                    <a:lstStyle/>
                    <a:p>
                      <a:r>
                        <a:rPr lang="en-US" dirty="0" smtClean="0"/>
                        <a:t>     Average</a:t>
                      </a:r>
                      <a:r>
                        <a:rPr lang="en-US" baseline="0" dirty="0" smtClean="0"/>
                        <a:t> Daily Gain (lbs.)</a:t>
                      </a:r>
                      <a:endParaRPr lang="en-US" dirty="0"/>
                    </a:p>
                  </a:txBody>
                  <a:tcPr>
                    <a:lnB w="12700" cmpd="sng">
                      <a:noFill/>
                    </a:lnB>
                  </a:tcPr>
                </a:tc>
                <a:tc>
                  <a:txBody>
                    <a:bodyPr/>
                    <a:lstStyle/>
                    <a:p>
                      <a:pPr algn="ctr"/>
                      <a:r>
                        <a:rPr lang="en-US" dirty="0" smtClean="0"/>
                        <a:t>1.83</a:t>
                      </a:r>
                      <a:endParaRPr lang="en-US" dirty="0"/>
                    </a:p>
                  </a:txBody>
                  <a:tcPr>
                    <a:lnB w="12700" cmpd="sng">
                      <a:noFill/>
                    </a:lnB>
                  </a:tcPr>
                </a:tc>
                <a:tc>
                  <a:txBody>
                    <a:bodyPr/>
                    <a:lstStyle/>
                    <a:p>
                      <a:pPr algn="ctr"/>
                      <a:r>
                        <a:rPr lang="en-US" dirty="0" smtClean="0"/>
                        <a:t>1.89</a:t>
                      </a:r>
                      <a:endParaRPr lang="en-US" dirty="0"/>
                    </a:p>
                  </a:txBody>
                  <a:tcPr>
                    <a:lnB w="12700" cmpd="sng">
                      <a:noFill/>
                    </a:lnB>
                  </a:tcPr>
                </a:tc>
                <a:tc>
                  <a:txBody>
                    <a:bodyPr/>
                    <a:lstStyle/>
                    <a:p>
                      <a:pPr algn="ctr"/>
                      <a:r>
                        <a:rPr lang="en-US" dirty="0" smtClean="0"/>
                        <a:t>1.84</a:t>
                      </a:r>
                      <a:endParaRPr lang="en-US" dirty="0"/>
                    </a:p>
                  </a:txBody>
                  <a:tcPr>
                    <a:lnB w="12700" cmpd="sng">
                      <a:noFill/>
                    </a:lnB>
                  </a:tcPr>
                </a:tc>
                <a:tc>
                  <a:txBody>
                    <a:bodyPr/>
                    <a:lstStyle/>
                    <a:p>
                      <a:pPr algn="ctr"/>
                      <a:r>
                        <a:rPr lang="en-US" dirty="0" smtClean="0"/>
                        <a:t>1.48</a:t>
                      </a:r>
                      <a:endParaRPr lang="en-US" dirty="0"/>
                    </a:p>
                  </a:txBody>
                  <a:tcPr>
                    <a:lnB w="12700" cmpd="sng">
                      <a:noFill/>
                    </a:lnB>
                  </a:tcPr>
                </a:tc>
              </a:tr>
              <a:tr h="426720">
                <a:tc>
                  <a:txBody>
                    <a:bodyPr/>
                    <a:lstStyle/>
                    <a:p>
                      <a:r>
                        <a:rPr lang="en-US" dirty="0" smtClean="0"/>
                        <a:t>     Average Daily Feed Consumption</a:t>
                      </a:r>
                      <a:r>
                        <a:rPr lang="en-US" baseline="0" dirty="0" smtClean="0"/>
                        <a:t> (lbs.)</a:t>
                      </a:r>
                      <a:endParaRPr lang="en-US"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20.4</a:t>
                      </a:r>
                      <a:endParaRPr lang="en-US"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18.4</a:t>
                      </a:r>
                      <a:endParaRPr lang="en-US"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18.2</a:t>
                      </a:r>
                      <a:endParaRPr lang="en-US"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15.3</a:t>
                      </a:r>
                      <a:endParaRPr lang="en-US"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81000">
                <a:tc>
                  <a:txBody>
                    <a:bodyPr/>
                    <a:lstStyle/>
                    <a:p>
                      <a:r>
                        <a:rPr lang="en-US" dirty="0" smtClean="0"/>
                        <a:t>     Feed Efficiency</a:t>
                      </a:r>
                      <a:endParaRPr lang="en-US"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11.18</a:t>
                      </a:r>
                      <a:endParaRPr lang="en-US"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9.75</a:t>
                      </a:r>
                      <a:endParaRPr lang="en-US"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9.88</a:t>
                      </a:r>
                      <a:endParaRPr lang="en-US"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10.38</a:t>
                      </a:r>
                      <a:endParaRPr lang="en-US"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33400">
                <a:tc>
                  <a:txBody>
                    <a:bodyPr/>
                    <a:lstStyle/>
                    <a:p>
                      <a:r>
                        <a:rPr lang="en-US" dirty="0" smtClean="0"/>
                        <a:t>Mean Rumensin Intake (mg/hd/day)</a:t>
                      </a:r>
                      <a:endParaRPr lang="en-US"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0</a:t>
                      </a:r>
                      <a:endParaRPr lang="en-US"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184</a:t>
                      </a:r>
                      <a:endParaRPr lang="en-US"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546</a:t>
                      </a:r>
                      <a:endParaRPr lang="en-US"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765</a:t>
                      </a:r>
                      <a:endParaRPr lang="en-US"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856898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Summary</a:t>
            </a:r>
            <a:endParaRPr lang="en-US" dirty="0"/>
          </a:p>
        </p:txBody>
      </p:sp>
      <p:sp>
        <p:nvSpPr>
          <p:cNvPr id="3" name="Content Placeholder 2"/>
          <p:cNvSpPr>
            <a:spLocks noGrp="1"/>
          </p:cNvSpPr>
          <p:nvPr>
            <p:ph idx="1"/>
          </p:nvPr>
        </p:nvSpPr>
        <p:spPr>
          <a:xfrm>
            <a:off x="152400" y="990600"/>
            <a:ext cx="8763000" cy="5638800"/>
          </a:xfrm>
        </p:spPr>
        <p:txBody>
          <a:bodyPr>
            <a:normAutofit fontScale="85000" lnSpcReduction="10000"/>
          </a:bodyPr>
          <a:lstStyle/>
          <a:p>
            <a:r>
              <a:rPr lang="en-US" dirty="0" err="1" smtClean="0"/>
              <a:t>Ionophores</a:t>
            </a:r>
            <a:r>
              <a:rPr lang="en-US" dirty="0" smtClean="0"/>
              <a:t> are an effective tool for:</a:t>
            </a:r>
          </a:p>
          <a:p>
            <a:pPr lvl="1"/>
            <a:r>
              <a:rPr lang="en-US" dirty="0"/>
              <a:t>I</a:t>
            </a:r>
            <a:r>
              <a:rPr lang="en-US" dirty="0" smtClean="0"/>
              <a:t>mproved feed efficiency</a:t>
            </a:r>
          </a:p>
          <a:p>
            <a:pPr lvl="1"/>
            <a:r>
              <a:rPr lang="en-US" dirty="0" smtClean="0"/>
              <a:t>Improved rate of gain in stockers</a:t>
            </a:r>
          </a:p>
          <a:p>
            <a:pPr lvl="1"/>
            <a:r>
              <a:rPr lang="en-US" dirty="0" smtClean="0"/>
              <a:t>Slight improvement in ADG in feedlot cattle</a:t>
            </a:r>
          </a:p>
          <a:p>
            <a:pPr lvl="1"/>
            <a:r>
              <a:rPr lang="en-US" dirty="0" smtClean="0"/>
              <a:t>Decreased feed intake (which may enhance the carrying capacity of cattle on a given quantity of forage)</a:t>
            </a:r>
          </a:p>
          <a:p>
            <a:pPr lvl="1"/>
            <a:r>
              <a:rPr lang="en-US" dirty="0" smtClean="0"/>
              <a:t>A potential protein sparing effect</a:t>
            </a:r>
          </a:p>
          <a:p>
            <a:pPr lvl="1"/>
            <a:r>
              <a:rPr lang="en-US" dirty="0" smtClean="0"/>
              <a:t>Increased digestibility of low quality forages</a:t>
            </a:r>
          </a:p>
          <a:p>
            <a:pPr lvl="1"/>
            <a:r>
              <a:rPr lang="en-US" dirty="0" smtClean="0"/>
              <a:t>Some reduction in the incidence of </a:t>
            </a:r>
            <a:r>
              <a:rPr lang="en-US" dirty="0" err="1" smtClean="0"/>
              <a:t>coccidiosis</a:t>
            </a:r>
            <a:endParaRPr lang="en-US" dirty="0" smtClean="0"/>
          </a:p>
          <a:p>
            <a:pPr lvl="1"/>
            <a:r>
              <a:rPr lang="en-US" dirty="0" smtClean="0"/>
              <a:t>A decrease in the incidence of lactic acidosis</a:t>
            </a:r>
          </a:p>
          <a:p>
            <a:pPr lvl="1"/>
            <a:r>
              <a:rPr lang="en-US" dirty="0" smtClean="0"/>
              <a:t>Some reduction in the incidence of feedlot bloat</a:t>
            </a:r>
          </a:p>
          <a:p>
            <a:pPr lvl="1"/>
            <a:r>
              <a:rPr lang="en-US" dirty="0" smtClean="0"/>
              <a:t>Partial intake regulation in self feeding supplement systems</a:t>
            </a:r>
          </a:p>
          <a:p>
            <a:pPr lvl="1"/>
            <a:r>
              <a:rPr lang="en-US" dirty="0" smtClean="0"/>
              <a:t>Some reduction in the incidence of pulmonary emphysema</a:t>
            </a:r>
          </a:p>
        </p:txBody>
      </p:sp>
    </p:spTree>
    <p:extLst>
      <p:ext uri="{BB962C8B-B14F-4D97-AF65-F5344CB8AC3E}">
        <p14:creationId xmlns:p14="http://schemas.microsoft.com/office/powerpoint/2010/main" val="1658631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a:xfrm>
            <a:off x="0" y="274638"/>
            <a:ext cx="9144000" cy="639762"/>
          </a:xfrm>
        </p:spPr>
        <p:txBody>
          <a:bodyPr lIns="90488" tIns="44450" rIns="90488" bIns="44450">
            <a:normAutofit fontScale="90000"/>
          </a:bodyPr>
          <a:lstStyle/>
          <a:p>
            <a:pPr eaLnBrk="1" hangingPunct="1"/>
            <a:r>
              <a:rPr lang="en-US" dirty="0" smtClean="0"/>
              <a:t>What are </a:t>
            </a:r>
            <a:r>
              <a:rPr lang="en-US" dirty="0" err="1" smtClean="0"/>
              <a:t>Ionophores</a:t>
            </a:r>
            <a:r>
              <a:rPr lang="en-US" dirty="0" smtClean="0"/>
              <a:t>?</a:t>
            </a:r>
          </a:p>
        </p:txBody>
      </p:sp>
      <p:sp>
        <p:nvSpPr>
          <p:cNvPr id="18434" name="Rectangle 3"/>
          <p:cNvSpPr>
            <a:spLocks noGrp="1" noChangeArrowheads="1"/>
          </p:cNvSpPr>
          <p:nvPr>
            <p:ph type="body" idx="4294967295"/>
          </p:nvPr>
        </p:nvSpPr>
        <p:spPr>
          <a:xfrm>
            <a:off x="0" y="2438400"/>
            <a:ext cx="9144000" cy="3581400"/>
          </a:xfrm>
        </p:spPr>
        <p:txBody>
          <a:bodyPr lIns="90488" tIns="44450" rIns="90488" bIns="44450">
            <a:normAutofit lnSpcReduction="10000"/>
          </a:bodyPr>
          <a:lstStyle/>
          <a:p>
            <a:pPr marL="285750" indent="-285750" eaLnBrk="1" hangingPunct="1"/>
            <a:r>
              <a:rPr lang="en-US" sz="2800" dirty="0" smtClean="0"/>
              <a:t>Purified fermentative by-product of a naturally occurring soil-borne bacteria</a:t>
            </a:r>
            <a:r>
              <a:rPr lang="en-US" sz="2800" baseline="30000" dirty="0" smtClean="0"/>
              <a:t>1</a:t>
            </a:r>
          </a:p>
          <a:p>
            <a:pPr marL="285750" lvl="1" eaLnBrk="1" hangingPunct="1">
              <a:buFontTx/>
              <a:buChar char="•"/>
            </a:pPr>
            <a:r>
              <a:rPr lang="en-US" dirty="0" smtClean="0"/>
              <a:t>At least 76 known polyether </a:t>
            </a:r>
            <a:r>
              <a:rPr lang="en-US" dirty="0" err="1" smtClean="0"/>
              <a:t>ionophores</a:t>
            </a:r>
            <a:r>
              <a:rPr lang="en-US" dirty="0" smtClean="0"/>
              <a:t>.</a:t>
            </a:r>
          </a:p>
          <a:p>
            <a:pPr marL="285750" lvl="1" eaLnBrk="1" hangingPunct="1">
              <a:buFontTx/>
              <a:buChar char="•"/>
            </a:pPr>
            <a:r>
              <a:rPr lang="en-US" dirty="0" smtClean="0"/>
              <a:t>Possess the conventional polyether ring, but will vary in their chemical composition and even to a slight extent, in their biological activity</a:t>
            </a:r>
          </a:p>
          <a:p>
            <a:pPr marL="285750" lvl="1" eaLnBrk="1" hangingPunct="1">
              <a:buFontTx/>
              <a:buChar char="•"/>
            </a:pPr>
            <a:r>
              <a:rPr lang="en-US" dirty="0" smtClean="0"/>
              <a:t>Feed additive that increases average daily gain by improving the energy utilization of feedstuffs</a:t>
            </a:r>
            <a:r>
              <a:rPr lang="en-US" baseline="30000" dirty="0" smtClean="0"/>
              <a:t>2</a:t>
            </a:r>
            <a:endParaRPr lang="en-US" baseline="30000" dirty="0"/>
          </a:p>
          <a:p>
            <a:pPr marL="285750" indent="-285750" eaLnBrk="1" hangingPunct="1"/>
            <a:endParaRPr lang="en-US" sz="2400" dirty="0" smtClean="0"/>
          </a:p>
        </p:txBody>
      </p:sp>
      <p:sp>
        <p:nvSpPr>
          <p:cNvPr id="6" name="TextBox 5"/>
          <p:cNvSpPr txBox="1"/>
          <p:nvPr/>
        </p:nvSpPr>
        <p:spPr>
          <a:xfrm>
            <a:off x="228599" y="6019800"/>
            <a:ext cx="2807179" cy="615553"/>
          </a:xfrm>
          <a:prstGeom prst="rect">
            <a:avLst/>
          </a:prstGeom>
          <a:noFill/>
        </p:spPr>
        <p:txBody>
          <a:bodyPr wrap="none" rtlCol="0">
            <a:spAutoFit/>
          </a:bodyPr>
          <a:lstStyle/>
          <a:p>
            <a:r>
              <a:rPr lang="en-US" sz="1000" baseline="30000" dirty="0" smtClean="0"/>
              <a:t>1</a:t>
            </a:r>
            <a:r>
              <a:rPr lang="en-US" sz="1000" dirty="0" smtClean="0"/>
              <a:t>Elanco manufacturing data on file. </a:t>
            </a:r>
          </a:p>
          <a:p>
            <a:r>
              <a:rPr lang="en-US" sz="1000" baseline="30000" dirty="0" smtClean="0"/>
              <a:t>2</a:t>
            </a:r>
            <a:r>
              <a:rPr lang="en-US" sz="1000" dirty="0" smtClean="0"/>
              <a:t>Bergen and Bates. 1984. J </a:t>
            </a:r>
            <a:r>
              <a:rPr lang="en-US" sz="1000" dirty="0" err="1" smtClean="0"/>
              <a:t>Anim</a:t>
            </a:r>
            <a:r>
              <a:rPr lang="en-US" sz="1000" dirty="0" smtClean="0"/>
              <a:t> </a:t>
            </a:r>
            <a:r>
              <a:rPr lang="en-US" sz="1000" dirty="0" err="1" smtClean="0"/>
              <a:t>Sci</a:t>
            </a:r>
            <a:r>
              <a:rPr lang="en-US" sz="1000" dirty="0" smtClean="0"/>
              <a:t> 58:1465.</a:t>
            </a:r>
          </a:p>
          <a:p>
            <a:r>
              <a:rPr lang="en-US" dirty="0" smtClean="0"/>
              <a:t>.</a:t>
            </a:r>
            <a:endParaRPr lang="en-US" dirty="0"/>
          </a:p>
        </p:txBody>
      </p:sp>
      <p:pic>
        <p:nvPicPr>
          <p:cNvPr id="7" name="Picture 2" descr="http://upload.wikimedia.org/wikipedia/commons/thumb/7/71/Monensin2.png/300px-Monensin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838200"/>
            <a:ext cx="1686393"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81176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933" y="1295400"/>
            <a:ext cx="9144000" cy="4267200"/>
          </a:xfrm>
        </p:spPr>
        <p:txBody>
          <a:bodyPr>
            <a:normAutofit/>
          </a:bodyPr>
          <a:lstStyle/>
          <a:p>
            <a:r>
              <a:rPr lang="en-US" dirty="0" smtClean="0"/>
              <a:t>Questions?</a:t>
            </a:r>
            <a:br>
              <a:rPr lang="en-US" dirty="0" smtClean="0"/>
            </a:br>
            <a:r>
              <a:rPr lang="en-US" dirty="0"/>
              <a:t/>
            </a:r>
            <a:br>
              <a:rPr lang="en-US" dirty="0"/>
            </a:br>
            <a:r>
              <a:rPr lang="en-US" dirty="0" smtClean="0"/>
              <a:t/>
            </a:r>
            <a:br>
              <a:rPr lang="en-US" dirty="0" smtClean="0"/>
            </a:br>
            <a:r>
              <a:rPr lang="en-US" dirty="0"/>
              <a:t/>
            </a:r>
            <a:br>
              <a:rPr lang="en-US" dirty="0"/>
            </a:br>
            <a:r>
              <a:rPr lang="en-US" dirty="0" smtClean="0"/>
              <a:t>Dale A. Blasi</a:t>
            </a:r>
            <a:br>
              <a:rPr lang="en-US" dirty="0" smtClean="0"/>
            </a:br>
            <a:r>
              <a:rPr lang="en-US" dirty="0" smtClean="0"/>
              <a:t>dblasi@ksu.edu</a:t>
            </a:r>
            <a:endParaRPr lang="en-US" dirty="0"/>
          </a:p>
        </p:txBody>
      </p:sp>
    </p:spTree>
    <p:extLst>
      <p:ext uri="{BB962C8B-B14F-4D97-AF65-F5344CB8AC3E}">
        <p14:creationId xmlns:p14="http://schemas.microsoft.com/office/powerpoint/2010/main" val="1719776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Ionophores</a:t>
            </a:r>
            <a:r>
              <a:rPr lang="en-US" dirty="0" smtClean="0"/>
              <a:t> approved and marketed for livestock and poultry in the USA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52268636"/>
              </p:ext>
            </p:extLst>
          </p:nvPr>
        </p:nvGraphicFramePr>
        <p:xfrm>
          <a:off x="457200" y="1600200"/>
          <a:ext cx="8534400" cy="4404360"/>
        </p:xfrm>
        <a:graphic>
          <a:graphicData uri="http://schemas.openxmlformats.org/drawingml/2006/table">
            <a:tbl>
              <a:tblPr firstRow="1" bandRow="1">
                <a:tableStyleId>{5C22544A-7EE6-4342-B048-85BDC9FD1C3A}</a:tableStyleId>
              </a:tblPr>
              <a:tblGrid>
                <a:gridCol w="2133600"/>
                <a:gridCol w="1752600"/>
                <a:gridCol w="1981200"/>
                <a:gridCol w="2667000"/>
              </a:tblGrid>
              <a:tr h="370840">
                <a:tc>
                  <a:txBody>
                    <a:bodyPr/>
                    <a:lstStyle/>
                    <a:p>
                      <a:r>
                        <a:rPr lang="en-US" dirty="0" smtClean="0"/>
                        <a:t>Trademark</a:t>
                      </a:r>
                      <a:endParaRPr lang="en-US" dirty="0"/>
                    </a:p>
                  </a:txBody>
                  <a:tcPr/>
                </a:tc>
                <a:tc>
                  <a:txBody>
                    <a:bodyPr/>
                    <a:lstStyle/>
                    <a:p>
                      <a:r>
                        <a:rPr lang="en-US" dirty="0" smtClean="0"/>
                        <a:t>Chemical Name</a:t>
                      </a:r>
                      <a:endParaRPr lang="en-US" dirty="0"/>
                    </a:p>
                  </a:txBody>
                  <a:tcPr/>
                </a:tc>
                <a:tc>
                  <a:txBody>
                    <a:bodyPr/>
                    <a:lstStyle/>
                    <a:p>
                      <a:r>
                        <a:rPr lang="en-US" dirty="0" smtClean="0"/>
                        <a:t>Approved Species</a:t>
                      </a:r>
                      <a:endParaRPr lang="en-US" dirty="0"/>
                    </a:p>
                  </a:txBody>
                  <a:tcPr/>
                </a:tc>
                <a:tc>
                  <a:txBody>
                    <a:bodyPr/>
                    <a:lstStyle/>
                    <a:p>
                      <a:r>
                        <a:rPr lang="en-US" dirty="0" smtClean="0"/>
                        <a:t>Approved Use</a:t>
                      </a:r>
                      <a:endParaRPr lang="en-US" dirty="0"/>
                    </a:p>
                  </a:txBody>
                  <a:tcPr/>
                </a:tc>
              </a:tr>
              <a:tr h="370840">
                <a:tc>
                  <a:txBody>
                    <a:bodyPr/>
                    <a:lstStyle/>
                    <a:p>
                      <a:r>
                        <a:rPr lang="en-US" dirty="0" err="1" smtClean="0"/>
                        <a:t>Avatec</a:t>
                      </a:r>
                      <a:endParaRPr lang="en-US" dirty="0"/>
                    </a:p>
                  </a:txBody>
                  <a:tcPr/>
                </a:tc>
                <a:tc>
                  <a:txBody>
                    <a:bodyPr/>
                    <a:lstStyle/>
                    <a:p>
                      <a:r>
                        <a:rPr lang="en-US" dirty="0" err="1" smtClean="0"/>
                        <a:t>Lasalocid</a:t>
                      </a:r>
                      <a:endParaRPr lang="en-US" dirty="0"/>
                    </a:p>
                  </a:txBody>
                  <a:tcPr/>
                </a:tc>
                <a:tc>
                  <a:txBody>
                    <a:bodyPr/>
                    <a:lstStyle/>
                    <a:p>
                      <a:r>
                        <a:rPr lang="en-US" dirty="0" smtClean="0"/>
                        <a:t>Broilers, Turkeys</a:t>
                      </a:r>
                      <a:endParaRPr lang="en-US" dirty="0"/>
                    </a:p>
                  </a:txBody>
                  <a:tcPr/>
                </a:tc>
                <a:tc>
                  <a:txBody>
                    <a:bodyPr/>
                    <a:lstStyle/>
                    <a:p>
                      <a:r>
                        <a:rPr lang="en-US" dirty="0" smtClean="0"/>
                        <a:t>Prevention of </a:t>
                      </a:r>
                      <a:r>
                        <a:rPr lang="en-US" dirty="0" err="1" smtClean="0"/>
                        <a:t>Coccidiosis</a:t>
                      </a:r>
                      <a:endParaRPr lang="en-US" dirty="0"/>
                    </a:p>
                  </a:txBody>
                  <a:tcPr/>
                </a:tc>
              </a:tr>
              <a:tr h="370840">
                <a:tc>
                  <a:txBody>
                    <a:bodyPr/>
                    <a:lstStyle/>
                    <a:p>
                      <a:r>
                        <a:rPr lang="en-US" dirty="0" err="1" smtClean="0"/>
                        <a:t>Bovatec</a:t>
                      </a:r>
                      <a:endParaRPr lang="en-US" dirty="0"/>
                    </a:p>
                  </a:txBody>
                  <a:tcPr/>
                </a:tc>
                <a:tc>
                  <a:txBody>
                    <a:bodyPr/>
                    <a:lstStyle/>
                    <a:p>
                      <a:r>
                        <a:rPr lang="en-US" dirty="0" err="1" smtClean="0"/>
                        <a:t>Lasalocid</a:t>
                      </a:r>
                      <a:endParaRPr lang="en-US" dirty="0"/>
                    </a:p>
                  </a:txBody>
                  <a:tcPr/>
                </a:tc>
                <a:tc>
                  <a:txBody>
                    <a:bodyPr/>
                    <a:lstStyle/>
                    <a:p>
                      <a:r>
                        <a:rPr lang="en-US" dirty="0" smtClean="0"/>
                        <a:t>Cattle and Sheep</a:t>
                      </a:r>
                      <a:endParaRPr lang="en-US" dirty="0"/>
                    </a:p>
                  </a:txBody>
                  <a:tcPr/>
                </a:tc>
                <a:tc>
                  <a:txBody>
                    <a:bodyPr/>
                    <a:lstStyle/>
                    <a:p>
                      <a:r>
                        <a:rPr lang="en-US" dirty="0" smtClean="0"/>
                        <a:t>Improve growth and feed efficiency</a:t>
                      </a:r>
                      <a:r>
                        <a:rPr lang="en-US" baseline="0" dirty="0" smtClean="0"/>
                        <a:t> (Cattle)</a:t>
                      </a:r>
                    </a:p>
                    <a:p>
                      <a:r>
                        <a:rPr lang="en-US" baseline="0" dirty="0" err="1" smtClean="0"/>
                        <a:t>Coccidiosis</a:t>
                      </a:r>
                      <a:r>
                        <a:rPr lang="en-US" baseline="0" dirty="0" smtClean="0"/>
                        <a:t> control (cattle) and prevention (sheep)</a:t>
                      </a:r>
                      <a:endParaRPr lang="en-US" dirty="0"/>
                    </a:p>
                  </a:txBody>
                  <a:tcPr/>
                </a:tc>
              </a:tr>
              <a:tr h="370840">
                <a:tc>
                  <a:txBody>
                    <a:bodyPr/>
                    <a:lstStyle/>
                    <a:p>
                      <a:r>
                        <a:rPr lang="en-US" dirty="0" err="1" smtClean="0"/>
                        <a:t>Cattlyst</a:t>
                      </a:r>
                      <a:endParaRPr lang="en-US" dirty="0"/>
                    </a:p>
                  </a:txBody>
                  <a:tcPr/>
                </a:tc>
                <a:tc>
                  <a:txBody>
                    <a:bodyPr/>
                    <a:lstStyle/>
                    <a:p>
                      <a:r>
                        <a:rPr lang="en-US" dirty="0" err="1" smtClean="0"/>
                        <a:t>Laidlomycin</a:t>
                      </a:r>
                      <a:r>
                        <a:rPr lang="en-US" dirty="0" smtClean="0"/>
                        <a:t> propionate</a:t>
                      </a:r>
                      <a:endParaRPr lang="en-US" dirty="0"/>
                    </a:p>
                  </a:txBody>
                  <a:tcPr/>
                </a:tc>
                <a:tc>
                  <a:txBody>
                    <a:bodyPr/>
                    <a:lstStyle/>
                    <a:p>
                      <a:r>
                        <a:rPr lang="en-US" dirty="0" smtClean="0"/>
                        <a:t>Confinement, cattle</a:t>
                      </a:r>
                      <a:endParaRPr lang="en-US" dirty="0"/>
                    </a:p>
                  </a:txBody>
                  <a:tcPr/>
                </a:tc>
                <a:tc>
                  <a:txBody>
                    <a:bodyPr/>
                    <a:lstStyle/>
                    <a:p>
                      <a:r>
                        <a:rPr lang="en-US" dirty="0" smtClean="0"/>
                        <a:t>Improve growth and feed efficiency</a:t>
                      </a:r>
                      <a:endParaRPr lang="en-US" dirty="0"/>
                    </a:p>
                  </a:txBody>
                  <a:tcPr/>
                </a:tc>
              </a:tr>
              <a:tr h="370840">
                <a:tc>
                  <a:txBody>
                    <a:bodyPr/>
                    <a:lstStyle/>
                    <a:p>
                      <a:r>
                        <a:rPr lang="en-US" dirty="0" err="1" smtClean="0"/>
                        <a:t>Coban</a:t>
                      </a:r>
                      <a:endParaRPr lang="en-US" dirty="0"/>
                    </a:p>
                  </a:txBody>
                  <a:tcPr/>
                </a:tc>
                <a:tc>
                  <a:txBody>
                    <a:bodyPr/>
                    <a:lstStyle/>
                    <a:p>
                      <a:r>
                        <a:rPr lang="en-US" dirty="0" err="1" smtClean="0"/>
                        <a:t>Monensin</a:t>
                      </a:r>
                      <a:endParaRPr lang="en-US" dirty="0"/>
                    </a:p>
                  </a:txBody>
                  <a:tcPr/>
                </a:tc>
                <a:tc>
                  <a:txBody>
                    <a:bodyPr/>
                    <a:lstStyle/>
                    <a:p>
                      <a:r>
                        <a:rPr lang="en-US" dirty="0" smtClean="0"/>
                        <a:t>Broilers</a:t>
                      </a:r>
                      <a:endParaRPr lang="en-US" dirty="0"/>
                    </a:p>
                  </a:txBody>
                  <a:tcPr/>
                </a:tc>
                <a:tc>
                  <a:txBody>
                    <a:bodyPr/>
                    <a:lstStyle/>
                    <a:p>
                      <a:r>
                        <a:rPr lang="en-US" dirty="0" smtClean="0"/>
                        <a:t>Prevention of </a:t>
                      </a:r>
                      <a:r>
                        <a:rPr lang="en-US" dirty="0" err="1" smtClean="0"/>
                        <a:t>Coccidiosis</a:t>
                      </a:r>
                      <a:endParaRPr lang="en-US" dirty="0"/>
                    </a:p>
                  </a:txBody>
                  <a:tcPr/>
                </a:tc>
              </a:tr>
              <a:tr h="370840">
                <a:tc>
                  <a:txBody>
                    <a:bodyPr/>
                    <a:lstStyle/>
                    <a:p>
                      <a:r>
                        <a:rPr lang="en-US" dirty="0" err="1" smtClean="0"/>
                        <a:t>Rumensin</a:t>
                      </a:r>
                      <a:endParaRPr lang="en-US" dirty="0"/>
                    </a:p>
                  </a:txBody>
                  <a:tcPr/>
                </a:tc>
                <a:tc>
                  <a:txBody>
                    <a:bodyPr/>
                    <a:lstStyle/>
                    <a:p>
                      <a:r>
                        <a:rPr lang="en-US" dirty="0" err="1" smtClean="0"/>
                        <a:t>Monensin</a:t>
                      </a:r>
                      <a:endParaRPr lang="en-US" dirty="0"/>
                    </a:p>
                  </a:txBody>
                  <a:tcPr/>
                </a:tc>
                <a:tc>
                  <a:txBody>
                    <a:bodyPr/>
                    <a:lstStyle/>
                    <a:p>
                      <a:r>
                        <a:rPr lang="en-US" dirty="0" smtClean="0"/>
                        <a:t>Cattle and Goats</a:t>
                      </a:r>
                      <a:endParaRPr lang="en-US" dirty="0"/>
                    </a:p>
                  </a:txBody>
                  <a:tcPr/>
                </a:tc>
                <a:tc>
                  <a:txBody>
                    <a:bodyPr/>
                    <a:lstStyle/>
                    <a:p>
                      <a:r>
                        <a:rPr lang="en-US" dirty="0" smtClean="0"/>
                        <a:t>Improve growth and feed efficiency (Cattle)</a:t>
                      </a:r>
                    </a:p>
                    <a:p>
                      <a:r>
                        <a:rPr lang="en-US" dirty="0" err="1" smtClean="0"/>
                        <a:t>Coccidiosis</a:t>
                      </a:r>
                      <a:r>
                        <a:rPr lang="en-US" dirty="0" smtClean="0"/>
                        <a:t> prevention and control (cattle) and prevention (goats)</a:t>
                      </a:r>
                      <a:endParaRPr lang="en-US" dirty="0"/>
                    </a:p>
                  </a:txBody>
                  <a:tcPr/>
                </a:tc>
              </a:tr>
            </a:tbl>
          </a:graphicData>
        </a:graphic>
      </p:graphicFrame>
    </p:spTree>
    <p:extLst>
      <p:ext uri="{BB962C8B-B14F-4D97-AF65-F5344CB8AC3E}">
        <p14:creationId xmlns:p14="http://schemas.microsoft.com/office/powerpoint/2010/main" val="1245808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p:txBody>
          <a:bodyPr lIns="90488" tIns="44450" rIns="90488" bIns="44450"/>
          <a:lstStyle/>
          <a:p>
            <a:pPr eaLnBrk="1" hangingPunct="1"/>
            <a:r>
              <a:rPr lang="en-US" dirty="0" err="1" smtClean="0"/>
              <a:t>Ionophores</a:t>
            </a:r>
            <a:r>
              <a:rPr lang="en-US" dirty="0" smtClean="0"/>
              <a:t> – Mode of Action</a:t>
            </a:r>
          </a:p>
        </p:txBody>
      </p:sp>
      <p:sp>
        <p:nvSpPr>
          <p:cNvPr id="18434" name="Rectangle 3"/>
          <p:cNvSpPr>
            <a:spLocks noGrp="1" noChangeArrowheads="1"/>
          </p:cNvSpPr>
          <p:nvPr>
            <p:ph type="body" idx="4294967295"/>
          </p:nvPr>
        </p:nvSpPr>
        <p:spPr>
          <a:xfrm>
            <a:off x="76200" y="1981200"/>
            <a:ext cx="8991600" cy="3581400"/>
          </a:xfrm>
        </p:spPr>
        <p:txBody>
          <a:bodyPr lIns="90488" tIns="44450" rIns="90488" bIns="44450">
            <a:normAutofit fontScale="92500" lnSpcReduction="10000"/>
          </a:bodyPr>
          <a:lstStyle/>
          <a:p>
            <a:pPr marL="285750" indent="-285750" eaLnBrk="1" hangingPunct="1"/>
            <a:r>
              <a:rPr lang="en-US" sz="2800" dirty="0" smtClean="0"/>
              <a:t>An </a:t>
            </a:r>
            <a:r>
              <a:rPr lang="en-US" sz="2800" dirty="0" err="1" smtClean="0"/>
              <a:t>ionophore</a:t>
            </a:r>
            <a:r>
              <a:rPr lang="en-US" sz="2800" dirty="0" smtClean="0"/>
              <a:t> is a compound that makes </a:t>
            </a:r>
            <a:r>
              <a:rPr lang="en-US" sz="2800" dirty="0" err="1" smtClean="0"/>
              <a:t>cations</a:t>
            </a:r>
            <a:r>
              <a:rPr lang="en-US" sz="2800" dirty="0" smtClean="0"/>
              <a:t> lipid soluble thereby disrupting the homeostatic mechanisms responsible for maintaining intra- and extracellular ion concentrations across the cell membrane of </a:t>
            </a:r>
            <a:r>
              <a:rPr lang="en-US" sz="2800" dirty="0" err="1" smtClean="0"/>
              <a:t>ruminal</a:t>
            </a:r>
            <a:r>
              <a:rPr lang="en-US" sz="2800" dirty="0" smtClean="0"/>
              <a:t> microbe cells.</a:t>
            </a:r>
          </a:p>
          <a:p>
            <a:pPr marL="400050" lvl="1" indent="0">
              <a:buNone/>
            </a:pPr>
            <a:endParaRPr lang="en-US" sz="2400" dirty="0" smtClean="0"/>
          </a:p>
          <a:p>
            <a:pPr marL="285750" indent="-285750" eaLnBrk="1" hangingPunct="1"/>
            <a:r>
              <a:rPr lang="en-US" sz="2800" dirty="0" smtClean="0"/>
              <a:t>Specifically, </a:t>
            </a:r>
            <a:r>
              <a:rPr lang="en-US" sz="2800" dirty="0" err="1" smtClean="0"/>
              <a:t>ionophores</a:t>
            </a:r>
            <a:r>
              <a:rPr lang="en-US" sz="2800" dirty="0" smtClean="0"/>
              <a:t> disrupt the exchange of </a:t>
            </a:r>
            <a:r>
              <a:rPr lang="en-US" sz="2800" dirty="0" err="1" smtClean="0"/>
              <a:t>cations</a:t>
            </a:r>
            <a:r>
              <a:rPr lang="en-US" sz="2800" dirty="0" smtClean="0"/>
              <a:t> (K+ Na+ H+ </a:t>
            </a:r>
            <a:r>
              <a:rPr lang="en-US" sz="2800" dirty="0" err="1" smtClean="0"/>
              <a:t>Ca</a:t>
            </a:r>
            <a:r>
              <a:rPr lang="en-US" sz="2800" dirty="0" smtClean="0"/>
              <a:t> 2+ and Mg 2+). By doing so, bacteria that are unable to dispose of their protons by other means consequently decline in numbers.</a:t>
            </a:r>
          </a:p>
          <a:p>
            <a:pPr marL="285750" indent="-285750" eaLnBrk="1" hangingPunct="1"/>
            <a:endParaRPr lang="en-US" baseline="30000" dirty="0"/>
          </a:p>
          <a:p>
            <a:pPr marL="285750" indent="-285750" eaLnBrk="1" hangingPunct="1"/>
            <a:endParaRPr lang="en-US" sz="2400" dirty="0" smtClean="0"/>
          </a:p>
        </p:txBody>
      </p:sp>
      <p:sp>
        <p:nvSpPr>
          <p:cNvPr id="6" name="TextBox 5"/>
          <p:cNvSpPr txBox="1"/>
          <p:nvPr/>
        </p:nvSpPr>
        <p:spPr>
          <a:xfrm>
            <a:off x="228600" y="6400800"/>
            <a:ext cx="203902" cy="246221"/>
          </a:xfrm>
          <a:prstGeom prst="rect">
            <a:avLst/>
          </a:prstGeom>
          <a:noFill/>
        </p:spPr>
        <p:txBody>
          <a:bodyPr wrap="none" rtlCol="0">
            <a:spAutoFit/>
          </a:bodyPr>
          <a:lstStyle/>
          <a:p>
            <a:r>
              <a:rPr lang="en-US" sz="1000" baseline="30000" dirty="0" smtClean="0"/>
              <a:t> </a:t>
            </a:r>
            <a:endParaRPr lang="en-US" dirty="0"/>
          </a:p>
        </p:txBody>
      </p:sp>
    </p:spTree>
    <p:extLst>
      <p:ext uri="{BB962C8B-B14F-4D97-AF65-F5344CB8AC3E}">
        <p14:creationId xmlns:p14="http://schemas.microsoft.com/office/powerpoint/2010/main" val="294247228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592" t="13125"/>
          <a:stretch/>
        </p:blipFill>
        <p:spPr>
          <a:xfrm>
            <a:off x="216620" y="2057400"/>
            <a:ext cx="8898711" cy="2819400"/>
          </a:xfrm>
          <a:prstGeom prst="rect">
            <a:avLst/>
          </a:prstGeom>
          <a:ln>
            <a:noFill/>
          </a:ln>
        </p:spPr>
      </p:pic>
      <p:sp>
        <p:nvSpPr>
          <p:cNvPr id="3" name="TextBox 2"/>
          <p:cNvSpPr txBox="1"/>
          <p:nvPr/>
        </p:nvSpPr>
        <p:spPr>
          <a:xfrm>
            <a:off x="534909" y="267346"/>
            <a:ext cx="1723549" cy="584775"/>
          </a:xfrm>
          <a:prstGeom prst="rect">
            <a:avLst/>
          </a:prstGeom>
          <a:noFill/>
        </p:spPr>
        <p:txBody>
          <a:bodyPr wrap="none" rtlCol="0">
            <a:spAutoFit/>
          </a:bodyPr>
          <a:lstStyle/>
          <a:p>
            <a:r>
              <a:rPr lang="en-US" sz="3200" b="1" dirty="0" smtClean="0"/>
              <a:t>Cellulose</a:t>
            </a:r>
            <a:endParaRPr lang="en-US" sz="3200" b="1" dirty="0"/>
          </a:p>
        </p:txBody>
      </p:sp>
      <p:cxnSp>
        <p:nvCxnSpPr>
          <p:cNvPr id="5" name="Straight Arrow Connector 4"/>
          <p:cNvCxnSpPr/>
          <p:nvPr/>
        </p:nvCxnSpPr>
        <p:spPr>
          <a:xfrm>
            <a:off x="990600" y="838200"/>
            <a:ext cx="2743200" cy="1219200"/>
          </a:xfrm>
          <a:prstGeom prst="straightConnector1">
            <a:avLst/>
          </a:prstGeom>
          <a:ln>
            <a:tailEnd type="arrow"/>
          </a:ln>
          <a:effectLst>
            <a:glow rad="139700">
              <a:schemeClr val="accent1">
                <a:satMod val="175000"/>
                <a:alpha val="40000"/>
              </a:schemeClr>
            </a:glow>
          </a:effectLst>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2362200" y="1002268"/>
            <a:ext cx="1893019" cy="369332"/>
          </a:xfrm>
          <a:prstGeom prst="rect">
            <a:avLst/>
          </a:prstGeom>
          <a:noFill/>
        </p:spPr>
        <p:txBody>
          <a:bodyPr wrap="none" rtlCol="0">
            <a:spAutoFit/>
          </a:bodyPr>
          <a:lstStyle/>
          <a:p>
            <a:r>
              <a:rPr lang="en-US" dirty="0" err="1" smtClean="0"/>
              <a:t>Cellulase</a:t>
            </a:r>
            <a:r>
              <a:rPr lang="en-US" dirty="0" smtClean="0"/>
              <a:t> enzymes</a:t>
            </a:r>
            <a:endParaRPr lang="en-US" dirty="0"/>
          </a:p>
        </p:txBody>
      </p:sp>
      <p:sp>
        <p:nvSpPr>
          <p:cNvPr id="7" name="Rectangle 6"/>
          <p:cNvSpPr/>
          <p:nvPr/>
        </p:nvSpPr>
        <p:spPr>
          <a:xfrm>
            <a:off x="6248400" y="267345"/>
            <a:ext cx="1447800" cy="584775"/>
          </a:xfrm>
          <a:prstGeom prst="rect">
            <a:avLst/>
          </a:prstGeom>
        </p:spPr>
        <p:txBody>
          <a:bodyPr wrap="square">
            <a:spAutoFit/>
          </a:bodyPr>
          <a:lstStyle/>
          <a:p>
            <a:r>
              <a:rPr lang="en-US" sz="3200" b="1" dirty="0" smtClean="0"/>
              <a:t>Starch</a:t>
            </a:r>
            <a:endParaRPr lang="en-US" sz="3200" b="1" dirty="0"/>
          </a:p>
        </p:txBody>
      </p:sp>
      <p:cxnSp>
        <p:nvCxnSpPr>
          <p:cNvPr id="9" name="Straight Arrow Connector 8"/>
          <p:cNvCxnSpPr/>
          <p:nvPr/>
        </p:nvCxnSpPr>
        <p:spPr>
          <a:xfrm flipH="1">
            <a:off x="5029200" y="852120"/>
            <a:ext cx="1752600" cy="1205280"/>
          </a:xfrm>
          <a:prstGeom prst="straightConnector1">
            <a:avLst/>
          </a:prstGeom>
          <a:ln>
            <a:solidFill>
              <a:schemeClr val="tx1"/>
            </a:solidFill>
            <a:tailEnd type="arrow"/>
          </a:ln>
          <a:effectLst>
            <a:glow rad="228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050381" y="1362758"/>
            <a:ext cx="1843838" cy="369332"/>
          </a:xfrm>
          <a:prstGeom prst="rect">
            <a:avLst/>
          </a:prstGeom>
        </p:spPr>
        <p:txBody>
          <a:bodyPr wrap="none">
            <a:spAutoFit/>
          </a:bodyPr>
          <a:lstStyle/>
          <a:p>
            <a:r>
              <a:rPr lang="en-US" dirty="0" smtClean="0"/>
              <a:t>Amylase </a:t>
            </a:r>
            <a:r>
              <a:rPr lang="en-US" dirty="0"/>
              <a:t>enzymes</a:t>
            </a:r>
          </a:p>
        </p:txBody>
      </p:sp>
      <p:graphicFrame>
        <p:nvGraphicFramePr>
          <p:cNvPr id="11" name="Chart 10"/>
          <p:cNvGraphicFramePr/>
          <p:nvPr>
            <p:extLst>
              <p:ext uri="{D42A27DB-BD31-4B8C-83A1-F6EECF244321}">
                <p14:modId xmlns:p14="http://schemas.microsoft.com/office/powerpoint/2010/main" val="820010870"/>
              </p:ext>
            </p:extLst>
          </p:nvPr>
        </p:nvGraphicFramePr>
        <p:xfrm>
          <a:off x="1192794" y="4876800"/>
          <a:ext cx="6629400" cy="1752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6287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ChangeArrowheads="1"/>
          </p:cNvSpPr>
          <p:nvPr/>
        </p:nvSpPr>
        <p:spPr bwMode="auto">
          <a:xfrm>
            <a:off x="152401" y="381000"/>
            <a:ext cx="8762999" cy="1190625"/>
          </a:xfrm>
          <a:prstGeom prst="rect">
            <a:avLst/>
          </a:prstGeom>
          <a:noFill/>
          <a:ln w="9525">
            <a:noFill/>
            <a:miter lim="800000"/>
            <a:headEnd/>
            <a:tailEnd/>
          </a:ln>
        </p:spPr>
        <p:txBody>
          <a:bodyPr wrap="square" lIns="92075" tIns="46038" rIns="92075" bIns="46038">
            <a:spAutoFit/>
          </a:bodyPr>
          <a:lstStyle/>
          <a:p>
            <a:pPr algn="ctr" eaLnBrk="0" hangingPunct="0"/>
            <a:r>
              <a:rPr lang="en-US" sz="3600" b="1" dirty="0">
                <a:solidFill>
                  <a:srgbClr val="000000"/>
                </a:solidFill>
                <a:latin typeface="Arial Black" pitchFamily="34" charset="0"/>
              </a:rPr>
              <a:t>Rumen </a:t>
            </a:r>
            <a:r>
              <a:rPr lang="en-US" sz="3600" b="1" dirty="0" smtClean="0">
                <a:solidFill>
                  <a:srgbClr val="000000"/>
                </a:solidFill>
                <a:latin typeface="Arial Black" pitchFamily="34" charset="0"/>
              </a:rPr>
              <a:t>Bacterial </a:t>
            </a:r>
          </a:p>
          <a:p>
            <a:pPr algn="ctr" eaLnBrk="0" hangingPunct="0"/>
            <a:r>
              <a:rPr lang="en-US" sz="3600" b="1" dirty="0" smtClean="0">
                <a:solidFill>
                  <a:srgbClr val="000000"/>
                </a:solidFill>
                <a:latin typeface="Arial Black" pitchFamily="34" charset="0"/>
              </a:rPr>
              <a:t>Population Changes</a:t>
            </a:r>
            <a:r>
              <a:rPr lang="en-US" sz="3600" b="1" baseline="30000" dirty="0" smtClean="0">
                <a:solidFill>
                  <a:srgbClr val="000000"/>
                </a:solidFill>
                <a:latin typeface="Arial Black" pitchFamily="34" charset="0"/>
              </a:rPr>
              <a:t>1</a:t>
            </a:r>
            <a:endParaRPr lang="en-US" sz="3600" b="1" baseline="30000" dirty="0">
              <a:solidFill>
                <a:srgbClr val="000000"/>
              </a:solidFill>
              <a:latin typeface="Arial Black" pitchFamily="34" charset="0"/>
            </a:endParaRPr>
          </a:p>
        </p:txBody>
      </p:sp>
      <p:sp>
        <p:nvSpPr>
          <p:cNvPr id="271366" name="Rectangle 6"/>
          <p:cNvSpPr>
            <a:spLocks noChangeArrowheads="1"/>
          </p:cNvSpPr>
          <p:nvPr/>
        </p:nvSpPr>
        <p:spPr bwMode="auto">
          <a:xfrm>
            <a:off x="1003300" y="2057400"/>
            <a:ext cx="7162800" cy="4114800"/>
          </a:xfrm>
          <a:prstGeom prst="rect">
            <a:avLst/>
          </a:prstGeom>
          <a:noFill/>
          <a:ln w="9525">
            <a:noFill/>
            <a:miter lim="800000"/>
            <a:headEnd/>
            <a:tailEnd/>
          </a:ln>
          <a:effectLst/>
        </p:spPr>
        <p:txBody>
          <a:bodyPr wrap="none" anchor="ctr"/>
          <a:lstStyle/>
          <a:p>
            <a:pPr>
              <a:defRPr/>
            </a:pPr>
            <a:endParaRPr lang="en-US" sz="2400">
              <a:effectLst>
                <a:outerShdw blurRad="38100" dist="38100" dir="2700000" algn="tl">
                  <a:srgbClr val="000000">
                    <a:alpha val="43137"/>
                  </a:srgbClr>
                </a:outerShdw>
              </a:effectLst>
              <a:latin typeface="Arial Black" pitchFamily="34" charset="0"/>
              <a:cs typeface="+mn-cs"/>
            </a:endParaRPr>
          </a:p>
        </p:txBody>
      </p:sp>
      <p:sp>
        <p:nvSpPr>
          <p:cNvPr id="28675" name="Text Box 123"/>
          <p:cNvSpPr txBox="1">
            <a:spLocks noChangeArrowheads="1"/>
          </p:cNvSpPr>
          <p:nvPr/>
        </p:nvSpPr>
        <p:spPr bwMode="auto">
          <a:xfrm>
            <a:off x="123732" y="6171177"/>
            <a:ext cx="7467600" cy="246221"/>
          </a:xfrm>
          <a:prstGeom prst="rect">
            <a:avLst/>
          </a:prstGeom>
          <a:noFill/>
          <a:ln w="9525">
            <a:noFill/>
            <a:miter lim="800000"/>
            <a:headEnd/>
            <a:tailEnd/>
          </a:ln>
        </p:spPr>
        <p:txBody>
          <a:bodyPr>
            <a:spAutoFit/>
          </a:bodyPr>
          <a:lstStyle/>
          <a:p>
            <a:pPr eaLnBrk="0" hangingPunct="0"/>
            <a:r>
              <a:rPr lang="en-US" sz="1000" baseline="30000" dirty="0"/>
              <a:t>1</a:t>
            </a:r>
            <a:r>
              <a:rPr lang="en-US" sz="1000" dirty="0"/>
              <a:t>Adapted from</a:t>
            </a:r>
            <a:r>
              <a:rPr lang="en-US" sz="1000" baseline="30000" dirty="0"/>
              <a:t> </a:t>
            </a:r>
            <a:r>
              <a:rPr lang="en-US" sz="1000" dirty="0" smtClean="0"/>
              <a:t>Dawson and Boling. 1983. </a:t>
            </a:r>
            <a:r>
              <a:rPr lang="en-US" sz="1000" dirty="0" err="1" smtClean="0"/>
              <a:t>Appl</a:t>
            </a:r>
            <a:r>
              <a:rPr lang="en-US" sz="1000" dirty="0" smtClean="0"/>
              <a:t> Environ </a:t>
            </a:r>
            <a:r>
              <a:rPr lang="en-US" sz="1000" dirty="0" err="1" smtClean="0"/>
              <a:t>Microb</a:t>
            </a:r>
            <a:r>
              <a:rPr lang="en-US" sz="1000" dirty="0" smtClean="0"/>
              <a:t> 46:160.</a:t>
            </a:r>
            <a:endParaRPr lang="en-US" sz="10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2003961"/>
            <a:ext cx="7065264" cy="3544824"/>
          </a:xfrm>
          <a:prstGeom prst="rect">
            <a:avLst/>
          </a:prstGeom>
        </p:spPr>
      </p:pic>
    </p:spTree>
    <p:extLst>
      <p:ext uri="{BB962C8B-B14F-4D97-AF65-F5344CB8AC3E}">
        <p14:creationId xmlns:p14="http://schemas.microsoft.com/office/powerpoint/2010/main" val="2702079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7168" y="990600"/>
            <a:ext cx="2442036" cy="2820346"/>
          </a:xfrm>
          <a:prstGeom prst="rect">
            <a:avLst/>
          </a:prstGeom>
        </p:spPr>
      </p:pic>
      <p:sp>
        <p:nvSpPr>
          <p:cNvPr id="27652" name="Rectangle 2"/>
          <p:cNvSpPr>
            <a:spLocks noChangeArrowheads="1"/>
          </p:cNvSpPr>
          <p:nvPr/>
        </p:nvSpPr>
        <p:spPr bwMode="auto">
          <a:xfrm>
            <a:off x="0" y="0"/>
            <a:ext cx="9144000" cy="107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eaLnBrk="0" hangingPunct="0"/>
            <a:r>
              <a:rPr lang="en-US" sz="3200" dirty="0" err="1" smtClean="0">
                <a:latin typeface="Arial Black" pitchFamily="-106" charset="0"/>
              </a:rPr>
              <a:t>Ionophore</a:t>
            </a:r>
            <a:r>
              <a:rPr lang="en-US" sz="3200" dirty="0" smtClean="0">
                <a:latin typeface="Arial Black" pitchFamily="-106" charset="0"/>
              </a:rPr>
              <a:t> Sensitive &amp; Insensitive Bacteria</a:t>
            </a:r>
            <a:r>
              <a:rPr lang="en-US" sz="3200" b="1" baseline="30000" dirty="0" smtClean="0">
                <a:latin typeface="Arial Black" pitchFamily="34" charset="0"/>
              </a:rPr>
              <a:t>1,2</a:t>
            </a:r>
            <a:endParaRPr lang="en-US" sz="3200" dirty="0">
              <a:latin typeface="Arial Black" pitchFamily="-106" charset="0"/>
            </a:endParaRPr>
          </a:p>
        </p:txBody>
      </p:sp>
      <p:sp>
        <p:nvSpPr>
          <p:cNvPr id="27653" name="Rectangle 5"/>
          <p:cNvSpPr>
            <a:spLocks noChangeArrowheads="1"/>
          </p:cNvSpPr>
          <p:nvPr/>
        </p:nvSpPr>
        <p:spPr bwMode="auto">
          <a:xfrm>
            <a:off x="1006475" y="609600"/>
            <a:ext cx="716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654" name="Rectangle 6"/>
          <p:cNvSpPr>
            <a:spLocks noChangeArrowheads="1"/>
          </p:cNvSpPr>
          <p:nvPr/>
        </p:nvSpPr>
        <p:spPr bwMode="auto">
          <a:xfrm>
            <a:off x="777875" y="2057400"/>
            <a:ext cx="7162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655" name="Rectangle 53"/>
          <p:cNvSpPr>
            <a:spLocks noChangeArrowheads="1"/>
          </p:cNvSpPr>
          <p:nvPr/>
        </p:nvSpPr>
        <p:spPr bwMode="auto">
          <a:xfrm>
            <a:off x="820737" y="3910013"/>
            <a:ext cx="13128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600" b="1" dirty="0">
                <a:solidFill>
                  <a:srgbClr val="000000"/>
                </a:solidFill>
                <a:latin typeface="Arial" charset="0"/>
              </a:rPr>
              <a:t>RUMENSIN</a:t>
            </a:r>
          </a:p>
          <a:p>
            <a:pPr eaLnBrk="0" hangingPunct="0"/>
            <a:r>
              <a:rPr lang="en-US" sz="1600" b="1" u="sng" dirty="0">
                <a:solidFill>
                  <a:srgbClr val="000000"/>
                </a:solidFill>
                <a:latin typeface="Arial" charset="0"/>
              </a:rPr>
              <a:t>SENSITIVE</a:t>
            </a:r>
            <a:r>
              <a:rPr lang="en-US" sz="1600" b="1" u="sng" dirty="0">
                <a:latin typeface="Arial" charset="0"/>
              </a:rPr>
              <a:t> </a:t>
            </a:r>
          </a:p>
        </p:txBody>
      </p:sp>
      <p:sp>
        <p:nvSpPr>
          <p:cNvPr id="27656" name="Rectangle 54"/>
          <p:cNvSpPr>
            <a:spLocks noChangeArrowheads="1"/>
          </p:cNvSpPr>
          <p:nvPr/>
        </p:nvSpPr>
        <p:spPr bwMode="auto">
          <a:xfrm>
            <a:off x="3328988" y="3663950"/>
            <a:ext cx="18526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600" b="1" dirty="0">
                <a:solidFill>
                  <a:srgbClr val="000000"/>
                </a:solidFill>
                <a:latin typeface="Arial" charset="0"/>
              </a:rPr>
              <a:t>PRIMARY</a:t>
            </a:r>
          </a:p>
          <a:p>
            <a:pPr eaLnBrk="0" hangingPunct="0"/>
            <a:r>
              <a:rPr lang="en-US" sz="1600" b="1" dirty="0">
                <a:solidFill>
                  <a:srgbClr val="000000"/>
                </a:solidFill>
                <a:latin typeface="Arial" charset="0"/>
              </a:rPr>
              <a:t>FERMENTATION </a:t>
            </a:r>
          </a:p>
          <a:p>
            <a:pPr eaLnBrk="0" hangingPunct="0"/>
            <a:r>
              <a:rPr lang="en-US" sz="1600" b="1" u="sng" dirty="0">
                <a:solidFill>
                  <a:srgbClr val="000000"/>
                </a:solidFill>
                <a:latin typeface="Arial" charset="0"/>
              </a:rPr>
              <a:t>PRODUCTS        </a:t>
            </a:r>
            <a:r>
              <a:rPr lang="en-US" sz="1600" b="1" dirty="0">
                <a:solidFill>
                  <a:srgbClr val="000000"/>
                </a:solidFill>
                <a:latin typeface="Arial" charset="0"/>
              </a:rPr>
              <a:t> </a:t>
            </a:r>
          </a:p>
        </p:txBody>
      </p:sp>
      <p:sp>
        <p:nvSpPr>
          <p:cNvPr id="27657" name="Rectangle 93"/>
          <p:cNvSpPr>
            <a:spLocks noChangeArrowheads="1"/>
          </p:cNvSpPr>
          <p:nvPr/>
        </p:nvSpPr>
        <p:spPr bwMode="auto">
          <a:xfrm>
            <a:off x="5416550" y="3962400"/>
            <a:ext cx="15176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600" b="1" dirty="0">
                <a:solidFill>
                  <a:srgbClr val="000000"/>
                </a:solidFill>
                <a:latin typeface="Arial" charset="0"/>
              </a:rPr>
              <a:t>RUMENSIN</a:t>
            </a:r>
          </a:p>
          <a:p>
            <a:pPr eaLnBrk="0" hangingPunct="0"/>
            <a:r>
              <a:rPr lang="en-US" sz="1600" b="1" u="sng" dirty="0">
                <a:solidFill>
                  <a:srgbClr val="000000"/>
                </a:solidFill>
                <a:latin typeface="Arial" charset="0"/>
              </a:rPr>
              <a:t>INSENSITIVE </a:t>
            </a:r>
          </a:p>
        </p:txBody>
      </p:sp>
      <p:sp>
        <p:nvSpPr>
          <p:cNvPr id="27658" name="Rectangle 94"/>
          <p:cNvSpPr>
            <a:spLocks noChangeArrowheads="1"/>
          </p:cNvSpPr>
          <p:nvPr/>
        </p:nvSpPr>
        <p:spPr bwMode="auto">
          <a:xfrm>
            <a:off x="6982248" y="3733800"/>
            <a:ext cx="18399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600" b="1" dirty="0">
                <a:solidFill>
                  <a:srgbClr val="000000"/>
                </a:solidFill>
                <a:latin typeface="Arial" charset="0"/>
              </a:rPr>
              <a:t>PRIMARY</a:t>
            </a:r>
          </a:p>
          <a:p>
            <a:pPr eaLnBrk="0" hangingPunct="0"/>
            <a:r>
              <a:rPr lang="en-US" sz="1600" b="1" dirty="0">
                <a:solidFill>
                  <a:srgbClr val="000000"/>
                </a:solidFill>
                <a:latin typeface="Arial" charset="0"/>
              </a:rPr>
              <a:t>FERMENTATION </a:t>
            </a:r>
          </a:p>
          <a:p>
            <a:pPr eaLnBrk="0" hangingPunct="0"/>
            <a:r>
              <a:rPr lang="en-US" sz="1600" b="1" u="sng" dirty="0">
                <a:solidFill>
                  <a:srgbClr val="000000"/>
                </a:solidFill>
                <a:latin typeface="Arial" charset="0"/>
              </a:rPr>
              <a:t>PRODUCTS</a:t>
            </a:r>
            <a:r>
              <a:rPr lang="en-US" sz="1600" b="1" dirty="0">
                <a:solidFill>
                  <a:srgbClr val="000000"/>
                </a:solidFill>
                <a:latin typeface="Arial" charset="0"/>
              </a:rPr>
              <a:t> </a:t>
            </a:r>
          </a:p>
        </p:txBody>
      </p:sp>
      <p:sp>
        <p:nvSpPr>
          <p:cNvPr id="20491" name="Line 116"/>
          <p:cNvSpPr>
            <a:spLocks noChangeShapeType="1"/>
          </p:cNvSpPr>
          <p:nvPr/>
        </p:nvSpPr>
        <p:spPr bwMode="auto">
          <a:xfrm>
            <a:off x="5257800" y="3581400"/>
            <a:ext cx="0" cy="2438400"/>
          </a:xfrm>
          <a:prstGeom prst="line">
            <a:avLst/>
          </a:prstGeom>
          <a:noFill/>
          <a:ln w="25400">
            <a:solidFill>
              <a:schemeClr val="tx1"/>
            </a:solidFill>
            <a:round/>
            <a:headEnd type="none" w="sm" len="sm"/>
            <a:tailEnd type="none" w="sm" len="sm"/>
          </a:ln>
          <a:effectLst>
            <a:outerShdw blurRad="63500" dist="20000" dir="5400000" rotWithShape="0">
              <a:srgbClr val="000000">
                <a:alpha val="37999"/>
              </a:srgbClr>
            </a:outerShdw>
          </a:effectLst>
        </p:spPr>
        <p:txBody>
          <a:bodyPr wrap="none" anchor="ctr"/>
          <a:lstStyle/>
          <a:p>
            <a:pPr>
              <a:defRPr/>
            </a:pPr>
            <a:endParaRPr lang="en-US">
              <a:latin typeface="Times New Roman" pitchFamily="-84" charset="0"/>
              <a:ea typeface="Arial" pitchFamily="-84" charset="0"/>
              <a:cs typeface="Arial" pitchFamily="-84" charset="0"/>
            </a:endParaRPr>
          </a:p>
        </p:txBody>
      </p:sp>
      <p:sp>
        <p:nvSpPr>
          <p:cNvPr id="27660" name="TextBox 1"/>
          <p:cNvSpPr txBox="1">
            <a:spLocks noChangeArrowheads="1"/>
          </p:cNvSpPr>
          <p:nvPr/>
        </p:nvSpPr>
        <p:spPr bwMode="auto">
          <a:xfrm>
            <a:off x="834922" y="4403725"/>
            <a:ext cx="19812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6" charset="0"/>
                <a:cs typeface="Arial" charset="0"/>
              </a:defRPr>
            </a:lvl1pPr>
            <a:lvl2pPr marL="742950" indent="-285750" eaLnBrk="0" hangingPunct="0">
              <a:defRPr sz="2400">
                <a:solidFill>
                  <a:schemeClr val="tx1"/>
                </a:solidFill>
                <a:latin typeface="Times New Roman" pitchFamily="-106" charset="0"/>
                <a:cs typeface="Arial" charset="0"/>
              </a:defRPr>
            </a:lvl2pPr>
            <a:lvl3pPr marL="1143000" indent="-228600" eaLnBrk="0" hangingPunct="0">
              <a:defRPr sz="2400">
                <a:solidFill>
                  <a:schemeClr val="tx1"/>
                </a:solidFill>
                <a:latin typeface="Times New Roman" pitchFamily="-106" charset="0"/>
                <a:cs typeface="Arial" charset="0"/>
              </a:defRPr>
            </a:lvl3pPr>
            <a:lvl4pPr marL="1600200" indent="-228600" eaLnBrk="0" hangingPunct="0">
              <a:defRPr sz="2400">
                <a:solidFill>
                  <a:schemeClr val="tx1"/>
                </a:solidFill>
                <a:latin typeface="Times New Roman" pitchFamily="-106" charset="0"/>
                <a:cs typeface="Arial" charset="0"/>
              </a:defRPr>
            </a:lvl4pPr>
            <a:lvl5pPr marL="2057400" indent="-228600" eaLnBrk="0" hangingPunct="0">
              <a:defRPr sz="2400">
                <a:solidFill>
                  <a:schemeClr val="tx1"/>
                </a:solidFill>
                <a:latin typeface="Times New Roman" pitchFamily="-106"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06"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06"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06"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06" charset="0"/>
                <a:cs typeface="Arial" charset="0"/>
              </a:defRPr>
            </a:lvl9pPr>
          </a:lstStyle>
          <a:p>
            <a:pPr eaLnBrk="1" hangingPunct="1"/>
            <a:r>
              <a:rPr lang="en-US" sz="1300" dirty="0" err="1">
                <a:latin typeface="Arial" charset="0"/>
              </a:rPr>
              <a:t>Ruminococcus</a:t>
            </a:r>
            <a:endParaRPr lang="en-US" sz="1300" dirty="0">
              <a:latin typeface="Arial" charset="0"/>
            </a:endParaRPr>
          </a:p>
          <a:p>
            <a:pPr eaLnBrk="1" hangingPunct="1"/>
            <a:r>
              <a:rPr lang="en-US" sz="1300" dirty="0" err="1">
                <a:latin typeface="Arial" charset="0"/>
              </a:rPr>
              <a:t>Methanobacterium</a:t>
            </a:r>
            <a:endParaRPr lang="en-US" sz="1300" dirty="0">
              <a:latin typeface="Arial" charset="0"/>
            </a:endParaRPr>
          </a:p>
          <a:p>
            <a:pPr eaLnBrk="1" hangingPunct="1"/>
            <a:r>
              <a:rPr lang="en-US" sz="1300" dirty="0">
                <a:latin typeface="Arial" charset="0"/>
              </a:rPr>
              <a:t>Lactobacillus</a:t>
            </a:r>
          </a:p>
          <a:p>
            <a:pPr eaLnBrk="1" hangingPunct="1"/>
            <a:r>
              <a:rPr lang="en-US" sz="1300" dirty="0" err="1">
                <a:latin typeface="Arial" charset="0"/>
              </a:rPr>
              <a:t>Butyrivibrio</a:t>
            </a:r>
            <a:endParaRPr lang="en-US" sz="1300" dirty="0">
              <a:latin typeface="Arial" charset="0"/>
            </a:endParaRPr>
          </a:p>
          <a:p>
            <a:pPr eaLnBrk="1" hangingPunct="1"/>
            <a:r>
              <a:rPr lang="en-US" sz="1300" dirty="0" err="1">
                <a:latin typeface="Arial" charset="0"/>
              </a:rPr>
              <a:t>Lachnospira</a:t>
            </a:r>
            <a:endParaRPr lang="en-US" sz="1300" dirty="0">
              <a:latin typeface="Arial" charset="0"/>
            </a:endParaRPr>
          </a:p>
          <a:p>
            <a:pPr eaLnBrk="1" hangingPunct="1"/>
            <a:r>
              <a:rPr lang="en-US" sz="1300" dirty="0">
                <a:latin typeface="Arial" charset="0"/>
              </a:rPr>
              <a:t>Streptococcus</a:t>
            </a:r>
          </a:p>
          <a:p>
            <a:pPr eaLnBrk="1" hangingPunct="1"/>
            <a:r>
              <a:rPr lang="en-US" sz="1300" dirty="0" err="1">
                <a:latin typeface="Arial" charset="0"/>
              </a:rPr>
              <a:t>Methanosarcina</a:t>
            </a:r>
            <a:endParaRPr lang="en-US" sz="1300" dirty="0">
              <a:latin typeface="Arial" charset="0"/>
            </a:endParaRPr>
          </a:p>
          <a:p>
            <a:pPr eaLnBrk="1" hangingPunct="1"/>
            <a:r>
              <a:rPr lang="en-US" sz="1300" dirty="0" err="1">
                <a:latin typeface="Arial" charset="0"/>
              </a:rPr>
              <a:t>Fibrobacter</a:t>
            </a:r>
            <a:endParaRPr lang="en-US" sz="1300" dirty="0">
              <a:latin typeface="Arial" charset="0"/>
            </a:endParaRPr>
          </a:p>
        </p:txBody>
      </p:sp>
      <p:sp>
        <p:nvSpPr>
          <p:cNvPr id="27661" name="TextBox 2"/>
          <p:cNvSpPr txBox="1">
            <a:spLocks noChangeArrowheads="1"/>
          </p:cNvSpPr>
          <p:nvPr/>
        </p:nvSpPr>
        <p:spPr bwMode="auto">
          <a:xfrm>
            <a:off x="3352800" y="4419600"/>
            <a:ext cx="19050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6" charset="0"/>
                <a:cs typeface="Arial" charset="0"/>
              </a:defRPr>
            </a:lvl1pPr>
            <a:lvl2pPr marL="742950" indent="-285750" eaLnBrk="0" hangingPunct="0">
              <a:defRPr sz="2400">
                <a:solidFill>
                  <a:schemeClr val="tx1"/>
                </a:solidFill>
                <a:latin typeface="Times New Roman" pitchFamily="-106" charset="0"/>
                <a:cs typeface="Arial" charset="0"/>
              </a:defRPr>
            </a:lvl2pPr>
            <a:lvl3pPr marL="1143000" indent="-228600" eaLnBrk="0" hangingPunct="0">
              <a:defRPr sz="2400">
                <a:solidFill>
                  <a:schemeClr val="tx1"/>
                </a:solidFill>
                <a:latin typeface="Times New Roman" pitchFamily="-106" charset="0"/>
                <a:cs typeface="Arial" charset="0"/>
              </a:defRPr>
            </a:lvl3pPr>
            <a:lvl4pPr marL="1600200" indent="-228600" eaLnBrk="0" hangingPunct="0">
              <a:defRPr sz="2400">
                <a:solidFill>
                  <a:schemeClr val="tx1"/>
                </a:solidFill>
                <a:latin typeface="Times New Roman" pitchFamily="-106" charset="0"/>
                <a:cs typeface="Arial" charset="0"/>
              </a:defRPr>
            </a:lvl4pPr>
            <a:lvl5pPr marL="2057400" indent="-228600" eaLnBrk="0" hangingPunct="0">
              <a:defRPr sz="2400">
                <a:solidFill>
                  <a:schemeClr val="tx1"/>
                </a:solidFill>
                <a:latin typeface="Times New Roman" pitchFamily="-106"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06"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06"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06"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06" charset="0"/>
                <a:cs typeface="Arial" charset="0"/>
              </a:defRPr>
            </a:lvl9pPr>
          </a:lstStyle>
          <a:p>
            <a:pPr eaLnBrk="1" hangingPunct="1"/>
            <a:r>
              <a:rPr lang="en-US" sz="1300" dirty="0">
                <a:latin typeface="Arial" charset="0"/>
              </a:rPr>
              <a:t>Acetate</a:t>
            </a:r>
          </a:p>
          <a:p>
            <a:pPr eaLnBrk="1" hangingPunct="1"/>
            <a:r>
              <a:rPr lang="en-US" sz="1300" dirty="0">
                <a:latin typeface="Arial" charset="0"/>
              </a:rPr>
              <a:t>Acetate, methane</a:t>
            </a:r>
          </a:p>
          <a:p>
            <a:pPr eaLnBrk="1" hangingPunct="1"/>
            <a:r>
              <a:rPr lang="en-US" sz="1300" dirty="0">
                <a:latin typeface="Arial" charset="0"/>
              </a:rPr>
              <a:t>Lactate</a:t>
            </a:r>
          </a:p>
          <a:p>
            <a:pPr eaLnBrk="1" hangingPunct="1"/>
            <a:r>
              <a:rPr lang="en-US" sz="1300" dirty="0">
                <a:latin typeface="Arial" charset="0"/>
              </a:rPr>
              <a:t>Acetate, butyrate</a:t>
            </a:r>
          </a:p>
          <a:p>
            <a:pPr eaLnBrk="1" hangingPunct="1"/>
            <a:r>
              <a:rPr lang="en-US" sz="1300" dirty="0">
                <a:latin typeface="Arial" charset="0"/>
              </a:rPr>
              <a:t>Acetate</a:t>
            </a:r>
          </a:p>
          <a:p>
            <a:pPr eaLnBrk="1" hangingPunct="1"/>
            <a:r>
              <a:rPr lang="en-US" sz="1300" dirty="0">
                <a:latin typeface="Arial" charset="0"/>
              </a:rPr>
              <a:t>Lactate</a:t>
            </a:r>
          </a:p>
          <a:p>
            <a:pPr eaLnBrk="1" hangingPunct="1"/>
            <a:r>
              <a:rPr lang="en-US" sz="1300" dirty="0">
                <a:latin typeface="Arial" charset="0"/>
              </a:rPr>
              <a:t>Methane</a:t>
            </a:r>
          </a:p>
          <a:p>
            <a:pPr eaLnBrk="1" hangingPunct="1"/>
            <a:r>
              <a:rPr lang="en-US" sz="1300" dirty="0">
                <a:latin typeface="Arial" charset="0"/>
              </a:rPr>
              <a:t>Acetate</a:t>
            </a:r>
          </a:p>
        </p:txBody>
      </p:sp>
      <p:sp>
        <p:nvSpPr>
          <p:cNvPr id="27662" name="TextBox 3"/>
          <p:cNvSpPr txBox="1">
            <a:spLocks noChangeArrowheads="1"/>
          </p:cNvSpPr>
          <p:nvPr/>
        </p:nvSpPr>
        <p:spPr bwMode="auto">
          <a:xfrm>
            <a:off x="5410200" y="4651375"/>
            <a:ext cx="1905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6" charset="0"/>
                <a:cs typeface="Arial" charset="0"/>
              </a:defRPr>
            </a:lvl1pPr>
            <a:lvl2pPr marL="742950" indent="-285750" eaLnBrk="0" hangingPunct="0">
              <a:defRPr sz="2400">
                <a:solidFill>
                  <a:schemeClr val="tx1"/>
                </a:solidFill>
                <a:latin typeface="Times New Roman" pitchFamily="-106" charset="0"/>
                <a:cs typeface="Arial" charset="0"/>
              </a:defRPr>
            </a:lvl2pPr>
            <a:lvl3pPr marL="1143000" indent="-228600" eaLnBrk="0" hangingPunct="0">
              <a:defRPr sz="2400">
                <a:solidFill>
                  <a:schemeClr val="tx1"/>
                </a:solidFill>
                <a:latin typeface="Times New Roman" pitchFamily="-106" charset="0"/>
                <a:cs typeface="Arial" charset="0"/>
              </a:defRPr>
            </a:lvl3pPr>
            <a:lvl4pPr marL="1600200" indent="-228600" eaLnBrk="0" hangingPunct="0">
              <a:defRPr sz="2400">
                <a:solidFill>
                  <a:schemeClr val="tx1"/>
                </a:solidFill>
                <a:latin typeface="Times New Roman" pitchFamily="-106" charset="0"/>
                <a:cs typeface="Arial" charset="0"/>
              </a:defRPr>
            </a:lvl4pPr>
            <a:lvl5pPr marL="2057400" indent="-228600" eaLnBrk="0" hangingPunct="0">
              <a:defRPr sz="2400">
                <a:solidFill>
                  <a:schemeClr val="tx1"/>
                </a:solidFill>
                <a:latin typeface="Times New Roman" pitchFamily="-106"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06"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06"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06"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06" charset="0"/>
                <a:cs typeface="Arial" charset="0"/>
              </a:defRPr>
            </a:lvl9pPr>
          </a:lstStyle>
          <a:p>
            <a:pPr eaLnBrk="1" hangingPunct="1"/>
            <a:r>
              <a:rPr lang="en-US" sz="1300" dirty="0" err="1">
                <a:latin typeface="Arial" charset="0"/>
              </a:rPr>
              <a:t>Selenomonas</a:t>
            </a:r>
            <a:endParaRPr lang="en-US" sz="1300" dirty="0">
              <a:latin typeface="Arial" charset="0"/>
            </a:endParaRPr>
          </a:p>
          <a:p>
            <a:pPr eaLnBrk="1" hangingPunct="1"/>
            <a:r>
              <a:rPr lang="en-US" sz="1300" dirty="0" err="1">
                <a:latin typeface="Arial" charset="0"/>
              </a:rPr>
              <a:t>Bacteroides</a:t>
            </a:r>
            <a:endParaRPr lang="en-US" sz="1300" dirty="0">
              <a:latin typeface="Arial" charset="0"/>
            </a:endParaRPr>
          </a:p>
          <a:p>
            <a:pPr eaLnBrk="1" hangingPunct="1"/>
            <a:r>
              <a:rPr lang="en-US" sz="1300" dirty="0" err="1" smtClean="0">
                <a:latin typeface="Arial" charset="0"/>
              </a:rPr>
              <a:t>Megasphera</a:t>
            </a:r>
            <a:endParaRPr lang="en-US" sz="1300" dirty="0">
              <a:latin typeface="Arial" charset="0"/>
            </a:endParaRPr>
          </a:p>
          <a:p>
            <a:pPr eaLnBrk="1" hangingPunct="1"/>
            <a:r>
              <a:rPr lang="en-US" sz="1300" dirty="0" err="1">
                <a:latin typeface="Arial" charset="0"/>
              </a:rPr>
              <a:t>Veillonella</a:t>
            </a:r>
            <a:endParaRPr lang="en-US" sz="1300" dirty="0">
              <a:latin typeface="Arial" charset="0"/>
            </a:endParaRPr>
          </a:p>
          <a:p>
            <a:pPr eaLnBrk="1" hangingPunct="1"/>
            <a:r>
              <a:rPr lang="en-US" sz="1300" dirty="0" err="1">
                <a:latin typeface="Arial" charset="0"/>
              </a:rPr>
              <a:t>Succinimonas</a:t>
            </a:r>
            <a:endParaRPr lang="en-US" sz="1300" dirty="0">
              <a:latin typeface="Arial" charset="0"/>
            </a:endParaRPr>
          </a:p>
          <a:p>
            <a:pPr eaLnBrk="1" hangingPunct="1"/>
            <a:r>
              <a:rPr lang="en-US" sz="1300" dirty="0" err="1">
                <a:latin typeface="Arial" charset="0"/>
              </a:rPr>
              <a:t>Succinivibro</a:t>
            </a:r>
            <a:endParaRPr lang="en-US" sz="1300" dirty="0">
              <a:latin typeface="Arial" charset="0"/>
            </a:endParaRPr>
          </a:p>
        </p:txBody>
      </p:sp>
      <p:sp>
        <p:nvSpPr>
          <p:cNvPr id="27663" name="TextBox 4"/>
          <p:cNvSpPr txBox="1">
            <a:spLocks noChangeArrowheads="1"/>
          </p:cNvSpPr>
          <p:nvPr/>
        </p:nvSpPr>
        <p:spPr bwMode="auto">
          <a:xfrm>
            <a:off x="7093651" y="4594225"/>
            <a:ext cx="19812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06" charset="0"/>
                <a:cs typeface="Arial" charset="0"/>
              </a:defRPr>
            </a:lvl1pPr>
            <a:lvl2pPr marL="742950" indent="-285750" eaLnBrk="0" hangingPunct="0">
              <a:defRPr sz="2400">
                <a:solidFill>
                  <a:schemeClr val="tx1"/>
                </a:solidFill>
                <a:latin typeface="Times New Roman" pitchFamily="-106" charset="0"/>
                <a:cs typeface="Arial" charset="0"/>
              </a:defRPr>
            </a:lvl2pPr>
            <a:lvl3pPr marL="1143000" indent="-228600" eaLnBrk="0" hangingPunct="0">
              <a:defRPr sz="2400">
                <a:solidFill>
                  <a:schemeClr val="tx1"/>
                </a:solidFill>
                <a:latin typeface="Times New Roman" pitchFamily="-106" charset="0"/>
                <a:cs typeface="Arial" charset="0"/>
              </a:defRPr>
            </a:lvl3pPr>
            <a:lvl4pPr marL="1600200" indent="-228600" eaLnBrk="0" hangingPunct="0">
              <a:defRPr sz="2400">
                <a:solidFill>
                  <a:schemeClr val="tx1"/>
                </a:solidFill>
                <a:latin typeface="Times New Roman" pitchFamily="-106" charset="0"/>
                <a:cs typeface="Arial" charset="0"/>
              </a:defRPr>
            </a:lvl4pPr>
            <a:lvl5pPr marL="2057400" indent="-228600" eaLnBrk="0" hangingPunct="0">
              <a:defRPr sz="2400">
                <a:solidFill>
                  <a:schemeClr val="tx1"/>
                </a:solidFill>
                <a:latin typeface="Times New Roman" pitchFamily="-106"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06"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06"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06"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06" charset="0"/>
                <a:cs typeface="Arial" charset="0"/>
              </a:defRPr>
            </a:lvl9pPr>
          </a:lstStyle>
          <a:p>
            <a:pPr eaLnBrk="1" hangingPunct="1"/>
            <a:r>
              <a:rPr lang="en-US" sz="1300" dirty="0">
                <a:latin typeface="Arial" charset="0"/>
              </a:rPr>
              <a:t>Propionate</a:t>
            </a:r>
          </a:p>
          <a:p>
            <a:pPr eaLnBrk="1" hangingPunct="1"/>
            <a:r>
              <a:rPr lang="en-US" sz="1300" dirty="0">
                <a:latin typeface="Arial" charset="0"/>
              </a:rPr>
              <a:t>Acetate, propionate</a:t>
            </a:r>
          </a:p>
          <a:p>
            <a:pPr eaLnBrk="1" hangingPunct="1"/>
            <a:r>
              <a:rPr lang="en-US" sz="1300" dirty="0">
                <a:latin typeface="Arial" charset="0"/>
              </a:rPr>
              <a:t>Propionate, acetate</a:t>
            </a:r>
          </a:p>
          <a:p>
            <a:pPr eaLnBrk="1" hangingPunct="1"/>
            <a:r>
              <a:rPr lang="en-US" sz="1300" dirty="0">
                <a:latin typeface="Arial" charset="0"/>
              </a:rPr>
              <a:t>Propionate</a:t>
            </a:r>
          </a:p>
          <a:p>
            <a:pPr eaLnBrk="1" hangingPunct="1"/>
            <a:r>
              <a:rPr lang="en-US" sz="1300" dirty="0">
                <a:latin typeface="Arial" charset="0"/>
              </a:rPr>
              <a:t>Succinate</a:t>
            </a:r>
          </a:p>
          <a:p>
            <a:pPr eaLnBrk="1" hangingPunct="1"/>
            <a:r>
              <a:rPr lang="en-US" sz="1300" dirty="0">
                <a:latin typeface="Arial" charset="0"/>
              </a:rPr>
              <a:t>Succinate</a:t>
            </a:r>
          </a:p>
        </p:txBody>
      </p:sp>
      <p:sp>
        <p:nvSpPr>
          <p:cNvPr id="17" name="Text Box 123"/>
          <p:cNvSpPr txBox="1">
            <a:spLocks noChangeArrowheads="1"/>
          </p:cNvSpPr>
          <p:nvPr/>
        </p:nvSpPr>
        <p:spPr bwMode="auto">
          <a:xfrm>
            <a:off x="0" y="6095246"/>
            <a:ext cx="7467600" cy="1046440"/>
          </a:xfrm>
          <a:prstGeom prst="rect">
            <a:avLst/>
          </a:prstGeom>
          <a:noFill/>
          <a:ln w="9525">
            <a:noFill/>
            <a:miter lim="800000"/>
            <a:headEnd/>
            <a:tailEnd/>
          </a:ln>
        </p:spPr>
        <p:txBody>
          <a:bodyPr wrap="square">
            <a:spAutoFit/>
          </a:bodyPr>
          <a:lstStyle/>
          <a:p>
            <a:pPr eaLnBrk="0" hangingPunct="0"/>
            <a:r>
              <a:rPr lang="en-US" sz="1000" baseline="30000" dirty="0" smtClean="0"/>
              <a:t>1</a:t>
            </a:r>
            <a:r>
              <a:rPr lang="en-US" sz="1000" dirty="0" smtClean="0"/>
              <a:t>Adapted from</a:t>
            </a:r>
            <a:r>
              <a:rPr lang="en-US" sz="1000" baseline="30000" dirty="0" smtClean="0"/>
              <a:t> </a:t>
            </a:r>
            <a:r>
              <a:rPr lang="en-US" sz="1000" dirty="0" smtClean="0"/>
              <a:t>Dawson and Boling. 1983. </a:t>
            </a:r>
            <a:r>
              <a:rPr lang="en-US" sz="1000" dirty="0" err="1" smtClean="0"/>
              <a:t>Appl</a:t>
            </a:r>
            <a:r>
              <a:rPr lang="en-US" sz="1000" dirty="0" smtClean="0"/>
              <a:t> Environ </a:t>
            </a:r>
            <a:r>
              <a:rPr lang="en-US" sz="1000" dirty="0" err="1" smtClean="0"/>
              <a:t>Microbio</a:t>
            </a:r>
            <a:r>
              <a:rPr lang="en-US" sz="1000" dirty="0" smtClean="0"/>
              <a:t> 46:160.</a:t>
            </a:r>
          </a:p>
          <a:p>
            <a:pPr eaLnBrk="0" hangingPunct="0"/>
            <a:r>
              <a:rPr lang="en-US" sz="1000" baseline="30000" dirty="0" smtClean="0"/>
              <a:t>2</a:t>
            </a:r>
            <a:r>
              <a:rPr lang="en-US" sz="1000" dirty="0" smtClean="0"/>
              <a:t>Adapted from </a:t>
            </a:r>
            <a:r>
              <a:rPr lang="en-US" sz="1000" dirty="0" err="1" smtClean="0"/>
              <a:t>Nagaraja</a:t>
            </a:r>
            <a:r>
              <a:rPr lang="en-US" sz="1000" dirty="0" smtClean="0"/>
              <a:t>, T. G., C. J. </a:t>
            </a:r>
            <a:r>
              <a:rPr lang="en-US" sz="1000" dirty="0" err="1" smtClean="0"/>
              <a:t>Newbold</a:t>
            </a:r>
            <a:r>
              <a:rPr lang="en-US" sz="1000" dirty="0" smtClean="0"/>
              <a:t>, C. J. Van </a:t>
            </a:r>
            <a:r>
              <a:rPr lang="en-US" sz="1000" dirty="0" err="1" smtClean="0"/>
              <a:t>Nevel</a:t>
            </a:r>
            <a:r>
              <a:rPr lang="en-US" sz="1000" dirty="0" smtClean="0"/>
              <a:t> &amp; D. I. Meyer. 1997. Manipulation of Rumen. Fermentation. The Rumen Microbial Ecosystem, 2</a:t>
            </a:r>
            <a:r>
              <a:rPr lang="en-US" sz="1000" baseline="30000" dirty="0" smtClean="0"/>
              <a:t>nd</a:t>
            </a:r>
            <a:r>
              <a:rPr lang="en-US" sz="1000" dirty="0" smtClean="0"/>
              <a:t> edition. Ed: Hobson &amp; Stewart. pp. 538-547.</a:t>
            </a:r>
            <a:endParaRPr lang="en-US" sz="1000" dirty="0" smtClean="0">
              <a:effectLst>
                <a:outerShdw blurRad="38100" dist="38100" dir="2700000" algn="tl">
                  <a:srgbClr val="C0C0C0"/>
                </a:outerShdw>
              </a:effectLst>
            </a:endParaRPr>
          </a:p>
          <a:p>
            <a:pPr eaLnBrk="0" hangingPunct="0"/>
            <a:endParaRPr lang="en-US" sz="1000" dirty="0" smtClean="0">
              <a:solidFill>
                <a:srgbClr val="FF0000"/>
              </a:solidFill>
            </a:endParaRPr>
          </a:p>
          <a:p>
            <a:pPr eaLnBrk="0" hangingPunct="0"/>
            <a:endParaRPr lang="en-US" sz="1000" dirty="0" smtClean="0">
              <a:solidFill>
                <a:srgbClr val="FF0000"/>
              </a:solidFill>
            </a:endParaRPr>
          </a:p>
          <a:p>
            <a:pPr eaLnBrk="0" hangingPunct="0"/>
            <a:endParaRPr lang="en-US" sz="1200" dirty="0">
              <a:solidFill>
                <a:srgbClr val="FF000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3164" y="990600"/>
            <a:ext cx="2402072" cy="2757758"/>
          </a:xfrm>
          <a:prstGeom prst="rect">
            <a:avLst/>
          </a:prstGeom>
        </p:spPr>
      </p:pic>
    </p:spTree>
    <p:extLst>
      <p:ext uri="{BB962C8B-B14F-4D97-AF65-F5344CB8AC3E}">
        <p14:creationId xmlns:p14="http://schemas.microsoft.com/office/powerpoint/2010/main" val="112744327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308" name="Object 12">
            <a:hlinkClick r:id="" action="ppaction://ole?verb=0"/>
          </p:cNvPr>
          <p:cNvGraphicFramePr>
            <a:graphicFrameLocks/>
          </p:cNvGraphicFramePr>
          <p:nvPr/>
        </p:nvGraphicFramePr>
        <p:xfrm>
          <a:off x="457200" y="2362200"/>
          <a:ext cx="2973388" cy="2692400"/>
        </p:xfrm>
        <a:graphic>
          <a:graphicData uri="http://schemas.openxmlformats.org/presentationml/2006/ole">
            <mc:AlternateContent xmlns:mc="http://schemas.openxmlformats.org/markup-compatibility/2006">
              <mc:Choice xmlns:v="urn:schemas-microsoft-com:vml" Requires="v">
                <p:oleObj spid="_x0000_s1089" name="Chart" r:id="rId3" imgW="2876516" imgH="1981065" progId="MSGraph.Chart.8">
                  <p:embed followColorScheme="full"/>
                </p:oleObj>
              </mc:Choice>
              <mc:Fallback>
                <p:oleObj name="Chart" r:id="rId3" imgW="2876516" imgH="1981065" progId="MSGraph.Chart.8">
                  <p:embed followColorScheme="full"/>
                  <p:pic>
                    <p:nvPicPr>
                      <p:cNvPr id="0" name=""/>
                      <p:cNvPicPr>
                        <a:picLocks noChangeArrowheads="1"/>
                      </p:cNvPicPr>
                      <p:nvPr/>
                    </p:nvPicPr>
                    <p:blipFill>
                      <a:blip r:embed="rId4"/>
                      <a:srcRect/>
                      <a:stretch>
                        <a:fillRect/>
                      </a:stretch>
                    </p:blipFill>
                    <p:spPr bwMode="auto">
                      <a:xfrm>
                        <a:off x="457200" y="2362200"/>
                        <a:ext cx="2973388" cy="2692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310" name="Object 14">
            <a:hlinkClick r:id="" action="ppaction://ole?verb=0"/>
          </p:cNvPr>
          <p:cNvGraphicFramePr>
            <a:graphicFrameLocks/>
          </p:cNvGraphicFramePr>
          <p:nvPr/>
        </p:nvGraphicFramePr>
        <p:xfrm>
          <a:off x="6170613" y="2286000"/>
          <a:ext cx="2973387" cy="2692400"/>
        </p:xfrm>
        <a:graphic>
          <a:graphicData uri="http://schemas.openxmlformats.org/presentationml/2006/ole">
            <mc:AlternateContent xmlns:mc="http://schemas.openxmlformats.org/markup-compatibility/2006">
              <mc:Choice xmlns:v="urn:schemas-microsoft-com:vml" Requires="v">
                <p:oleObj spid="_x0000_s1090" name="Chart" r:id="rId5" imgW="2876516" imgH="1981065" progId="MSGraph.Chart.8">
                  <p:embed followColorScheme="full"/>
                </p:oleObj>
              </mc:Choice>
              <mc:Fallback>
                <p:oleObj name="Chart" r:id="rId5" imgW="2876516" imgH="1981065" progId="MSGraph.Chart.8">
                  <p:embed followColorScheme="full"/>
                  <p:pic>
                    <p:nvPicPr>
                      <p:cNvPr id="0" name=""/>
                      <p:cNvPicPr>
                        <a:picLocks noChangeArrowheads="1"/>
                      </p:cNvPicPr>
                      <p:nvPr/>
                    </p:nvPicPr>
                    <p:blipFill>
                      <a:blip r:embed="rId6"/>
                      <a:srcRect/>
                      <a:stretch>
                        <a:fillRect/>
                      </a:stretch>
                    </p:blipFill>
                    <p:spPr bwMode="auto">
                      <a:xfrm>
                        <a:off x="6170613" y="2286000"/>
                        <a:ext cx="2973387" cy="2692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334" name="Rectangle 2"/>
          <p:cNvSpPr>
            <a:spLocks noGrp="1" noChangeArrowheads="1"/>
          </p:cNvSpPr>
          <p:nvPr>
            <p:ph type="title" idx="4294967295"/>
          </p:nvPr>
        </p:nvSpPr>
        <p:spPr>
          <a:xfrm>
            <a:off x="0" y="152400"/>
            <a:ext cx="9144000" cy="2057400"/>
          </a:xfrm>
        </p:spPr>
        <p:txBody>
          <a:bodyPr lIns="90488" tIns="44450" rIns="90488" bIns="44450">
            <a:normAutofit/>
          </a:bodyPr>
          <a:lstStyle/>
          <a:p>
            <a:pPr eaLnBrk="1" hangingPunct="1"/>
            <a:r>
              <a:rPr lang="en-US" sz="2800" b="1" dirty="0" smtClean="0">
                <a:solidFill>
                  <a:schemeClr val="tx1"/>
                </a:solidFill>
              </a:rPr>
              <a:t>Effects of Rumensin on </a:t>
            </a:r>
            <a:r>
              <a:rPr lang="en-US" sz="2800" b="1" dirty="0" smtClean="0"/>
              <a:t>VFA Percentages in </a:t>
            </a:r>
            <a:r>
              <a:rPr lang="en-US" sz="2800" b="1" dirty="0" err="1" smtClean="0"/>
              <a:t>Fistulated</a:t>
            </a:r>
            <a:r>
              <a:rPr lang="en-US" sz="2800" b="1" dirty="0" smtClean="0"/>
              <a:t> Cattle on Pasture</a:t>
            </a:r>
            <a:r>
              <a:rPr lang="en-US" sz="2800" b="1" dirty="0"/>
              <a:t> </a:t>
            </a:r>
            <a:r>
              <a:rPr lang="en-US" sz="2800" b="1" dirty="0" smtClean="0"/>
              <a:t>(Molar Percent in Rumen)</a:t>
            </a:r>
            <a:r>
              <a:rPr lang="en-US" sz="2800" b="1" baseline="30000" dirty="0" smtClean="0"/>
              <a:t>1</a:t>
            </a:r>
          </a:p>
        </p:txBody>
      </p:sp>
      <p:sp>
        <p:nvSpPr>
          <p:cNvPr id="55335" name="Rectangle 5"/>
          <p:cNvSpPr>
            <a:spLocks noChangeArrowheads="1"/>
          </p:cNvSpPr>
          <p:nvPr/>
        </p:nvSpPr>
        <p:spPr bwMode="auto">
          <a:xfrm>
            <a:off x="673100" y="2573338"/>
            <a:ext cx="2400300" cy="2293937"/>
          </a:xfrm>
          <a:prstGeom prst="rect">
            <a:avLst/>
          </a:prstGeom>
          <a:noFill/>
          <a:ln w="25400">
            <a:solidFill>
              <a:srgbClr val="000000"/>
            </a:solidFill>
            <a:miter lim="800000"/>
            <a:headEnd/>
            <a:tailEnd/>
          </a:ln>
        </p:spPr>
        <p:txBody>
          <a:bodyPr wrap="none" anchor="ctr"/>
          <a:lstStyle/>
          <a:p>
            <a:pPr algn="ctr"/>
            <a:endParaRPr lang="en-US" sz="2400">
              <a:solidFill>
                <a:srgbClr val="000000"/>
              </a:solidFill>
              <a:latin typeface="Arial Black" pitchFamily="34" charset="0"/>
            </a:endParaRPr>
          </a:p>
        </p:txBody>
      </p:sp>
      <p:sp>
        <p:nvSpPr>
          <p:cNvPr id="55336" name="Rectangle 6"/>
          <p:cNvSpPr>
            <a:spLocks noChangeArrowheads="1"/>
          </p:cNvSpPr>
          <p:nvPr/>
        </p:nvSpPr>
        <p:spPr bwMode="auto">
          <a:xfrm>
            <a:off x="1495425" y="2586038"/>
            <a:ext cx="866775" cy="363537"/>
          </a:xfrm>
          <a:prstGeom prst="rect">
            <a:avLst/>
          </a:prstGeom>
          <a:noFill/>
          <a:ln w="12700">
            <a:noFill/>
            <a:miter lim="800000"/>
            <a:headEnd/>
            <a:tailEnd/>
          </a:ln>
        </p:spPr>
        <p:txBody>
          <a:bodyPr wrap="none" lIns="90488" tIns="44450" rIns="90488" bIns="44450">
            <a:spAutoFit/>
          </a:bodyPr>
          <a:lstStyle/>
          <a:p>
            <a:pPr eaLnBrk="0" hangingPunct="0"/>
            <a:r>
              <a:rPr lang="en-US" sz="1800" b="1">
                <a:solidFill>
                  <a:srgbClr val="000000"/>
                </a:solidFill>
              </a:rPr>
              <a:t>Acetic</a:t>
            </a:r>
          </a:p>
        </p:txBody>
      </p:sp>
      <p:sp>
        <p:nvSpPr>
          <p:cNvPr id="55303" name="Rectangle 7"/>
          <p:cNvSpPr>
            <a:spLocks noChangeArrowheads="1"/>
          </p:cNvSpPr>
          <p:nvPr/>
        </p:nvSpPr>
        <p:spPr bwMode="auto">
          <a:xfrm>
            <a:off x="6383338" y="2573338"/>
            <a:ext cx="2401887" cy="2293937"/>
          </a:xfrm>
          <a:prstGeom prst="rect">
            <a:avLst/>
          </a:prstGeom>
          <a:noFill/>
          <a:ln w="25400">
            <a:solidFill>
              <a:srgbClr val="000000"/>
            </a:solidFill>
            <a:miter lim="800000"/>
            <a:headEnd/>
            <a:tailEnd/>
          </a:ln>
          <a:effectLst/>
        </p:spPr>
        <p:txBody>
          <a:bodyPr wrap="none" anchor="ctr"/>
          <a:lstStyle/>
          <a:p>
            <a:pPr>
              <a:defRPr/>
            </a:pPr>
            <a:endParaRPr lang="en-US" sz="2400">
              <a:effectLst>
                <a:outerShdw blurRad="38100" dist="38100" dir="2700000" algn="tl">
                  <a:srgbClr val="000000">
                    <a:alpha val="43137"/>
                  </a:srgbClr>
                </a:outerShdw>
              </a:effectLst>
              <a:latin typeface="Arial Black" pitchFamily="34" charset="0"/>
              <a:cs typeface="+mn-cs"/>
            </a:endParaRPr>
          </a:p>
        </p:txBody>
      </p:sp>
      <p:sp>
        <p:nvSpPr>
          <p:cNvPr id="55338" name="Rectangle 8"/>
          <p:cNvSpPr>
            <a:spLocks noChangeArrowheads="1"/>
          </p:cNvSpPr>
          <p:nvPr/>
        </p:nvSpPr>
        <p:spPr bwMode="auto">
          <a:xfrm>
            <a:off x="7108825" y="2606675"/>
            <a:ext cx="968375" cy="363538"/>
          </a:xfrm>
          <a:prstGeom prst="rect">
            <a:avLst/>
          </a:prstGeom>
          <a:noFill/>
          <a:ln w="12700">
            <a:noFill/>
            <a:miter lim="800000"/>
            <a:headEnd/>
            <a:tailEnd/>
          </a:ln>
        </p:spPr>
        <p:txBody>
          <a:bodyPr wrap="none" lIns="90488" tIns="44450" rIns="90488" bIns="44450">
            <a:spAutoFit/>
          </a:bodyPr>
          <a:lstStyle/>
          <a:p>
            <a:pPr eaLnBrk="0" hangingPunct="0"/>
            <a:r>
              <a:rPr lang="en-US" sz="1800" b="1">
                <a:solidFill>
                  <a:srgbClr val="000000"/>
                </a:solidFill>
              </a:rPr>
              <a:t>Butyric</a:t>
            </a:r>
          </a:p>
        </p:txBody>
      </p:sp>
      <p:sp>
        <p:nvSpPr>
          <p:cNvPr id="55305" name="Rectangle 9"/>
          <p:cNvSpPr>
            <a:spLocks noChangeArrowheads="1"/>
          </p:cNvSpPr>
          <p:nvPr/>
        </p:nvSpPr>
        <p:spPr bwMode="auto">
          <a:xfrm>
            <a:off x="781050" y="4986338"/>
            <a:ext cx="823913" cy="344487"/>
          </a:xfrm>
          <a:prstGeom prst="rect">
            <a:avLst/>
          </a:prstGeom>
          <a:noFill/>
          <a:ln w="12700">
            <a:noFill/>
            <a:miter lim="800000"/>
            <a:headEnd/>
            <a:tailEnd/>
          </a:ln>
          <a:effectLst/>
        </p:spPr>
        <p:txBody>
          <a:bodyPr wrap="none" anchor="ctr"/>
          <a:lstStyle/>
          <a:p>
            <a:pPr>
              <a:defRPr/>
            </a:pPr>
            <a:endParaRPr lang="en-US" sz="2400">
              <a:effectLst>
                <a:outerShdw blurRad="38100" dist="38100" dir="2700000" algn="tl">
                  <a:srgbClr val="000000">
                    <a:alpha val="43137"/>
                  </a:srgbClr>
                </a:outerShdw>
              </a:effectLst>
              <a:latin typeface="Arial Black" pitchFamily="34" charset="0"/>
              <a:cs typeface="+mn-cs"/>
            </a:endParaRPr>
          </a:p>
        </p:txBody>
      </p:sp>
      <p:sp>
        <p:nvSpPr>
          <p:cNvPr id="55340" name="Rectangle 10"/>
          <p:cNvSpPr>
            <a:spLocks noChangeArrowheads="1"/>
          </p:cNvSpPr>
          <p:nvPr/>
        </p:nvSpPr>
        <p:spPr bwMode="auto">
          <a:xfrm>
            <a:off x="557212" y="4876800"/>
            <a:ext cx="2743200" cy="577850"/>
          </a:xfrm>
          <a:prstGeom prst="rect">
            <a:avLst/>
          </a:prstGeom>
          <a:noFill/>
          <a:ln w="12700">
            <a:noFill/>
            <a:miter lim="800000"/>
            <a:headEnd/>
            <a:tailEnd/>
          </a:ln>
        </p:spPr>
        <p:txBody>
          <a:bodyPr lIns="90488" tIns="44450" rIns="90488" bIns="44450">
            <a:spAutoFit/>
          </a:bodyPr>
          <a:lstStyle/>
          <a:p>
            <a:pPr algn="ctr" eaLnBrk="0" hangingPunct="0"/>
            <a:r>
              <a:rPr lang="en-US" sz="1600" b="1" dirty="0">
                <a:solidFill>
                  <a:srgbClr val="000000"/>
                </a:solidFill>
              </a:rPr>
              <a:t>0 mg     50 mg    200 mg</a:t>
            </a:r>
          </a:p>
          <a:p>
            <a:pPr algn="ctr" eaLnBrk="0" hangingPunct="0"/>
            <a:r>
              <a:rPr lang="en-US" sz="1600" b="1" dirty="0" err="1" smtClean="0"/>
              <a:t>Monensin</a:t>
            </a:r>
            <a:endParaRPr lang="en-US" sz="1600" b="1" dirty="0"/>
          </a:p>
        </p:txBody>
      </p:sp>
      <p:sp>
        <p:nvSpPr>
          <p:cNvPr id="55341" name="Rectangle 18"/>
          <p:cNvSpPr>
            <a:spLocks noChangeArrowheads="1"/>
          </p:cNvSpPr>
          <p:nvPr/>
        </p:nvSpPr>
        <p:spPr bwMode="auto">
          <a:xfrm>
            <a:off x="914400" y="3124200"/>
            <a:ext cx="520700" cy="454025"/>
          </a:xfrm>
          <a:prstGeom prst="rect">
            <a:avLst/>
          </a:prstGeom>
          <a:noFill/>
          <a:ln w="12700">
            <a:noFill/>
            <a:miter lim="800000"/>
            <a:headEnd/>
            <a:tailEnd/>
          </a:ln>
        </p:spPr>
        <p:txBody>
          <a:bodyPr wrap="none" lIns="90488" tIns="44450" rIns="90488" bIns="44450">
            <a:spAutoFit/>
          </a:bodyPr>
          <a:lstStyle/>
          <a:p>
            <a:pPr eaLnBrk="0" hangingPunct="0"/>
            <a:r>
              <a:rPr lang="en-US" sz="2400" b="1">
                <a:solidFill>
                  <a:srgbClr val="000000"/>
                </a:solidFill>
              </a:rPr>
              <a:t>67</a:t>
            </a:r>
          </a:p>
        </p:txBody>
      </p:sp>
      <p:sp>
        <p:nvSpPr>
          <p:cNvPr id="55342" name="Rectangle 19"/>
          <p:cNvSpPr>
            <a:spLocks noChangeArrowheads="1"/>
          </p:cNvSpPr>
          <p:nvPr/>
        </p:nvSpPr>
        <p:spPr bwMode="auto">
          <a:xfrm>
            <a:off x="1524000" y="3505200"/>
            <a:ext cx="520700" cy="454025"/>
          </a:xfrm>
          <a:prstGeom prst="rect">
            <a:avLst/>
          </a:prstGeom>
          <a:noFill/>
          <a:ln w="12700">
            <a:noFill/>
            <a:miter lim="800000"/>
            <a:headEnd/>
            <a:tailEnd/>
          </a:ln>
        </p:spPr>
        <p:txBody>
          <a:bodyPr wrap="none" lIns="90488" tIns="44450" rIns="90488" bIns="44450">
            <a:spAutoFit/>
          </a:bodyPr>
          <a:lstStyle/>
          <a:p>
            <a:pPr eaLnBrk="0" hangingPunct="0"/>
            <a:r>
              <a:rPr lang="en-US" sz="2400" b="1">
                <a:solidFill>
                  <a:srgbClr val="000000"/>
                </a:solidFill>
              </a:rPr>
              <a:t>63</a:t>
            </a:r>
          </a:p>
        </p:txBody>
      </p:sp>
      <p:sp>
        <p:nvSpPr>
          <p:cNvPr id="55343" name="Rectangle 20"/>
          <p:cNvSpPr>
            <a:spLocks noChangeArrowheads="1"/>
          </p:cNvSpPr>
          <p:nvPr/>
        </p:nvSpPr>
        <p:spPr bwMode="auto">
          <a:xfrm>
            <a:off x="2133600" y="3810000"/>
            <a:ext cx="520700" cy="454025"/>
          </a:xfrm>
          <a:prstGeom prst="rect">
            <a:avLst/>
          </a:prstGeom>
          <a:noFill/>
          <a:ln w="12700">
            <a:noFill/>
            <a:miter lim="800000"/>
            <a:headEnd/>
            <a:tailEnd/>
          </a:ln>
        </p:spPr>
        <p:txBody>
          <a:bodyPr wrap="none" lIns="90488" tIns="44450" rIns="90488" bIns="44450">
            <a:spAutoFit/>
          </a:bodyPr>
          <a:lstStyle/>
          <a:p>
            <a:pPr eaLnBrk="0" hangingPunct="0"/>
            <a:r>
              <a:rPr lang="en-US" sz="2400" b="1"/>
              <a:t>60</a:t>
            </a:r>
          </a:p>
        </p:txBody>
      </p:sp>
      <p:sp>
        <p:nvSpPr>
          <p:cNvPr id="55344" name="Rectangle 21"/>
          <p:cNvSpPr>
            <a:spLocks noChangeArrowheads="1"/>
          </p:cNvSpPr>
          <p:nvPr/>
        </p:nvSpPr>
        <p:spPr bwMode="auto">
          <a:xfrm>
            <a:off x="6629400" y="3810000"/>
            <a:ext cx="520700" cy="454025"/>
          </a:xfrm>
          <a:prstGeom prst="rect">
            <a:avLst/>
          </a:prstGeom>
          <a:noFill/>
          <a:ln w="12700">
            <a:noFill/>
            <a:miter lim="800000"/>
            <a:headEnd/>
            <a:tailEnd/>
          </a:ln>
        </p:spPr>
        <p:txBody>
          <a:bodyPr wrap="none" lIns="90488" tIns="44450" rIns="90488" bIns="44450">
            <a:spAutoFit/>
          </a:bodyPr>
          <a:lstStyle/>
          <a:p>
            <a:pPr eaLnBrk="0" hangingPunct="0"/>
            <a:r>
              <a:rPr lang="en-US" sz="2400" b="1">
                <a:solidFill>
                  <a:srgbClr val="000000"/>
                </a:solidFill>
              </a:rPr>
              <a:t>10</a:t>
            </a:r>
          </a:p>
        </p:txBody>
      </p:sp>
      <p:sp>
        <p:nvSpPr>
          <p:cNvPr id="55345" name="Rectangle 22"/>
          <p:cNvSpPr>
            <a:spLocks noChangeArrowheads="1"/>
          </p:cNvSpPr>
          <p:nvPr/>
        </p:nvSpPr>
        <p:spPr bwMode="auto">
          <a:xfrm>
            <a:off x="7239000" y="3733800"/>
            <a:ext cx="520700" cy="454025"/>
          </a:xfrm>
          <a:prstGeom prst="rect">
            <a:avLst/>
          </a:prstGeom>
          <a:noFill/>
          <a:ln w="12700">
            <a:noFill/>
            <a:miter lim="800000"/>
            <a:headEnd/>
            <a:tailEnd/>
          </a:ln>
        </p:spPr>
        <p:txBody>
          <a:bodyPr wrap="none" lIns="90488" tIns="44450" rIns="90488" bIns="44450">
            <a:spAutoFit/>
          </a:bodyPr>
          <a:lstStyle/>
          <a:p>
            <a:pPr eaLnBrk="0" hangingPunct="0"/>
            <a:r>
              <a:rPr lang="en-US" sz="2400" b="1">
                <a:solidFill>
                  <a:srgbClr val="000000"/>
                </a:solidFill>
              </a:rPr>
              <a:t>11</a:t>
            </a:r>
          </a:p>
        </p:txBody>
      </p:sp>
      <p:sp>
        <p:nvSpPr>
          <p:cNvPr id="55346" name="Rectangle 23"/>
          <p:cNvSpPr>
            <a:spLocks noChangeArrowheads="1"/>
          </p:cNvSpPr>
          <p:nvPr/>
        </p:nvSpPr>
        <p:spPr bwMode="auto">
          <a:xfrm>
            <a:off x="7924800" y="3886200"/>
            <a:ext cx="350838" cy="454025"/>
          </a:xfrm>
          <a:prstGeom prst="rect">
            <a:avLst/>
          </a:prstGeom>
          <a:noFill/>
          <a:ln w="12700">
            <a:noFill/>
            <a:miter lim="800000"/>
            <a:headEnd/>
            <a:tailEnd/>
          </a:ln>
        </p:spPr>
        <p:txBody>
          <a:bodyPr wrap="none" lIns="90488" tIns="44450" rIns="90488" bIns="44450">
            <a:spAutoFit/>
          </a:bodyPr>
          <a:lstStyle/>
          <a:p>
            <a:pPr eaLnBrk="0" hangingPunct="0"/>
            <a:r>
              <a:rPr lang="en-US" sz="2400" b="1"/>
              <a:t>9</a:t>
            </a:r>
          </a:p>
        </p:txBody>
      </p:sp>
      <p:sp>
        <p:nvSpPr>
          <p:cNvPr id="55347" name="Rectangle 24"/>
          <p:cNvSpPr>
            <a:spLocks noChangeArrowheads="1"/>
          </p:cNvSpPr>
          <p:nvPr/>
        </p:nvSpPr>
        <p:spPr bwMode="auto">
          <a:xfrm>
            <a:off x="6324600" y="4876800"/>
            <a:ext cx="2743200" cy="577850"/>
          </a:xfrm>
          <a:prstGeom prst="rect">
            <a:avLst/>
          </a:prstGeom>
          <a:noFill/>
          <a:ln w="12700">
            <a:noFill/>
            <a:miter lim="800000"/>
            <a:headEnd/>
            <a:tailEnd/>
          </a:ln>
        </p:spPr>
        <p:txBody>
          <a:bodyPr lIns="90488" tIns="44450" rIns="90488" bIns="44450">
            <a:spAutoFit/>
          </a:bodyPr>
          <a:lstStyle/>
          <a:p>
            <a:pPr algn="ctr" eaLnBrk="0" hangingPunct="0"/>
            <a:r>
              <a:rPr lang="en-US" sz="1600" b="1" dirty="0"/>
              <a:t>0 mg     50 mg    200 mg</a:t>
            </a:r>
          </a:p>
          <a:p>
            <a:pPr algn="ctr" eaLnBrk="0" hangingPunct="0"/>
            <a:r>
              <a:rPr lang="en-US" sz="1600" b="1" dirty="0" err="1" smtClean="0"/>
              <a:t>Monensin</a:t>
            </a:r>
            <a:endParaRPr lang="en-US" sz="1600" b="1" dirty="0"/>
          </a:p>
        </p:txBody>
      </p:sp>
      <p:sp>
        <p:nvSpPr>
          <p:cNvPr id="55348" name="Text Box 25"/>
          <p:cNvSpPr txBox="1">
            <a:spLocks noChangeArrowheads="1"/>
          </p:cNvSpPr>
          <p:nvPr/>
        </p:nvSpPr>
        <p:spPr bwMode="auto">
          <a:xfrm>
            <a:off x="104659" y="6096000"/>
            <a:ext cx="2781531" cy="246221"/>
          </a:xfrm>
          <a:prstGeom prst="rect">
            <a:avLst/>
          </a:prstGeom>
          <a:noFill/>
          <a:ln w="9525">
            <a:noFill/>
            <a:miter lim="800000"/>
            <a:headEnd/>
            <a:tailEnd/>
          </a:ln>
        </p:spPr>
        <p:txBody>
          <a:bodyPr wrap="none">
            <a:spAutoFit/>
          </a:bodyPr>
          <a:lstStyle/>
          <a:p>
            <a:r>
              <a:rPr lang="en-US" sz="1000" baseline="30000" dirty="0"/>
              <a:t>1</a:t>
            </a:r>
            <a:r>
              <a:rPr lang="en-US" sz="1000" dirty="0"/>
              <a:t>Richardson </a:t>
            </a:r>
            <a:r>
              <a:rPr lang="en-US" sz="1000" dirty="0" smtClean="0"/>
              <a:t>et al., 1976. J. Anim. Sci. 43:657.</a:t>
            </a:r>
            <a:endParaRPr lang="en-US" sz="1000" dirty="0"/>
          </a:p>
        </p:txBody>
      </p:sp>
      <p:graphicFrame>
        <p:nvGraphicFramePr>
          <p:cNvPr id="55333" name="Object 37">
            <a:hlinkClick r:id="" action="ppaction://ole?verb=0"/>
          </p:cNvPr>
          <p:cNvGraphicFramePr>
            <a:graphicFrameLocks/>
          </p:cNvGraphicFramePr>
          <p:nvPr/>
        </p:nvGraphicFramePr>
        <p:xfrm>
          <a:off x="3276600" y="2667000"/>
          <a:ext cx="3049588" cy="2311400"/>
        </p:xfrm>
        <a:graphic>
          <a:graphicData uri="http://schemas.openxmlformats.org/presentationml/2006/ole">
            <mc:AlternateContent xmlns:mc="http://schemas.openxmlformats.org/markup-compatibility/2006">
              <mc:Choice xmlns:v="urn:schemas-microsoft-com:vml" Requires="v">
                <p:oleObj spid="_x0000_s1091" name="Chart" r:id="rId7" imgW="2876516" imgH="1981065" progId="MSGraph.Chart.8">
                  <p:embed followColorScheme="full"/>
                </p:oleObj>
              </mc:Choice>
              <mc:Fallback>
                <p:oleObj name="Chart" r:id="rId7" imgW="2876516" imgH="1981065" progId="MSGraph.Chart.8">
                  <p:embed followColorScheme="full"/>
                  <p:pic>
                    <p:nvPicPr>
                      <p:cNvPr id="0" name=""/>
                      <p:cNvPicPr>
                        <a:picLocks noChangeArrowheads="1"/>
                      </p:cNvPicPr>
                      <p:nvPr/>
                    </p:nvPicPr>
                    <p:blipFill>
                      <a:blip r:embed="rId8"/>
                      <a:srcRect/>
                      <a:stretch>
                        <a:fillRect/>
                      </a:stretch>
                    </p:blipFill>
                    <p:spPr bwMode="auto">
                      <a:xfrm>
                        <a:off x="3276600" y="2667000"/>
                        <a:ext cx="3049588" cy="2311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349" name="Rectangle 3"/>
          <p:cNvSpPr>
            <a:spLocks noChangeArrowheads="1"/>
          </p:cNvSpPr>
          <p:nvPr/>
        </p:nvSpPr>
        <p:spPr bwMode="auto">
          <a:xfrm>
            <a:off x="3460750" y="2590800"/>
            <a:ext cx="2482850" cy="2286000"/>
          </a:xfrm>
          <a:prstGeom prst="rect">
            <a:avLst/>
          </a:prstGeom>
          <a:noFill/>
          <a:ln w="25400">
            <a:solidFill>
              <a:srgbClr val="000000"/>
            </a:solidFill>
            <a:miter lim="800000"/>
            <a:headEnd/>
            <a:tailEnd/>
          </a:ln>
        </p:spPr>
        <p:txBody>
          <a:bodyPr wrap="none" anchor="ctr"/>
          <a:lstStyle/>
          <a:p>
            <a:pPr algn="ctr"/>
            <a:endParaRPr lang="en-US" sz="2400">
              <a:solidFill>
                <a:srgbClr val="000000"/>
              </a:solidFill>
              <a:latin typeface="Arial Black" pitchFamily="34" charset="0"/>
            </a:endParaRPr>
          </a:p>
        </p:txBody>
      </p:sp>
      <p:sp>
        <p:nvSpPr>
          <p:cNvPr id="55350" name="Rectangle 4"/>
          <p:cNvSpPr>
            <a:spLocks noChangeArrowheads="1"/>
          </p:cNvSpPr>
          <p:nvPr/>
        </p:nvSpPr>
        <p:spPr bwMode="auto">
          <a:xfrm>
            <a:off x="4022725" y="2586038"/>
            <a:ext cx="1235075" cy="363537"/>
          </a:xfrm>
          <a:prstGeom prst="rect">
            <a:avLst/>
          </a:prstGeom>
          <a:noFill/>
          <a:ln w="12700">
            <a:noFill/>
            <a:miter lim="800000"/>
            <a:headEnd/>
            <a:tailEnd/>
          </a:ln>
        </p:spPr>
        <p:txBody>
          <a:bodyPr wrap="none" lIns="90488" tIns="44450" rIns="90488" bIns="44450">
            <a:spAutoFit/>
          </a:bodyPr>
          <a:lstStyle/>
          <a:p>
            <a:pPr eaLnBrk="0" hangingPunct="0"/>
            <a:r>
              <a:rPr lang="en-US" sz="1800" b="1">
                <a:solidFill>
                  <a:srgbClr val="000000"/>
                </a:solidFill>
              </a:rPr>
              <a:t>Propionic</a:t>
            </a:r>
          </a:p>
        </p:txBody>
      </p:sp>
      <p:sp>
        <p:nvSpPr>
          <p:cNvPr id="55351" name="Rectangle 13"/>
          <p:cNvSpPr>
            <a:spLocks noChangeArrowheads="1"/>
          </p:cNvSpPr>
          <p:nvPr/>
        </p:nvSpPr>
        <p:spPr bwMode="auto">
          <a:xfrm>
            <a:off x="3429000" y="4876800"/>
            <a:ext cx="2743200" cy="577850"/>
          </a:xfrm>
          <a:prstGeom prst="rect">
            <a:avLst/>
          </a:prstGeom>
          <a:noFill/>
          <a:ln w="12700">
            <a:noFill/>
            <a:miter lim="800000"/>
            <a:headEnd/>
            <a:tailEnd/>
          </a:ln>
        </p:spPr>
        <p:txBody>
          <a:bodyPr lIns="90488" tIns="44450" rIns="90488" bIns="44450">
            <a:spAutoFit/>
          </a:bodyPr>
          <a:lstStyle/>
          <a:p>
            <a:pPr algn="ctr" eaLnBrk="0" hangingPunct="0"/>
            <a:r>
              <a:rPr lang="en-US" sz="1600" b="1" dirty="0"/>
              <a:t>0 mg     50 mg    200 mg</a:t>
            </a:r>
          </a:p>
          <a:p>
            <a:pPr algn="ctr" eaLnBrk="0" hangingPunct="0"/>
            <a:r>
              <a:rPr lang="en-US" sz="1600" b="1" dirty="0" err="1" smtClean="0"/>
              <a:t>Monensin</a:t>
            </a:r>
            <a:endParaRPr lang="en-US" sz="1600" b="1" dirty="0"/>
          </a:p>
        </p:txBody>
      </p:sp>
      <p:sp>
        <p:nvSpPr>
          <p:cNvPr id="55352" name="Rectangle 15"/>
          <p:cNvSpPr>
            <a:spLocks noChangeArrowheads="1"/>
          </p:cNvSpPr>
          <p:nvPr/>
        </p:nvSpPr>
        <p:spPr bwMode="auto">
          <a:xfrm>
            <a:off x="3733800" y="3889375"/>
            <a:ext cx="520700" cy="454025"/>
          </a:xfrm>
          <a:prstGeom prst="rect">
            <a:avLst/>
          </a:prstGeom>
          <a:noFill/>
          <a:ln w="12700">
            <a:noFill/>
            <a:miter lim="800000"/>
            <a:headEnd/>
            <a:tailEnd/>
          </a:ln>
        </p:spPr>
        <p:txBody>
          <a:bodyPr wrap="none" lIns="90488" tIns="44450" rIns="90488" bIns="44450">
            <a:spAutoFit/>
          </a:bodyPr>
          <a:lstStyle/>
          <a:p>
            <a:pPr eaLnBrk="0" hangingPunct="0"/>
            <a:r>
              <a:rPr lang="en-US" sz="2400" b="1">
                <a:solidFill>
                  <a:srgbClr val="000000"/>
                </a:solidFill>
              </a:rPr>
              <a:t>21</a:t>
            </a:r>
          </a:p>
        </p:txBody>
      </p:sp>
      <p:sp>
        <p:nvSpPr>
          <p:cNvPr id="55353" name="Rectangle 16"/>
          <p:cNvSpPr>
            <a:spLocks noChangeArrowheads="1"/>
          </p:cNvSpPr>
          <p:nvPr/>
        </p:nvSpPr>
        <p:spPr bwMode="auto">
          <a:xfrm>
            <a:off x="4419600" y="3813175"/>
            <a:ext cx="520700" cy="454025"/>
          </a:xfrm>
          <a:prstGeom prst="rect">
            <a:avLst/>
          </a:prstGeom>
          <a:noFill/>
          <a:ln w="12700">
            <a:noFill/>
            <a:miter lim="800000"/>
            <a:headEnd/>
            <a:tailEnd/>
          </a:ln>
        </p:spPr>
        <p:txBody>
          <a:bodyPr wrap="none" lIns="90488" tIns="44450" rIns="90488" bIns="44450">
            <a:spAutoFit/>
          </a:bodyPr>
          <a:lstStyle/>
          <a:p>
            <a:pPr eaLnBrk="0" hangingPunct="0"/>
            <a:r>
              <a:rPr lang="en-US" sz="2400" b="1">
                <a:solidFill>
                  <a:srgbClr val="000000"/>
                </a:solidFill>
              </a:rPr>
              <a:t>22</a:t>
            </a:r>
          </a:p>
        </p:txBody>
      </p:sp>
      <p:sp>
        <p:nvSpPr>
          <p:cNvPr id="55354" name="Rectangle 17"/>
          <p:cNvSpPr>
            <a:spLocks noChangeArrowheads="1"/>
          </p:cNvSpPr>
          <p:nvPr/>
        </p:nvSpPr>
        <p:spPr bwMode="auto">
          <a:xfrm>
            <a:off x="5029200" y="3505200"/>
            <a:ext cx="520700" cy="454025"/>
          </a:xfrm>
          <a:prstGeom prst="rect">
            <a:avLst/>
          </a:prstGeom>
          <a:noFill/>
          <a:ln w="12700">
            <a:noFill/>
            <a:miter lim="800000"/>
            <a:headEnd/>
            <a:tailEnd/>
          </a:ln>
        </p:spPr>
        <p:txBody>
          <a:bodyPr wrap="none" lIns="90488" tIns="44450" rIns="90488" bIns="44450">
            <a:spAutoFit/>
          </a:bodyPr>
          <a:lstStyle/>
          <a:p>
            <a:pPr eaLnBrk="0" hangingPunct="0"/>
            <a:r>
              <a:rPr lang="en-US" sz="2400" b="1"/>
              <a:t>28</a:t>
            </a:r>
          </a:p>
        </p:txBody>
      </p:sp>
    </p:spTree>
    <p:extLst>
      <p:ext uri="{BB962C8B-B14F-4D97-AF65-F5344CB8AC3E}">
        <p14:creationId xmlns:p14="http://schemas.microsoft.com/office/powerpoint/2010/main" val="48415762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20368</TotalTime>
  <Words>2752</Words>
  <Application>Microsoft Office PowerPoint</Application>
  <PresentationFormat>On-screen Show (4:3)</PresentationFormat>
  <Paragraphs>675</Paragraphs>
  <Slides>30</Slides>
  <Notes>10</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Chart</vt:lpstr>
      <vt:lpstr>Understanding Ionophores for Ruminants</vt:lpstr>
      <vt:lpstr>Presentation Outline</vt:lpstr>
      <vt:lpstr>What are Ionophores?</vt:lpstr>
      <vt:lpstr>Ionophores approved and marketed for livestock and poultry in the USA</vt:lpstr>
      <vt:lpstr>Ionophores – Mode of Action</vt:lpstr>
      <vt:lpstr>PowerPoint Presentation</vt:lpstr>
      <vt:lpstr>PowerPoint Presentation</vt:lpstr>
      <vt:lpstr>PowerPoint Presentation</vt:lpstr>
      <vt:lpstr>Effects of Rumensin on VFA Percentages in Fistulated Cattle on Pasture (Molar Percent in Rumen)1</vt:lpstr>
      <vt:lpstr>PowerPoint Presentation</vt:lpstr>
      <vt:lpstr>Carbohydrate Digestion by Rumen Microbes  &amp; VFA Efficiency1</vt:lpstr>
      <vt:lpstr>Efficiency of Energy Conversion1</vt:lpstr>
      <vt:lpstr>Rumensin Mode of Action — Summary</vt:lpstr>
      <vt:lpstr>Ionophores - Coccidiostatic</vt:lpstr>
      <vt:lpstr>Anticoccidials — Mode,  Stage of Action &amp; Minimum Dose Requirements1-6</vt:lpstr>
      <vt:lpstr>Ionophores for Growing Cattle</vt:lpstr>
      <vt:lpstr>Southeast Kansas Rumensin Mineral Grazing Study1   2-Year Average 1996/1997</vt:lpstr>
      <vt:lpstr>PowerPoint Presentation</vt:lpstr>
      <vt:lpstr>PowerPoint Presentation</vt:lpstr>
      <vt:lpstr>2010 results, KSU Beef Stocker Unit </vt:lpstr>
      <vt:lpstr>Bovatec 2.2</vt:lpstr>
      <vt:lpstr>PowerPoint Presentation</vt:lpstr>
      <vt:lpstr>PowerPoint Presentation</vt:lpstr>
      <vt:lpstr>Rumensin for Mature Beef Cows —  Reproductive Safety1 2007 Trial</vt:lpstr>
      <vt:lpstr>PowerPoint Presentation</vt:lpstr>
      <vt:lpstr>Ionophore Toxicity Symptoms</vt:lpstr>
      <vt:lpstr>PowerPoint Presentation</vt:lpstr>
      <vt:lpstr>PowerPoint Presentation</vt:lpstr>
      <vt:lpstr>Summary</vt:lpstr>
      <vt:lpstr>Questions?    Dale A. Blasi dblasi@ksu.edu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Lois Schreiner</dc:creator>
  <cp:lastModifiedBy>Karen Marie Blakeslee</cp:lastModifiedBy>
  <cp:revision>28</cp:revision>
  <cp:lastPrinted>2012-10-12T15:41:59Z</cp:lastPrinted>
  <dcterms:created xsi:type="dcterms:W3CDTF">2012-10-12T14:32:29Z</dcterms:created>
  <dcterms:modified xsi:type="dcterms:W3CDTF">2014-05-08T18:35:56Z</dcterms:modified>
</cp:coreProperties>
</file>