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0" r:id="rId2"/>
    <p:sldId id="508" r:id="rId3"/>
    <p:sldId id="461" r:id="rId4"/>
    <p:sldId id="469" r:id="rId5"/>
    <p:sldId id="473" r:id="rId6"/>
    <p:sldId id="471" r:id="rId7"/>
    <p:sldId id="468" r:id="rId8"/>
    <p:sldId id="509" r:id="rId9"/>
    <p:sldId id="519" r:id="rId10"/>
    <p:sldId id="507" r:id="rId11"/>
    <p:sldId id="467" r:id="rId12"/>
    <p:sldId id="480" r:id="rId13"/>
    <p:sldId id="482" r:id="rId14"/>
    <p:sldId id="483" r:id="rId15"/>
    <p:sldId id="484" r:id="rId16"/>
    <p:sldId id="518" r:id="rId17"/>
    <p:sldId id="511" r:id="rId18"/>
    <p:sldId id="485" r:id="rId19"/>
    <p:sldId id="517" r:id="rId20"/>
    <p:sldId id="486" r:id="rId21"/>
    <p:sldId id="487" r:id="rId22"/>
    <p:sldId id="496" r:id="rId23"/>
    <p:sldId id="497" r:id="rId24"/>
    <p:sldId id="498" r:id="rId25"/>
    <p:sldId id="502" r:id="rId26"/>
    <p:sldId id="503" r:id="rId27"/>
    <p:sldId id="516" r:id="rId28"/>
    <p:sldId id="51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109" d="100"/>
          <a:sy n="109" d="100"/>
        </p:scale>
        <p:origin x="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E5750-723B-4091-A65A-FCAB8C3CA146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9763-F711-405A-86BC-19026B7D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corners of fields  “border effect”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867B-C7A4-47B8-8BE8-AD16FEA67D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corners of fields  “border effect”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867B-C7A4-47B8-8BE8-AD16FEA67D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1854DB0-14F7-426F-B6F0-F81591775716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Deoxynivalenol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7BBF4C9-11DD-435C-9B2B-B0E028DA67C8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Floor sweepings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DF3A-9B9D-44D3-8B5D-B1B1C7B7D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8FE6-4CB2-41E4-B203-C8C26AF9C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CD5D-7A1A-4967-AF54-28FFAB0EE0E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85FC-A430-45BC-AA35-C281DA6163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gricultureproud.com/2012/07/16/a-look-at-the-arkansas-drought-from-the-cattle-pasture/arkansas-drought-dry-pasture-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924800" cy="3352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Concerns for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 Producers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133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 C. Hollis, D.V.M.,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Beef Veterinarian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Kansas State University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5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Effects: Feed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</a:t>
            </a:r>
            <a:r>
              <a:rPr lang="en-US" b="1" dirty="0" smtClean="0"/>
              <a:t>quantity</a:t>
            </a:r>
            <a:r>
              <a:rPr lang="en-US" dirty="0" smtClean="0"/>
              <a:t> and </a:t>
            </a:r>
            <a:r>
              <a:rPr lang="en-US" b="1" dirty="0" smtClean="0"/>
              <a:t>quality</a:t>
            </a:r>
            <a:endParaRPr lang="en-US" dirty="0"/>
          </a:p>
        </p:txBody>
      </p:sp>
      <p:pic>
        <p:nvPicPr>
          <p:cNvPr id="4" name="Picture 2" descr="Drought has turned Arkansas pastures brown and bare">
            <a:hlinkClick r:id="rId2" tooltip="arkansas drought cattle on dry pastur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Decreased rangeland productivity</a:t>
            </a:r>
          </a:p>
          <a:p>
            <a:r>
              <a:rPr lang="en-US" dirty="0" smtClean="0"/>
              <a:t>Decreased livestock productivity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Decreased crop productivity</a:t>
            </a:r>
          </a:p>
          <a:p>
            <a:r>
              <a:rPr lang="en-US" dirty="0" smtClean="0"/>
              <a:t>Increased plant toxin accumulation</a:t>
            </a:r>
          </a:p>
          <a:p>
            <a:pPr lvl="1"/>
            <a:r>
              <a:rPr lang="en-US" dirty="0" smtClean="0"/>
              <a:t>Nitrates</a:t>
            </a:r>
          </a:p>
          <a:p>
            <a:pPr lvl="1"/>
            <a:r>
              <a:rPr lang="en-US" dirty="0" smtClean="0"/>
              <a:t>Prussic acid</a:t>
            </a:r>
          </a:p>
          <a:p>
            <a:pPr lvl="1"/>
            <a:r>
              <a:rPr lang="en-US" dirty="0" err="1" smtClean="0"/>
              <a:t>Aflatoxins</a:t>
            </a:r>
            <a:endParaRPr lang="en-US" dirty="0" smtClean="0"/>
          </a:p>
        </p:txBody>
      </p:sp>
      <p:pic>
        <p:nvPicPr>
          <p:cNvPr id="7170" name="Picture 2" descr="C:\Users\lhollis\Pictures\CoffeyCoKS 8-04\CoffeyCoKS 8-04 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 Toxicity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/>
          <a:lstStyle/>
          <a:p>
            <a:r>
              <a:rPr lang="en-US" sz="2800" dirty="0" smtClean="0"/>
              <a:t>Problem primarily in ruminants</a:t>
            </a:r>
          </a:p>
          <a:p>
            <a:r>
              <a:rPr lang="en-US" sz="2800" dirty="0" smtClean="0"/>
              <a:t>Rumen </a:t>
            </a:r>
            <a:r>
              <a:rPr lang="en-US" sz="2800" dirty="0" err="1" smtClean="0"/>
              <a:t>microflora</a:t>
            </a:r>
            <a:r>
              <a:rPr lang="en-US" sz="2800" dirty="0" smtClean="0"/>
              <a:t> convert nitrate (NO</a:t>
            </a:r>
            <a:r>
              <a:rPr lang="en-US" sz="2000" dirty="0" smtClean="0"/>
              <a:t>3)</a:t>
            </a:r>
            <a:r>
              <a:rPr lang="en-US" sz="2800" dirty="0" smtClean="0"/>
              <a:t> to nitrite (NO</a:t>
            </a:r>
            <a:r>
              <a:rPr lang="en-US" sz="2000" dirty="0" smtClean="0"/>
              <a:t>2)</a:t>
            </a:r>
          </a:p>
          <a:p>
            <a:r>
              <a:rPr lang="en-US" sz="2800" dirty="0" smtClean="0"/>
              <a:t>Reduces Fe in hemoglobin to form </a:t>
            </a:r>
            <a:r>
              <a:rPr lang="en-US" sz="2800" dirty="0" err="1" smtClean="0"/>
              <a:t>methemoglobin</a:t>
            </a:r>
            <a:r>
              <a:rPr lang="en-US" sz="2800" dirty="0" smtClean="0"/>
              <a:t> </a:t>
            </a:r>
            <a:r>
              <a:rPr lang="en-US" sz="2400" dirty="0" smtClean="0"/>
              <a:t>	(chocolate brown blood)</a:t>
            </a:r>
          </a:p>
          <a:p>
            <a:r>
              <a:rPr lang="en-US" sz="2800" dirty="0" smtClean="0"/>
              <a:t>NO</a:t>
            </a:r>
            <a:r>
              <a:rPr lang="en-US" sz="2000" dirty="0" smtClean="0"/>
              <a:t>2</a:t>
            </a:r>
            <a:r>
              <a:rPr lang="en-US" sz="2800" dirty="0" smtClean="0"/>
              <a:t> shuts down O</a:t>
            </a:r>
            <a:r>
              <a:rPr lang="en-US" sz="2000" dirty="0" smtClean="0"/>
              <a:t>2</a:t>
            </a:r>
            <a:r>
              <a:rPr lang="en-US" sz="2800" dirty="0" smtClean="0"/>
              <a:t>-carrying capacity of hemoglobin</a:t>
            </a:r>
          </a:p>
          <a:p>
            <a:pPr lvl="1"/>
            <a:r>
              <a:rPr lang="en-US" sz="2200" dirty="0" smtClean="0"/>
              <a:t>Asphyxiation</a:t>
            </a:r>
          </a:p>
          <a:p>
            <a:pPr lvl="1"/>
            <a:r>
              <a:rPr lang="en-US" sz="2200" dirty="0" smtClean="0"/>
              <a:t>Abortion in sub-lethal doses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2655870" cy="175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519233"/>
              </p:ext>
            </p:extLst>
          </p:nvPr>
        </p:nvGraphicFramePr>
        <p:xfrm>
          <a:off x="2743200" y="4781551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81551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8212" y="4800601"/>
            <a:ext cx="31457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9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 Accumulators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r>
              <a:rPr lang="en-US" sz="2800" dirty="0" smtClean="0"/>
              <a:t>Sorghum</a:t>
            </a:r>
          </a:p>
          <a:p>
            <a:pPr lvl="1"/>
            <a:r>
              <a:rPr lang="en-US" sz="2400" dirty="0" err="1" smtClean="0"/>
              <a:t>Sudangrasses</a:t>
            </a:r>
            <a:endParaRPr lang="en-US" sz="2400" dirty="0" smtClean="0"/>
          </a:p>
          <a:p>
            <a:pPr lvl="1"/>
            <a:r>
              <a:rPr lang="en-US" sz="2400" dirty="0" smtClean="0"/>
              <a:t>Forage Sorghums</a:t>
            </a:r>
          </a:p>
          <a:p>
            <a:pPr lvl="1"/>
            <a:r>
              <a:rPr lang="en-US" sz="2400" dirty="0" smtClean="0"/>
              <a:t>Grain Sorghums</a:t>
            </a:r>
          </a:p>
          <a:p>
            <a:pPr lvl="1"/>
            <a:r>
              <a:rPr lang="en-US" sz="2400" dirty="0" err="1" smtClean="0"/>
              <a:t>Johnsongrass</a:t>
            </a:r>
            <a:endParaRPr lang="en-US" sz="2400" dirty="0" smtClean="0"/>
          </a:p>
          <a:p>
            <a:r>
              <a:rPr lang="en-US" sz="2800" dirty="0" smtClean="0"/>
              <a:t>Pearl Millet</a:t>
            </a:r>
          </a:p>
          <a:p>
            <a:r>
              <a:rPr lang="en-US" sz="2800" dirty="0" smtClean="0"/>
              <a:t>Pigweed</a:t>
            </a:r>
          </a:p>
          <a:p>
            <a:r>
              <a:rPr lang="en-US" sz="2800" dirty="0" smtClean="0"/>
              <a:t>Corn (volunteer)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057400"/>
            <a:ext cx="3914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038600"/>
            <a:ext cx="248145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60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 Levels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Vary by location in the plant</a:t>
            </a:r>
          </a:p>
          <a:p>
            <a:pPr lvl="1">
              <a:buNone/>
            </a:pPr>
            <a:r>
              <a:rPr lang="en-US" sz="2000" dirty="0" smtClean="0"/>
              <a:t>Stalks &gt; Leaves &gt;&gt; Grain</a:t>
            </a:r>
          </a:p>
          <a:p>
            <a:r>
              <a:rPr lang="en-US" sz="2800" dirty="0" smtClean="0"/>
              <a:t>Vary by age of plant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000" dirty="0" smtClean="0"/>
              <a:t>Young/actively growing  &gt; maturing/mature</a:t>
            </a:r>
          </a:p>
          <a:p>
            <a:r>
              <a:rPr lang="en-US" sz="2800" dirty="0" smtClean="0"/>
              <a:t>Vary with soil moisture levels</a:t>
            </a:r>
          </a:p>
          <a:p>
            <a:pPr lvl="1"/>
            <a:r>
              <a:rPr lang="en-US" sz="2200" dirty="0" smtClean="0"/>
              <a:t>Drought-stressed</a:t>
            </a:r>
          </a:p>
          <a:p>
            <a:pPr lvl="1"/>
            <a:r>
              <a:rPr lang="en-US" sz="2200" dirty="0" smtClean="0"/>
              <a:t>Drought ending rain</a:t>
            </a:r>
          </a:p>
          <a:p>
            <a:r>
              <a:rPr lang="en-US" sz="2800" dirty="0" smtClean="0"/>
              <a:t>Vary with fertilization</a:t>
            </a:r>
          </a:p>
        </p:txBody>
      </p:sp>
    </p:spTree>
    <p:extLst>
      <p:ext uri="{BB962C8B-B14F-4D97-AF65-F5344CB8AC3E}">
        <p14:creationId xmlns:p14="http://schemas.microsoft.com/office/powerpoint/2010/main" val="14608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 Accumulators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r>
              <a:rPr lang="en-US" sz="2800" dirty="0" smtClean="0"/>
              <a:t>Cover crops</a:t>
            </a:r>
          </a:p>
          <a:p>
            <a:pPr lvl="1"/>
            <a:r>
              <a:rPr lang="en-US" sz="2400" dirty="0" smtClean="0"/>
              <a:t>Turnips</a:t>
            </a:r>
          </a:p>
          <a:p>
            <a:pPr lvl="1"/>
            <a:r>
              <a:rPr lang="en-US" sz="2400" dirty="0" smtClean="0"/>
              <a:t>Radishes</a:t>
            </a:r>
            <a:endParaRPr lang="en-US" sz="2400" dirty="0"/>
          </a:p>
        </p:txBody>
      </p:sp>
      <p:pic>
        <p:nvPicPr>
          <p:cNvPr id="8194" name="Picture 2" descr="Cattle grazing turnips on the creep grazing study at CGREC in 200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31" y="4345577"/>
            <a:ext cx="4171950" cy="31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inter forage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0400"/>
            <a:ext cx="33909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 Levels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increase with cloudy, overcast days</a:t>
            </a:r>
          </a:p>
          <a:p>
            <a:r>
              <a:rPr lang="en-US" sz="2800" dirty="0" smtClean="0"/>
              <a:t>Does not dissipate when harvested as hay</a:t>
            </a:r>
          </a:p>
        </p:txBody>
      </p:sp>
    </p:spTree>
    <p:extLst>
      <p:ext uri="{BB962C8B-B14F-4D97-AF65-F5344CB8AC3E}">
        <p14:creationId xmlns:p14="http://schemas.microsoft.com/office/powerpoint/2010/main" val="3781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Toxicity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plants before grazing or harvesting</a:t>
            </a:r>
          </a:p>
          <a:p>
            <a:pPr lvl="1"/>
            <a:r>
              <a:rPr lang="en-US" dirty="0" smtClean="0"/>
              <a:t>Diphenylamine spot test – qualitative</a:t>
            </a:r>
          </a:p>
          <a:p>
            <a:pPr lvl="1"/>
            <a:r>
              <a:rPr lang="en-US" dirty="0" smtClean="0"/>
              <a:t>Quantitative testing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6378" y="2819400"/>
            <a:ext cx="320084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68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Labs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Agronomy </a:t>
            </a:r>
            <a:r>
              <a:rPr lang="en-US" dirty="0" err="1" smtClean="0"/>
              <a:t>Dept</a:t>
            </a:r>
            <a:endParaRPr lang="en-US" dirty="0" smtClean="0"/>
          </a:p>
          <a:p>
            <a:r>
              <a:rPr lang="en-US" dirty="0" smtClean="0"/>
              <a:t>SDK – Hutchinson</a:t>
            </a:r>
          </a:p>
          <a:p>
            <a:r>
              <a:rPr lang="en-US" dirty="0" err="1" smtClean="0"/>
              <a:t>ServiTech</a:t>
            </a:r>
            <a:r>
              <a:rPr lang="en-US" dirty="0" smtClean="0"/>
              <a:t> – Dodge City, Hastings, Amarillo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Quality</a:t>
            </a:r>
          </a:p>
          <a:p>
            <a:r>
              <a:rPr lang="en-US" b="1" dirty="0" smtClean="0"/>
              <a:t>Feed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Forage Nitrate Test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err="1" smtClean="0"/>
              <a:t>ppm</a:t>
            </a:r>
            <a:r>
              <a:rPr lang="en-US" sz="2000" b="1" u="sng" dirty="0" smtClean="0"/>
              <a:t> NO3 </a:t>
            </a:r>
            <a:r>
              <a:rPr lang="en-US" sz="2000" u="sng" dirty="0" smtClean="0"/>
              <a:t>(dry matter basis)</a:t>
            </a:r>
          </a:p>
          <a:p>
            <a:pPr>
              <a:buNone/>
            </a:pPr>
            <a:r>
              <a:rPr lang="en-US" sz="2000" dirty="0" smtClean="0"/>
              <a:t>		     </a:t>
            </a:r>
            <a:r>
              <a:rPr lang="en-US" sz="2400" dirty="0" smtClean="0"/>
              <a:t>0-3,000</a:t>
            </a:r>
          </a:p>
          <a:p>
            <a:pPr>
              <a:buNone/>
            </a:pPr>
            <a:r>
              <a:rPr lang="en-US" sz="2000" b="1" dirty="0" smtClean="0"/>
              <a:t>	      </a:t>
            </a:r>
            <a:r>
              <a:rPr lang="en-US" sz="2400" dirty="0" smtClean="0"/>
              <a:t>3,000-5,000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   5,000-10,000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400" dirty="0" smtClean="0"/>
              <a:t>   &gt;10,000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739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/>
              <a:t>Interpretation</a:t>
            </a:r>
          </a:p>
          <a:p>
            <a:pPr>
              <a:buNone/>
            </a:pPr>
            <a:r>
              <a:rPr lang="en-US" sz="2000" dirty="0" smtClean="0"/>
              <a:t>Generally safe for all cattle.</a:t>
            </a:r>
          </a:p>
          <a:p>
            <a:pPr>
              <a:buNone/>
            </a:pPr>
            <a:r>
              <a:rPr lang="en-US" sz="2000" dirty="0" smtClean="0"/>
              <a:t>Generally safe for non-pregnant beef cattle.  Low risk or reduced breeding performance and early term abortions.</a:t>
            </a:r>
          </a:p>
          <a:p>
            <a:pPr>
              <a:buNone/>
            </a:pPr>
            <a:r>
              <a:rPr lang="en-US" sz="2000" dirty="0" smtClean="0"/>
              <a:t>Some risk for all cattle. May cause mid to late term abortions and weak newborn calves.  May decrease growth and milk production.</a:t>
            </a:r>
          </a:p>
          <a:p>
            <a:pPr>
              <a:buNone/>
            </a:pPr>
            <a:r>
              <a:rPr lang="en-US" sz="2000" dirty="0" smtClean="0"/>
              <a:t>Potentially toxic for all cattle. Can cause abortions, acute toxicity symptoms, and death.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2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Toxicity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 plants before grazing or harvesting</a:t>
            </a:r>
          </a:p>
          <a:p>
            <a:r>
              <a:rPr lang="en-US" sz="2800" dirty="0" smtClean="0"/>
              <a:t>Don’t graze or harvest “hot spots”</a:t>
            </a:r>
          </a:p>
          <a:p>
            <a:r>
              <a:rPr lang="en-US" sz="2800" dirty="0" smtClean="0"/>
              <a:t>Raise cutter bar when harvesting</a:t>
            </a:r>
          </a:p>
          <a:p>
            <a:r>
              <a:rPr lang="en-US" sz="2800" dirty="0" smtClean="0"/>
              <a:t>Ensiling will reduce NO</a:t>
            </a:r>
            <a:r>
              <a:rPr lang="en-US" sz="2000" dirty="0" smtClean="0"/>
              <a:t>3</a:t>
            </a:r>
            <a:r>
              <a:rPr lang="en-US" sz="2800" dirty="0" smtClean="0"/>
              <a:t> ≈ 20-50%</a:t>
            </a:r>
          </a:p>
          <a:p>
            <a:r>
              <a:rPr lang="en-US" sz="2800" dirty="0" smtClean="0"/>
              <a:t>Control weedy accumulator species</a:t>
            </a:r>
          </a:p>
          <a:p>
            <a:r>
              <a:rPr lang="en-US" sz="2800" dirty="0" smtClean="0"/>
              <a:t>Do not turn hungry cattle in on suspect forages</a:t>
            </a:r>
          </a:p>
          <a:p>
            <a:r>
              <a:rPr lang="en-US" sz="2800" dirty="0" smtClean="0"/>
              <a:t>Cattle can partially adapt over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Fungal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)toxins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724400" cy="4433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Fungus: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flavus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Fusarium</a:t>
            </a:r>
            <a:r>
              <a:rPr lang="en-US" dirty="0" smtClean="0"/>
              <a:t> </a:t>
            </a:r>
            <a:r>
              <a:rPr lang="en-US" dirty="0" err="1" smtClean="0"/>
              <a:t>graminearum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Fusarium</a:t>
            </a:r>
            <a:r>
              <a:rPr lang="en-US" dirty="0" smtClean="0"/>
              <a:t> spp.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Aspergillus</a:t>
            </a:r>
            <a:r>
              <a:rPr lang="en-US" dirty="0" smtClean="0"/>
              <a:t> &amp; </a:t>
            </a:r>
            <a:r>
              <a:rPr lang="en-US" dirty="0" err="1" smtClean="0"/>
              <a:t>Penicillium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Fusarium</a:t>
            </a:r>
            <a:r>
              <a:rPr lang="en-US" dirty="0" smtClean="0"/>
              <a:t> </a:t>
            </a:r>
            <a:r>
              <a:rPr lang="en-US" dirty="0" err="1" smtClean="0"/>
              <a:t>verticillioides</a:t>
            </a:r>
            <a:r>
              <a:rPr lang="en-US" dirty="0" smtClean="0"/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0" y="1920875"/>
            <a:ext cx="3352800" cy="4433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Toxin: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Aflatoxins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Trichothecenes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Vomitoxin</a:t>
            </a:r>
            <a:r>
              <a:rPr lang="en-US" dirty="0" smtClean="0"/>
              <a:t> (DON)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T-2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Zearalenone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Ochratoxin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Fumonisins</a:t>
            </a:r>
            <a:endParaRPr lang="en-US" dirty="0" smtClean="0"/>
          </a:p>
        </p:txBody>
      </p:sp>
      <p:pic>
        <p:nvPicPr>
          <p:cNvPr id="8194" name="Picture 2" descr="http://1.bp.blogspot.com/-OUcSW7i4S64/UCjyLEavCHI/AAAAAAAAERg/MCuO4yAzEbg/s1600/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87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Mycotoxins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Dose-dependent response</a:t>
            </a:r>
          </a:p>
          <a:p>
            <a:pPr lvl="1" eaLnBrk="1" hangingPunct="1"/>
            <a:r>
              <a:rPr lang="en-US" dirty="0" smtClean="0"/>
              <a:t>Death</a:t>
            </a:r>
          </a:p>
          <a:p>
            <a:pPr lvl="2" eaLnBrk="1" hangingPunct="1"/>
            <a:r>
              <a:rPr lang="en-US" dirty="0" smtClean="0"/>
              <a:t>Sudden</a:t>
            </a:r>
          </a:p>
          <a:p>
            <a:pPr lvl="2" eaLnBrk="1" hangingPunct="1"/>
            <a:r>
              <a:rPr lang="en-US" dirty="0" smtClean="0"/>
              <a:t>Gradual onset</a:t>
            </a:r>
          </a:p>
          <a:p>
            <a:pPr lvl="1" eaLnBrk="1" hangingPunct="1"/>
            <a:r>
              <a:rPr lang="en-US" dirty="0" smtClean="0"/>
              <a:t>Organ damage</a:t>
            </a:r>
          </a:p>
          <a:p>
            <a:pPr lvl="2" eaLnBrk="1" hangingPunct="1"/>
            <a:r>
              <a:rPr lang="en-US" dirty="0" smtClean="0"/>
              <a:t>Performance loss</a:t>
            </a:r>
          </a:p>
          <a:p>
            <a:pPr lvl="1" eaLnBrk="1" hangingPunct="1"/>
            <a:r>
              <a:rPr lang="en-US" dirty="0" smtClean="0"/>
              <a:t>Reduced feed intake</a:t>
            </a:r>
          </a:p>
          <a:p>
            <a:pPr lvl="2" eaLnBrk="1" hangingPunct="1"/>
            <a:r>
              <a:rPr lang="en-US" dirty="0" smtClean="0"/>
              <a:t>Performance loss</a:t>
            </a:r>
          </a:p>
          <a:p>
            <a:pPr eaLnBrk="1" hangingPunct="1"/>
            <a:r>
              <a:rPr lang="en-US" dirty="0" smtClean="0"/>
              <a:t>Young animals most susceptible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791200" y="2057400"/>
            <a:ext cx="2667000" cy="3352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460671" y="2048691"/>
            <a:ext cx="1295400" cy="1447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Mycotoxin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001000" cy="4433888"/>
          </a:xfrm>
        </p:spPr>
        <p:txBody>
          <a:bodyPr/>
          <a:lstStyle/>
          <a:p>
            <a:r>
              <a:rPr lang="en-US" smtClean="0"/>
              <a:t>Hepatotoxic</a:t>
            </a:r>
          </a:p>
          <a:p>
            <a:r>
              <a:rPr lang="en-US" smtClean="0"/>
              <a:t>Nephrotoxic</a:t>
            </a:r>
          </a:p>
          <a:p>
            <a:r>
              <a:rPr lang="en-US" smtClean="0"/>
              <a:t>Impaired protein synthesis</a:t>
            </a:r>
          </a:p>
          <a:p>
            <a:r>
              <a:rPr lang="en-US" smtClean="0"/>
              <a:t>Carcinogenic</a:t>
            </a:r>
          </a:p>
          <a:p>
            <a:r>
              <a:rPr lang="en-US" smtClean="0"/>
              <a:t>Embryotoxic</a:t>
            </a:r>
          </a:p>
          <a:p>
            <a:r>
              <a:rPr lang="en-US" smtClean="0"/>
              <a:t>Impaired immune function</a:t>
            </a:r>
          </a:p>
          <a:p>
            <a:r>
              <a:rPr lang="en-US" smtClean="0"/>
              <a:t>Pulmonary edema</a:t>
            </a:r>
          </a:p>
          <a:p>
            <a:r>
              <a:rPr lang="en-US" smtClean="0"/>
              <a:t>Ovarian dysfunction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71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Aflatoxin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524000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FDA </a:t>
            </a:r>
            <a:r>
              <a:rPr lang="en-US" sz="2400" b="1" dirty="0"/>
              <a:t>guidelines for acceptable </a:t>
            </a:r>
            <a:r>
              <a:rPr lang="en-US" sz="2400" b="1" dirty="0" err="1"/>
              <a:t>aflatoxin</a:t>
            </a:r>
            <a:r>
              <a:rPr lang="en-US" sz="2400" b="1" dirty="0"/>
              <a:t> </a:t>
            </a:r>
            <a:r>
              <a:rPr lang="en-US" sz="2400" b="1" dirty="0" smtClean="0"/>
              <a:t>level in </a:t>
            </a:r>
            <a:r>
              <a:rPr lang="en-US" sz="2400" b="1" dirty="0"/>
              <a:t>corn based on intended use (</a:t>
            </a:r>
            <a:r>
              <a:rPr lang="en-US" sz="2400" b="1" dirty="0">
                <a:hlinkClick r:id="rId2"/>
              </a:rPr>
              <a:t>www.fda.gov</a:t>
            </a:r>
            <a:r>
              <a:rPr lang="en-US" sz="2400" b="1" dirty="0" smtClean="0"/>
              <a:t>).</a:t>
            </a:r>
          </a:p>
          <a:p>
            <a:endParaRPr lang="en-US" b="1" dirty="0"/>
          </a:p>
          <a:p>
            <a:r>
              <a:rPr lang="en-US" sz="2400" b="1" u="sng" dirty="0"/>
              <a:t>Intended use </a:t>
            </a:r>
            <a:r>
              <a:rPr lang="en-US" sz="2400" b="1" dirty="0" smtClean="0"/>
              <a:t>			    	    </a:t>
            </a:r>
            <a:r>
              <a:rPr lang="en-US" sz="2400" b="1" u="sng" dirty="0" smtClean="0"/>
              <a:t>Max. legal </a:t>
            </a:r>
            <a:r>
              <a:rPr lang="en-US" sz="2400" b="1" u="sng" dirty="0" err="1" smtClean="0"/>
              <a:t>aflatoxin</a:t>
            </a:r>
            <a:r>
              <a:rPr lang="en-US" sz="2400" b="1" u="sng" dirty="0" smtClean="0"/>
              <a:t> level</a:t>
            </a:r>
          </a:p>
          <a:p>
            <a:r>
              <a:rPr lang="en-US" sz="2400" dirty="0" smtClean="0"/>
              <a:t>Milk (dairy calf feed</a:t>
            </a:r>
            <a:r>
              <a:rPr lang="en-US" sz="2400" dirty="0"/>
              <a:t>) </a:t>
            </a:r>
            <a:r>
              <a:rPr lang="en-US" sz="2400" dirty="0" smtClean="0"/>
              <a:t>				None </a:t>
            </a:r>
            <a:r>
              <a:rPr lang="en-US" sz="2400" dirty="0"/>
              <a:t>detected</a:t>
            </a:r>
          </a:p>
          <a:p>
            <a:r>
              <a:rPr lang="en-US" sz="2400" dirty="0"/>
              <a:t>Corn of unknown destination </a:t>
            </a:r>
            <a:r>
              <a:rPr lang="en-US" sz="2400" dirty="0" smtClean="0"/>
              <a:t>		  &lt;20 ppb</a:t>
            </a:r>
            <a:endParaRPr lang="en-US" sz="2400" dirty="0"/>
          </a:p>
          <a:p>
            <a:r>
              <a:rPr lang="en-US" sz="2400" dirty="0"/>
              <a:t>Corn for young animals </a:t>
            </a:r>
            <a:r>
              <a:rPr lang="en-US" sz="2400" dirty="0" smtClean="0"/>
              <a:t>			  &lt;20 ppb</a:t>
            </a:r>
            <a:endParaRPr lang="en-US" sz="2400" dirty="0"/>
          </a:p>
          <a:p>
            <a:r>
              <a:rPr lang="en-US" sz="2400" dirty="0"/>
              <a:t>Corn for dairy </a:t>
            </a:r>
            <a:r>
              <a:rPr lang="en-US" sz="2400" dirty="0" smtClean="0"/>
              <a:t>cattle				  &lt;20 ppb</a:t>
            </a:r>
            <a:endParaRPr lang="en-US" sz="2400" dirty="0"/>
          </a:p>
          <a:p>
            <a:r>
              <a:rPr lang="en-US" sz="2400" dirty="0"/>
              <a:t>Corn for breeding beef </a:t>
            </a:r>
            <a:r>
              <a:rPr lang="en-US" sz="2400" dirty="0" smtClean="0"/>
              <a:t>cattle, swine, 		&lt;100 ppb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and </a:t>
            </a:r>
            <a:r>
              <a:rPr lang="en-US" sz="2400" dirty="0"/>
              <a:t>mature poultry</a:t>
            </a:r>
          </a:p>
          <a:p>
            <a:r>
              <a:rPr lang="en-US" sz="2400" dirty="0"/>
              <a:t>Corn for finishing swine </a:t>
            </a:r>
            <a:r>
              <a:rPr lang="en-US" sz="2400" dirty="0" smtClean="0"/>
              <a:t>			&lt;200 ppb</a:t>
            </a:r>
            <a:endParaRPr lang="en-US" sz="2400" dirty="0"/>
          </a:p>
          <a:p>
            <a:r>
              <a:rPr lang="en-US" sz="2400" dirty="0"/>
              <a:t>Corn for finishing cattle </a:t>
            </a:r>
            <a:r>
              <a:rPr lang="en-US" sz="2400" dirty="0" smtClean="0"/>
              <a:t>			&lt;300 ppb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Fumonisin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Equine </a:t>
            </a:r>
            <a:r>
              <a:rPr lang="en-US" dirty="0" err="1" smtClean="0"/>
              <a:t>Leukoencephalomalacia</a:t>
            </a:r>
            <a:endParaRPr lang="en-US" dirty="0" smtClean="0"/>
          </a:p>
          <a:p>
            <a:pPr eaLnBrk="1" hangingPunct="1"/>
            <a:r>
              <a:rPr lang="en-US" dirty="0" smtClean="0"/>
              <a:t>“Moldy corn poisoning”</a:t>
            </a:r>
          </a:p>
        </p:txBody>
      </p:sp>
      <p:pic>
        <p:nvPicPr>
          <p:cNvPr id="31748" name="Picture 5" descr="BP-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9425" y="2819400"/>
            <a:ext cx="3054350" cy="4038600"/>
          </a:xfrm>
          <a:noFill/>
        </p:spPr>
      </p:pic>
      <p:pic>
        <p:nvPicPr>
          <p:cNvPr id="31749" name="Picture 12" descr="LEM-equ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38" y="3276600"/>
            <a:ext cx="4043362" cy="3910013"/>
          </a:xfrm>
          <a:noFill/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ces.purdue.edu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685800" y="3276600"/>
            <a:ext cx="403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2514600" y="6400800"/>
            <a:ext cx="21336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TVMDL - Amarillo</a:t>
            </a:r>
          </a:p>
        </p:txBody>
      </p:sp>
    </p:spTree>
    <p:extLst>
      <p:ext uri="{BB962C8B-B14F-4D97-AF65-F5344CB8AC3E}">
        <p14:creationId xmlns:p14="http://schemas.microsoft.com/office/powerpoint/2010/main" val="24310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 Plants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available forage will force cattle to eat toxic plants that they would normally ignore.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Effects: 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Quality</a:t>
            </a:r>
          </a:p>
          <a:p>
            <a:r>
              <a:rPr lang="en-US" b="1" dirty="0" smtClean="0"/>
              <a:t>Feed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Effects:  Water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</a:t>
            </a:r>
            <a:r>
              <a:rPr lang="en-US" b="1" dirty="0" smtClean="0"/>
              <a:t>quantity</a:t>
            </a:r>
            <a:r>
              <a:rPr lang="en-US" dirty="0" smtClean="0"/>
              <a:t> and </a:t>
            </a:r>
            <a:r>
              <a:rPr lang="en-US" b="1" dirty="0" smtClean="0"/>
              <a:t>quality</a:t>
            </a:r>
            <a:r>
              <a:rPr lang="en-US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599"/>
            <a:ext cx="5485714" cy="338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Effects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of non-volatile toxins:</a:t>
            </a:r>
          </a:p>
          <a:p>
            <a:pPr lvl="1"/>
            <a:r>
              <a:rPr lang="en-US" dirty="0" smtClean="0"/>
              <a:t>Salts</a:t>
            </a:r>
          </a:p>
          <a:p>
            <a:pPr lvl="1"/>
            <a:r>
              <a:rPr lang="en-US" dirty="0" smtClean="0"/>
              <a:t>Nitrates/nitrites</a:t>
            </a:r>
          </a:p>
          <a:p>
            <a:pPr lvl="1"/>
            <a:r>
              <a:rPr lang="en-US" dirty="0" smtClean="0"/>
              <a:t>Toxic runoff or point-source components</a:t>
            </a:r>
          </a:p>
        </p:txBody>
      </p:sp>
    </p:spTree>
    <p:extLst>
      <p:ext uri="{BB962C8B-B14F-4D97-AF65-F5344CB8AC3E}">
        <p14:creationId xmlns:p14="http://schemas.microsoft.com/office/powerpoint/2010/main" val="33599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Dissolved Solids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&lt; 3000 ppm</a:t>
            </a:r>
          </a:p>
          <a:p>
            <a:r>
              <a:rPr lang="en-US" dirty="0" smtClean="0"/>
              <a:t>3000-5000 ppm</a:t>
            </a:r>
          </a:p>
          <a:p>
            <a:r>
              <a:rPr lang="en-US" dirty="0" smtClean="0"/>
              <a:t>5000-7000 ppm</a:t>
            </a:r>
          </a:p>
          <a:p>
            <a:endParaRPr lang="en-US" dirty="0" smtClean="0"/>
          </a:p>
          <a:p>
            <a:r>
              <a:rPr lang="en-US" dirty="0" smtClean="0"/>
              <a:t>7000-10,000 ppm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Satisfactory</a:t>
            </a:r>
          </a:p>
          <a:p>
            <a:r>
              <a:rPr lang="en-US" dirty="0" smtClean="0"/>
              <a:t>Poor FE; loose stools</a:t>
            </a:r>
          </a:p>
          <a:p>
            <a:r>
              <a:rPr lang="en-US" dirty="0" smtClean="0"/>
              <a:t>Unsafe for pregnant or lactating animals</a:t>
            </a:r>
          </a:p>
          <a:p>
            <a:r>
              <a:rPr lang="en-US" dirty="0" smtClean="0"/>
              <a:t>May cause brain damage or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Water = first limiting nutrient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Water intake drives feed intake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Livestock Concerns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performance due to lack of water</a:t>
            </a:r>
          </a:p>
          <a:p>
            <a:pPr lvl="1"/>
            <a:r>
              <a:rPr lang="en-US" dirty="0" smtClean="0"/>
              <a:t>Decreased milk production </a:t>
            </a:r>
          </a:p>
          <a:p>
            <a:pPr lvl="1"/>
            <a:r>
              <a:rPr lang="en-US" dirty="0" smtClean="0"/>
              <a:t>Decreased gain</a:t>
            </a:r>
          </a:p>
          <a:p>
            <a:pPr lvl="1"/>
            <a:r>
              <a:rPr lang="en-US" dirty="0" smtClean="0"/>
              <a:t>Decreased BCS</a:t>
            </a:r>
          </a:p>
          <a:p>
            <a:r>
              <a:rPr lang="en-US" dirty="0" smtClean="0"/>
              <a:t>Increased urinary calculi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3.bp.blogspot.com/-BHT3YQVZrdk/UCnWwSFvfSI/AAAAAAAABuw/5Jq_AtclRbE/s1600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685800"/>
            <a:ext cx="7111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ranchwife4life.boxoquarterhorses.com/wp-content/uploads/2011/01/6.-Stanely-watches-as-Stetson-breaks-ice-in-ta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26" y="0"/>
            <a:ext cx="51474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2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527</Words>
  <Application>Microsoft Office PowerPoint</Application>
  <PresentationFormat>On-screen Show (4:3)</PresentationFormat>
  <Paragraphs>184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Photo Editor Photo</vt:lpstr>
      <vt:lpstr>Drought Concerns for  Cattle Producers</vt:lpstr>
      <vt:lpstr>Drought Effects</vt:lpstr>
      <vt:lpstr>Drought Effects:  Water</vt:lpstr>
      <vt:lpstr>Drought Effects</vt:lpstr>
      <vt:lpstr>Total Dissolved Solids</vt:lpstr>
      <vt:lpstr>Remember</vt:lpstr>
      <vt:lpstr>Major Livestock Concerns</vt:lpstr>
      <vt:lpstr>PowerPoint Presentation</vt:lpstr>
      <vt:lpstr>PowerPoint Presentation</vt:lpstr>
      <vt:lpstr>Drought Effects: Feed</vt:lpstr>
      <vt:lpstr>Drought Effects</vt:lpstr>
      <vt:lpstr>Drought Effects</vt:lpstr>
      <vt:lpstr>Nitrate Toxicity</vt:lpstr>
      <vt:lpstr>Nitrate Accumulators</vt:lpstr>
      <vt:lpstr>Nitrate Levels</vt:lpstr>
      <vt:lpstr>Nitrate Accumulators</vt:lpstr>
      <vt:lpstr>Nitrate Levels</vt:lpstr>
      <vt:lpstr>Managing Toxicity</vt:lpstr>
      <vt:lpstr>Testing Labs</vt:lpstr>
      <vt:lpstr>Interpretation of Forage Nitrate Test </vt:lpstr>
      <vt:lpstr>Managing Toxicity</vt:lpstr>
      <vt:lpstr>        Fungal (Myco)toxins</vt:lpstr>
      <vt:lpstr>Mycotoxins</vt:lpstr>
      <vt:lpstr>Mycotoxin effects</vt:lpstr>
      <vt:lpstr>Aflatoxin</vt:lpstr>
      <vt:lpstr>Fumonisin</vt:lpstr>
      <vt:lpstr>Toxic Plants</vt:lpstr>
      <vt:lpstr>Drought Effects: Summary</vt:lpstr>
    </vt:vector>
  </TitlesOfParts>
  <Company>KSU Animal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DeRouchey</dc:creator>
  <cp:lastModifiedBy>Karen Marie Blakeslee</cp:lastModifiedBy>
  <cp:revision>100</cp:revision>
  <dcterms:created xsi:type="dcterms:W3CDTF">2011-11-01T01:48:20Z</dcterms:created>
  <dcterms:modified xsi:type="dcterms:W3CDTF">2014-05-08T18:37:10Z</dcterms:modified>
</cp:coreProperties>
</file>