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309" r:id="rId3"/>
    <p:sldId id="310" r:id="rId4"/>
    <p:sldId id="311" r:id="rId5"/>
    <p:sldId id="326" r:id="rId6"/>
    <p:sldId id="312" r:id="rId7"/>
    <p:sldId id="307" r:id="rId8"/>
    <p:sldId id="306" r:id="rId9"/>
    <p:sldId id="308" r:id="rId10"/>
    <p:sldId id="325" r:id="rId11"/>
    <p:sldId id="313" r:id="rId12"/>
    <p:sldId id="315" r:id="rId13"/>
    <p:sldId id="314" r:id="rId14"/>
    <p:sldId id="320" r:id="rId15"/>
    <p:sldId id="321" r:id="rId16"/>
    <p:sldId id="322" r:id="rId17"/>
    <p:sldId id="323" r:id="rId18"/>
    <p:sldId id="324" r:id="rId19"/>
    <p:sldId id="287" r:id="rId20"/>
    <p:sldId id="289" r:id="rId21"/>
    <p:sldId id="288" r:id="rId22"/>
    <p:sldId id="285" r:id="rId23"/>
    <p:sldId id="299" r:id="rId24"/>
    <p:sldId id="300" r:id="rId25"/>
    <p:sldId id="301" r:id="rId26"/>
    <p:sldId id="305" r:id="rId27"/>
    <p:sldId id="304" r:id="rId28"/>
    <p:sldId id="302" r:id="rId29"/>
    <p:sldId id="303" r:id="rId30"/>
    <p:sldId id="280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18" autoAdjust="0"/>
    <p:restoredTop sz="94745" autoAdjust="0"/>
  </p:normalViewPr>
  <p:slideViewPr>
    <p:cSldViewPr>
      <p:cViewPr varScale="1">
        <p:scale>
          <a:sx n="84" d="100"/>
          <a:sy n="84" d="100"/>
        </p:scale>
        <p:origin x="-902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511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425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63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207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2075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2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051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05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6041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61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792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798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24000"/>
            <a:ext cx="4041775" cy="792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798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06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1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571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24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144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5458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958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079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625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4104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7796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7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eith Martin\Desktop\30 Days\080714 Midland 99 Larry Smith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9069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1767" y="381000"/>
            <a:ext cx="8305800" cy="29546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Bermudagrass</a:t>
            </a:r>
            <a:r>
              <a:rPr lang="en-US" sz="6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Project</a:t>
            </a:r>
          </a:p>
          <a:p>
            <a:pPr algn="ctr"/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0403" y="2967335"/>
            <a:ext cx="752321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Keith Martin, Josh Coltrain</a:t>
            </a:r>
            <a:b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and Jeri Geren</a:t>
            </a:r>
            <a:endParaRPr lang="en-US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5029200"/>
            <a:ext cx="89562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Meeting - Producer Relationships - Results</a:t>
            </a:r>
            <a:endParaRPr lang="en-US" sz="36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694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Harvest</a:t>
            </a:r>
            <a:endParaRPr lang="en-US" dirty="0"/>
          </a:p>
        </p:txBody>
      </p:sp>
      <p:pic>
        <p:nvPicPr>
          <p:cNvPr id="3" name="Picture 4" descr="http://www.louisianasportsman.com/classifieds/pics/p13503168622198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024890"/>
            <a:ext cx="6705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77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eith Martin\Desktop\20140624_12003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88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eith Martin\Desktop\20140624_12004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670"/>
            <a:ext cx="9179560" cy="688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45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eith Martin\Desktop\2013-06-26 11.54.05-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10870" cy="617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91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3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en-US" sz="4000" dirty="0" smtClean="0"/>
              <a:t>Results</a:t>
            </a:r>
            <a:endParaRPr lang="en-US" sz="4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43" y="990601"/>
            <a:ext cx="9108057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48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80734"/>
            <a:ext cx="9144000" cy="5496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48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48" y="639264"/>
            <a:ext cx="9129252" cy="548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59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80734"/>
            <a:ext cx="9144000" cy="5496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90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eith Martin\Desktop\30 Days\Bermuda Field Day Aug 7 2014 FINAL-page-00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10" t="3171" r="2957" b="2916"/>
          <a:stretch/>
        </p:blipFill>
        <p:spPr bwMode="auto">
          <a:xfrm>
            <a:off x="2319130" y="89452"/>
            <a:ext cx="4691270" cy="608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10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336" t="22292" r="10044" b="6250"/>
          <a:stretch/>
        </p:blipFill>
        <p:spPr bwMode="auto">
          <a:xfrm>
            <a:off x="-38100" y="685800"/>
            <a:ext cx="9159329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Parsons Silt Loam Soil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0146" y="3387312"/>
            <a:ext cx="1706880" cy="533400"/>
          </a:xfrm>
          <a:solidFill>
            <a:srgbClr val="FFFF00">
              <a:alpha val="75000"/>
            </a:srgbClr>
          </a:solidFill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 Trial site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7196076" y="33868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1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Keith Martin\Desktop\bermuda_fd_0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625454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27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Keith Martin\Desktop\30 Days\Brian Pugh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6584924" cy="554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46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Keith Martin\Desktop\30 Days\Larry Showing Bermud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925" y="-159911"/>
            <a:ext cx="9178925" cy="720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25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0"/>
            <a:ext cx="5719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1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8460" y="0"/>
            <a:ext cx="56839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2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95202"/>
            <a:ext cx="9144000" cy="34675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079" y="609600"/>
            <a:ext cx="80778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Sample KPICS Data Compilation</a:t>
            </a:r>
            <a:endParaRPr lang="en-US" sz="4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3824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23695" y="457200"/>
            <a:ext cx="33009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Audience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1660525"/>
            <a:ext cx="5733467" cy="42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1642347"/>
            <a:ext cx="6354140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66800" y="685800"/>
            <a:ext cx="73460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Improvement in Net Income Per Acre</a:t>
            </a:r>
            <a:endParaRPr lang="en-US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231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25"/>
          <a:stretch/>
        </p:blipFill>
        <p:spPr>
          <a:xfrm>
            <a:off x="1295400" y="924828"/>
            <a:ext cx="7329555" cy="51518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76600" y="191869"/>
            <a:ext cx="29803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Data Results</a:t>
            </a:r>
            <a:endParaRPr lang="en-US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4960177" y="5638800"/>
            <a:ext cx="3802823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76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457200"/>
            <a:ext cx="6359525" cy="55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86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4290"/>
            <a:ext cx="88392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Treatment List - 2013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0260485"/>
              </p:ext>
            </p:extLst>
          </p:nvPr>
        </p:nvGraphicFramePr>
        <p:xfrm>
          <a:off x="152400" y="609600"/>
          <a:ext cx="8839198" cy="53435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4509"/>
                <a:gridCol w="1881934"/>
                <a:gridCol w="1685755"/>
                <a:gridCol w="1142851"/>
                <a:gridCol w="748260"/>
                <a:gridCol w="748260"/>
                <a:gridCol w="1857629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TRT#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Treatments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N rate (</a:t>
                      </a:r>
                      <a:r>
                        <a:rPr lang="en-US" sz="2000" u="none" strike="noStrike" dirty="0" err="1">
                          <a:effectLst/>
                        </a:rPr>
                        <a:t>lbs</a:t>
                      </a:r>
                      <a:r>
                        <a:rPr lang="en-US" sz="2000" u="none" strike="noStrike" dirty="0">
                          <a:effectLst/>
                        </a:rPr>
                        <a:t>/a)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Rep1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Rep2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Rep3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NH4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304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17' by 60' long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NH4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303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NH4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120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301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NH4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180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104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202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302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Urea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306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10' by 50' long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Urea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308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Urea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120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307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Urea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180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108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207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305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AmmNit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211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10' by 50' long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AmmNit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312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AmmNit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120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111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212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309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</a:rPr>
                        <a:t>AmmNit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180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112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209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311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Urea+Agrotain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113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214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316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10' by 50' long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Urea+Agrotain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114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215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314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Urea+Agrotain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120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115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213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315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</a:rPr>
                        <a:t>Urea+Agrotain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180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116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216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64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Keith Martin\Desktop\harvest 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76200"/>
            <a:ext cx="8076235" cy="605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Title 1"/>
          <p:cNvSpPr>
            <a:spLocks noGrp="1"/>
          </p:cNvSpPr>
          <p:nvPr>
            <p:ph type="ctrTitle"/>
          </p:nvPr>
        </p:nvSpPr>
        <p:spPr>
          <a:xfrm>
            <a:off x="381000" y="3733800"/>
            <a:ext cx="8382000" cy="1676400"/>
          </a:xfrm>
        </p:spPr>
        <p:txBody>
          <a:bodyPr/>
          <a:lstStyle/>
          <a:p>
            <a:pPr eaLnBrk="1" hangingPunct="1"/>
            <a:r>
              <a:rPr lang="en-US" altLang="en-US" sz="6600" b="1" dirty="0" smtClean="0"/>
              <a:t>Questions</a:t>
            </a: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endParaRPr lang="en-US" altLang="en-US" sz="4000" dirty="0" smtClean="0"/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09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Treatment Map 2013</a:t>
            </a:r>
            <a:endParaRPr lang="en-US" sz="3600" dirty="0"/>
          </a:p>
        </p:txBody>
      </p:sp>
      <p:pic>
        <p:nvPicPr>
          <p:cNvPr id="409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26" y="533400"/>
            <a:ext cx="8949974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04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Map - 2015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9904055"/>
              </p:ext>
            </p:extLst>
          </p:nvPr>
        </p:nvGraphicFramePr>
        <p:xfrm>
          <a:off x="609600" y="1447800"/>
          <a:ext cx="3469733" cy="45314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2942"/>
                <a:gridCol w="636259"/>
                <a:gridCol w="339338"/>
                <a:gridCol w="636259"/>
                <a:gridCol w="339338"/>
                <a:gridCol w="636259"/>
                <a:gridCol w="339338"/>
              </a:tblGrid>
              <a:tr h="30785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17' wide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10' wide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anchor="ctr"/>
                </a:tc>
              </a:tr>
              <a:tr h="52726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70' long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104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vert="wordArtVert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vert="wordArtVert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204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vert="wordArtVert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vert="wordArtVert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304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vert="wordArtVert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vert="wordArtVert" anchor="ctr"/>
                </a:tc>
              </a:tr>
              <a:tr h="52726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111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vert="wordArtVert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vert="wordArtVert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vert="wordArtVert" anchor="ctr"/>
                </a:tc>
              </a:tr>
              <a:tr h="52726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103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vert="wordArtVert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vert="wordArtVert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203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vert="wordArtVert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vert="wordArtVert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303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vert="wordArtVert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vert="wordArtVert" anchor="ctr"/>
                </a:tc>
              </a:tr>
              <a:tr h="52726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109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vert="wordArtVert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209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vert="wordArtVert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309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vert="wordArtVert" anchor="ctr"/>
                </a:tc>
              </a:tr>
              <a:tr h="52726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102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vert="wordArtVert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108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vert="wordArtVert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202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vert="wordArtVert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208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vert="wordArtVert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302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vert="wordArtVert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308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vert="wordArtVert" anchor="ctr"/>
                </a:tc>
              </a:tr>
              <a:tr h="52726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107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vert="wordArtVert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207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vert="wordArtVert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307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vert="wordArtVert" anchor="ctr"/>
                </a:tc>
              </a:tr>
              <a:tr h="52726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vert="wordArtVert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106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vert="wordArtVert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vert="wordArtVert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206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vert="wordArtVert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vert="wordArtVert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306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vert="wordArtVert" anchor="ctr"/>
                </a:tc>
              </a:tr>
              <a:tr h="52726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vert="wordArtVert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vert="wordArtVert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305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vert="wordArtVert"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108338"/>
              </p:ext>
            </p:extLst>
          </p:nvPr>
        </p:nvGraphicFramePr>
        <p:xfrm>
          <a:off x="5181600" y="1447800"/>
          <a:ext cx="3368160" cy="45259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1360"/>
                <a:gridCol w="561360"/>
                <a:gridCol w="561360"/>
                <a:gridCol w="561360"/>
                <a:gridCol w="561360"/>
                <a:gridCol w="561360"/>
              </a:tblGrid>
              <a:tr h="17542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71" marR="8771" marT="87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71" marR="8771" marT="87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71" marR="8771" marT="87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71" marR="8771" marT="87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71" marR="8771" marT="87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71" marR="8771" marT="8771" marB="0" anchor="b"/>
                </a:tc>
              </a:tr>
              <a:tr h="5438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NH4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71" marR="8771" marT="8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Urea + 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71" marR="8771" marT="877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NH4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71" marR="8771" marT="8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Urea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71" marR="8771" marT="877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NH4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71" marR="8771" marT="8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Urea + 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71" marR="8771" marT="8771" marB="0" anchor="ctr"/>
                </a:tc>
              </a:tr>
              <a:tr h="5438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Urea + 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71" marR="8771" marT="8771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Urea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71" marR="8771" marT="8771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Urea + 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71" marR="8771" marT="8771" marB="0" anchor="ctr"/>
                </a:tc>
              </a:tr>
              <a:tr h="5438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NH4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71" marR="8771" marT="8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Urea + 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71" marR="8771" marT="877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NH4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71" marR="8771" marT="8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Urea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71" marR="8771" marT="877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NH4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71" marR="8771" marT="8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Urea + 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71" marR="8771" marT="8771" marB="0" anchor="ctr"/>
                </a:tc>
              </a:tr>
              <a:tr h="5438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Urea + 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71" marR="8771" marT="8771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Urea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71" marR="8771" marT="8771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Urea + 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71" marR="8771" marT="8771" marB="0" anchor="ctr"/>
                </a:tc>
              </a:tr>
              <a:tr h="5438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NH4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71" marR="8771" marT="8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Urea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71" marR="8771" marT="877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NH4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71" marR="8771" marT="8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Urea + 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71" marR="8771" marT="877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NH4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71" marR="8771" marT="8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Urea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71" marR="8771" marT="8771" marB="0" anchor="ctr"/>
                </a:tc>
              </a:tr>
              <a:tr h="5438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Urea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71" marR="8771" marT="8771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Urea + 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71" marR="8771" marT="8771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Urea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71" marR="8771" marT="8771" marB="0" anchor="ctr"/>
                </a:tc>
              </a:tr>
              <a:tr h="5438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NH4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71" marR="8771" marT="8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Urea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71" marR="8771" marT="877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NH4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71" marR="8771" marT="8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Urea + 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71" marR="8771" marT="877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NH4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71" marR="8771" marT="8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Urea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71" marR="8771" marT="8771" marB="0" anchor="ctr"/>
                </a:tc>
              </a:tr>
              <a:tr h="5438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Urea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71" marR="8771" marT="8771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Urea + 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71" marR="8771" marT="8771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Urea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71" marR="8771" marT="8771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720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sz="4000" dirty="0" smtClean="0"/>
              <a:t>Trial Procedures	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Producer apply NH4 in strips north and south where designated in the Treatment Map</a:t>
            </a:r>
          </a:p>
          <a:p>
            <a:r>
              <a:rPr lang="en-US" sz="2800" dirty="0" smtClean="0"/>
              <a:t>Researchers will apply the Urea, </a:t>
            </a:r>
            <a:r>
              <a:rPr lang="en-US" sz="2800" dirty="0" err="1" smtClean="0"/>
              <a:t>AmNit</a:t>
            </a:r>
            <a:r>
              <a:rPr lang="en-US" sz="2800" dirty="0" smtClean="0"/>
              <a:t>, and </a:t>
            </a:r>
            <a:r>
              <a:rPr lang="en-US" sz="2800" dirty="0" err="1" smtClean="0"/>
              <a:t>Urea+Agrotain</a:t>
            </a:r>
            <a:r>
              <a:rPr lang="en-US" sz="2800" dirty="0" smtClean="0"/>
              <a:t> soon after NH4 application</a:t>
            </a:r>
          </a:p>
          <a:p>
            <a:r>
              <a:rPr lang="en-US" sz="2800" dirty="0" smtClean="0"/>
              <a:t>Researchers will supply enclosure fencing </a:t>
            </a:r>
          </a:p>
          <a:p>
            <a:pPr lvl="1"/>
            <a:r>
              <a:rPr lang="en-US" sz="2400" dirty="0" smtClean="0"/>
              <a:t>Solar electric fence</a:t>
            </a:r>
          </a:p>
          <a:p>
            <a:r>
              <a:rPr lang="en-US" sz="2800" dirty="0" smtClean="0"/>
              <a:t>Forage measurements</a:t>
            </a:r>
          </a:p>
          <a:p>
            <a:pPr lvl="1"/>
            <a:r>
              <a:rPr lang="en-US" sz="2400" dirty="0" smtClean="0"/>
              <a:t>Tonnage</a:t>
            </a:r>
          </a:p>
          <a:p>
            <a:pPr lvl="1"/>
            <a:r>
              <a:rPr lang="en-US" sz="2400" dirty="0" smtClean="0"/>
              <a:t>Protein and quality</a:t>
            </a:r>
          </a:p>
        </p:txBody>
      </p:sp>
    </p:spTree>
    <p:extLst>
      <p:ext uri="{BB962C8B-B14F-4D97-AF65-F5344CB8AC3E}">
        <p14:creationId xmlns:p14="http://schemas.microsoft.com/office/powerpoint/2010/main" val="252525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Keith Martin\Desktop\2014-05-20 11.13.4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17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5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4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ght_KSRE_Bottom[1]">
  <a:themeElements>
    <a:clrScheme name="LightBkgd">
      <a:dk1>
        <a:srgbClr val="542378"/>
      </a:dk1>
      <a:lt1>
        <a:srgbClr val="542378"/>
      </a:lt1>
      <a:dk2>
        <a:srgbClr val="48425C"/>
      </a:dk2>
      <a:lt2>
        <a:srgbClr val="48425C"/>
      </a:lt2>
      <a:accent1>
        <a:srgbClr val="48425C"/>
      </a:accent1>
      <a:accent2>
        <a:srgbClr val="48425C"/>
      </a:accent2>
      <a:accent3>
        <a:srgbClr val="48425C"/>
      </a:accent3>
      <a:accent4>
        <a:srgbClr val="48425C"/>
      </a:accent4>
      <a:accent5>
        <a:srgbClr val="48425C"/>
      </a:accent5>
      <a:accent6>
        <a:srgbClr val="48425C"/>
      </a:accent6>
      <a:hlink>
        <a:srgbClr val="48425C"/>
      </a:hlink>
      <a:folHlink>
        <a:srgbClr val="48425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Light_KSRE_Bottom[1]</Template>
  <TotalTime>658</TotalTime>
  <Words>327</Words>
  <Application>Microsoft Office PowerPoint</Application>
  <PresentationFormat>On-screen Show (4:3)</PresentationFormat>
  <Paragraphs>204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Light_KSRE_Bottom[1]</vt:lpstr>
      <vt:lpstr>PowerPoint Presentation</vt:lpstr>
      <vt:lpstr>Parsons Silt Loam Soil</vt:lpstr>
      <vt:lpstr>Treatment List - 2013</vt:lpstr>
      <vt:lpstr>Treatment Map 2013</vt:lpstr>
      <vt:lpstr>Treatment Map - 2015</vt:lpstr>
      <vt:lpstr>Trial Procedures </vt:lpstr>
      <vt:lpstr>PowerPoint Presentation</vt:lpstr>
      <vt:lpstr>PowerPoint Presentation</vt:lpstr>
      <vt:lpstr>PowerPoint Presentation</vt:lpstr>
      <vt:lpstr>Harvest</vt:lpstr>
      <vt:lpstr>PowerPoint Presentation</vt:lpstr>
      <vt:lpstr>PowerPoint Presentation</vt:lpstr>
      <vt:lpstr>PowerPoint Presentation</vt:lpstr>
      <vt:lpstr>PowerPoint Presentation</vt:lpstr>
      <vt:lpstr>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Thank You Dinner Sponsors!</dc:title>
  <dc:creator>Scott Gordon</dc:creator>
  <cp:lastModifiedBy>Karen Marie Blakeslee</cp:lastModifiedBy>
  <cp:revision>71</cp:revision>
  <dcterms:created xsi:type="dcterms:W3CDTF">2011-03-01T14:52:00Z</dcterms:created>
  <dcterms:modified xsi:type="dcterms:W3CDTF">2015-11-12T19:30:03Z</dcterms:modified>
</cp:coreProperties>
</file>