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pitchFamily="34" charset="0"/>
        <a:ea typeface="+mn-ea"/>
        <a:cs typeface="Arial" charset="0"/>
      </a:defRPr>
    </a:lvl1pPr>
    <a:lvl2pPr marL="457200" algn="l" defTabSz="457200" rtl="0" fontAlgn="base">
      <a:spcBef>
        <a:spcPct val="0"/>
      </a:spcBef>
      <a:spcAft>
        <a:spcPct val="0"/>
      </a:spcAft>
      <a:defRPr kern="1200">
        <a:solidFill>
          <a:schemeClr val="tx1"/>
        </a:solidFill>
        <a:latin typeface="Trebuchet MS" pitchFamily="34" charset="0"/>
        <a:ea typeface="+mn-ea"/>
        <a:cs typeface="Arial" charset="0"/>
      </a:defRPr>
    </a:lvl2pPr>
    <a:lvl3pPr marL="914400" algn="l" defTabSz="457200" rtl="0" fontAlgn="base">
      <a:spcBef>
        <a:spcPct val="0"/>
      </a:spcBef>
      <a:spcAft>
        <a:spcPct val="0"/>
      </a:spcAft>
      <a:defRPr kern="1200">
        <a:solidFill>
          <a:schemeClr val="tx1"/>
        </a:solidFill>
        <a:latin typeface="Trebuchet MS" pitchFamily="34" charset="0"/>
        <a:ea typeface="+mn-ea"/>
        <a:cs typeface="Arial" charset="0"/>
      </a:defRPr>
    </a:lvl3pPr>
    <a:lvl4pPr marL="1371600" algn="l" defTabSz="457200" rtl="0" fontAlgn="base">
      <a:spcBef>
        <a:spcPct val="0"/>
      </a:spcBef>
      <a:spcAft>
        <a:spcPct val="0"/>
      </a:spcAft>
      <a:defRPr kern="1200">
        <a:solidFill>
          <a:schemeClr val="tx1"/>
        </a:solidFill>
        <a:latin typeface="Trebuchet MS" pitchFamily="34" charset="0"/>
        <a:ea typeface="+mn-ea"/>
        <a:cs typeface="Arial" charset="0"/>
      </a:defRPr>
    </a:lvl4pPr>
    <a:lvl5pPr marL="1828800" algn="l" defTabSz="457200"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12098-1E49-43C1-A094-894F80315DDF}" type="datetimeFigureOut">
              <a:rPr lang="en-US" smtClean="0"/>
              <a:t>10/18/2019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BA88B6-3BCD-4470-A3BF-257C6CED8155}" type="slidenum">
              <a:rPr lang="en-US" smtClean="0"/>
              <a:t>‹#›</a:t>
            </a:fld>
            <a:endParaRPr lang="en-US"/>
          </a:p>
        </p:txBody>
      </p:sp>
    </p:spTree>
    <p:extLst>
      <p:ext uri="{BB962C8B-B14F-4D97-AF65-F5344CB8AC3E}">
        <p14:creationId xmlns:p14="http://schemas.microsoft.com/office/powerpoint/2010/main" val="73514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a:t>
            </a:r>
            <a:r>
              <a:rPr lang="en-US" baseline="0" dirty="0"/>
              <a:t> talk about prussic acid and nitrates in the same sentence but these are two independent disorders that often occur within the same plants and can be caused by similar weather and fertility issues.  Management practices are different for each disorder so make sure you are correctly managing for the disorder of interest with your grazing and harvesting methods.</a:t>
            </a:r>
            <a:endParaRPr lang="en-US" dirty="0"/>
          </a:p>
        </p:txBody>
      </p:sp>
      <p:sp>
        <p:nvSpPr>
          <p:cNvPr id="4" name="Slide Number Placeholder 3"/>
          <p:cNvSpPr>
            <a:spLocks noGrp="1"/>
          </p:cNvSpPr>
          <p:nvPr>
            <p:ph type="sldNum" sz="quarter" idx="10"/>
          </p:nvPr>
        </p:nvSpPr>
        <p:spPr/>
        <p:txBody>
          <a:bodyPr/>
          <a:lstStyle/>
          <a:p>
            <a:fld id="{2FBA88B6-3BCD-4470-A3BF-257C6CED8155}" type="slidenum">
              <a:rPr lang="en-US" smtClean="0"/>
              <a:t>5</a:t>
            </a:fld>
            <a:endParaRPr lang="en-US"/>
          </a:p>
        </p:txBody>
      </p:sp>
    </p:spTree>
    <p:extLst>
      <p:ext uri="{BB962C8B-B14F-4D97-AF65-F5344CB8AC3E}">
        <p14:creationId xmlns:p14="http://schemas.microsoft.com/office/powerpoint/2010/main" val="140949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F422EA0-9DE4-4B18-8054-45C73BBC3D6C}" type="slidenum">
              <a:rPr lang="en-US"/>
              <a:pPr>
                <a:defRPr/>
              </a:pPr>
              <a:t>‹#›</a:t>
            </a:fld>
            <a:endParaRPr lang="en-US"/>
          </a:p>
        </p:txBody>
      </p:sp>
    </p:spTree>
    <p:extLst>
      <p:ext uri="{BB962C8B-B14F-4D97-AF65-F5344CB8AC3E}">
        <p14:creationId xmlns:p14="http://schemas.microsoft.com/office/powerpoint/2010/main" val="277795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0D8FA8F-C197-459F-B780-8B51BDB888E3}" type="slidenum">
              <a:rPr lang="en-US"/>
              <a:pPr>
                <a:defRPr/>
              </a:pPr>
              <a:t>‹#›</a:t>
            </a:fld>
            <a:endParaRPr lang="en-US"/>
          </a:p>
        </p:txBody>
      </p:sp>
    </p:spTree>
    <p:extLst>
      <p:ext uri="{BB962C8B-B14F-4D97-AF65-F5344CB8AC3E}">
        <p14:creationId xmlns:p14="http://schemas.microsoft.com/office/powerpoint/2010/main" val="83470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5A5F6DC-B897-4EDD-A37F-3B7DC809372D}" type="slidenum">
              <a:rPr lang="en-US"/>
              <a:pPr>
                <a:defRPr/>
              </a:pPr>
              <a:t>‹#›</a:t>
            </a:fld>
            <a:endParaRPr lang="en-US"/>
          </a:p>
        </p:txBody>
      </p:sp>
    </p:spTree>
    <p:extLst>
      <p:ext uri="{BB962C8B-B14F-4D97-AF65-F5344CB8AC3E}">
        <p14:creationId xmlns:p14="http://schemas.microsoft.com/office/powerpoint/2010/main" val="426202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43A6D25-C4A0-40EE-A7D7-2887A1E0AECA}" type="slidenum">
              <a:rPr lang="en-US"/>
              <a:pPr>
                <a:defRPr/>
              </a:pPr>
              <a:t>‹#›</a:t>
            </a:fld>
            <a:endParaRPr lang="en-US"/>
          </a:p>
        </p:txBody>
      </p:sp>
    </p:spTree>
    <p:extLst>
      <p:ext uri="{BB962C8B-B14F-4D97-AF65-F5344CB8AC3E}">
        <p14:creationId xmlns:p14="http://schemas.microsoft.com/office/powerpoint/2010/main" val="62513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8849FAF-41C4-428B-809C-E1BB46015587}" type="slidenum">
              <a:rPr lang="en-US"/>
              <a:pPr>
                <a:defRPr/>
              </a:pPr>
              <a:t>‹#›</a:t>
            </a:fld>
            <a:endParaRPr lang="en-US"/>
          </a:p>
        </p:txBody>
      </p:sp>
    </p:spTree>
    <p:extLst>
      <p:ext uri="{BB962C8B-B14F-4D97-AF65-F5344CB8AC3E}">
        <p14:creationId xmlns:p14="http://schemas.microsoft.com/office/powerpoint/2010/main" val="55805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63771" y="34196"/>
            <a:ext cx="6466154" cy="535151"/>
          </a:xfrm>
          <a:prstGeom prst="rect">
            <a:avLst/>
          </a:prstGeom>
        </p:spPr>
        <p:txBody>
          <a:bodyPr/>
          <a:lstStyle/>
          <a:p>
            <a:r>
              <a:rPr lang="en-US"/>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55B1D76-6F54-4542-809A-18F31C30A996}" type="slidenum">
              <a:rPr lang="en-US"/>
              <a:pPr>
                <a:defRPr/>
              </a:pPr>
              <a:t>‹#›</a:t>
            </a:fld>
            <a:endParaRPr lang="en-US"/>
          </a:p>
        </p:txBody>
      </p:sp>
    </p:spTree>
    <p:extLst>
      <p:ext uri="{BB962C8B-B14F-4D97-AF65-F5344CB8AC3E}">
        <p14:creationId xmlns:p14="http://schemas.microsoft.com/office/powerpoint/2010/main" val="385587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2563771" y="34196"/>
            <a:ext cx="6466154" cy="535151"/>
          </a:xfrm>
          <a:prstGeom prst="rect">
            <a:avLst/>
          </a:prstGeom>
        </p:spPr>
        <p:txBody>
          <a:bodyPr/>
          <a:lstStyle/>
          <a:p>
            <a:r>
              <a:rPr lang="en-US"/>
              <a:t>Click to edit Master 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14E0D3AF-5E1F-462A-A278-44B136FEC75C}" type="slidenum">
              <a:rPr lang="en-US"/>
              <a:pPr>
                <a:defRPr/>
              </a:pPr>
              <a:t>‹#›</a:t>
            </a:fld>
            <a:endParaRPr lang="en-US"/>
          </a:p>
        </p:txBody>
      </p:sp>
    </p:spTree>
    <p:extLst>
      <p:ext uri="{BB962C8B-B14F-4D97-AF65-F5344CB8AC3E}">
        <p14:creationId xmlns:p14="http://schemas.microsoft.com/office/powerpoint/2010/main" val="384150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563771" y="34196"/>
            <a:ext cx="6466154" cy="535151"/>
          </a:xfrm>
          <a:prstGeom prst="rect">
            <a:avLst/>
          </a:prstGeom>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0A6EAC5D-FFD7-4125-A96D-6876B35E8EDD}" type="slidenum">
              <a:rPr lang="en-US"/>
              <a:pPr>
                <a:defRPr/>
              </a:pPr>
              <a:t>‹#›</a:t>
            </a:fld>
            <a:endParaRPr lang="en-US"/>
          </a:p>
        </p:txBody>
      </p:sp>
    </p:spTree>
    <p:extLst>
      <p:ext uri="{BB962C8B-B14F-4D97-AF65-F5344CB8AC3E}">
        <p14:creationId xmlns:p14="http://schemas.microsoft.com/office/powerpoint/2010/main" val="200518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8A2A4963-B761-47DE-B534-A0467D0E5558}" type="slidenum">
              <a:rPr lang="en-US"/>
              <a:pPr>
                <a:defRPr/>
              </a:pPr>
              <a:t>‹#›</a:t>
            </a:fld>
            <a:endParaRPr lang="en-US"/>
          </a:p>
        </p:txBody>
      </p:sp>
    </p:spTree>
    <p:extLst>
      <p:ext uri="{BB962C8B-B14F-4D97-AF65-F5344CB8AC3E}">
        <p14:creationId xmlns:p14="http://schemas.microsoft.com/office/powerpoint/2010/main" val="202387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1089FA9-1928-4767-8592-FEB97C19416A}" type="slidenum">
              <a:rPr lang="en-US"/>
              <a:pPr>
                <a:defRPr/>
              </a:pPr>
              <a:t>‹#›</a:t>
            </a:fld>
            <a:endParaRPr lang="en-US"/>
          </a:p>
        </p:txBody>
      </p:sp>
    </p:spTree>
    <p:extLst>
      <p:ext uri="{BB962C8B-B14F-4D97-AF65-F5344CB8AC3E}">
        <p14:creationId xmlns:p14="http://schemas.microsoft.com/office/powerpoint/2010/main" val="401022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896B7F1-1095-4353-9FC5-9F21A833C390}" type="slidenum">
              <a:rPr lang="en-US"/>
              <a:pPr>
                <a:defRPr/>
              </a:pPr>
              <a:t>‹#›</a:t>
            </a:fld>
            <a:endParaRPr lang="en-US"/>
          </a:p>
        </p:txBody>
      </p:sp>
    </p:spTree>
    <p:extLst>
      <p:ext uri="{BB962C8B-B14F-4D97-AF65-F5344CB8AC3E}">
        <p14:creationId xmlns:p14="http://schemas.microsoft.com/office/powerpoint/2010/main" val="107514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4FD358D-6E33-4D9E-AF0A-56235E656419}" type="slidenum">
              <a:rPr lang="en-US"/>
              <a:pPr>
                <a:defRPr/>
              </a:pPr>
              <a:t>‹#›</a:t>
            </a:fld>
            <a:endParaRPr lang="en-US"/>
          </a:p>
        </p:txBody>
      </p:sp>
      <p:pic>
        <p:nvPicPr>
          <p:cNvPr id="1028"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4475" y="6343650"/>
            <a:ext cx="882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fontAlgn="base" hangingPunct="1">
        <a:spcBef>
          <a:spcPct val="0"/>
        </a:spcBef>
        <a:spcAft>
          <a:spcPct val="0"/>
        </a:spcAft>
        <a:defRPr sz="4000" kern="1200">
          <a:solidFill>
            <a:schemeClr val="bg1"/>
          </a:solidFill>
          <a:latin typeface="Calibri" pitchFamily="34" charset="0"/>
          <a:ea typeface="Calibri" pitchFamily="34" charset="0"/>
          <a:cs typeface="Calibri" pitchFamily="34" charset="0"/>
        </a:defRPr>
      </a:lvl1pPr>
      <a:lvl2pPr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2pPr>
      <a:lvl3pPr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3pPr>
      <a:lvl4pPr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4pPr>
      <a:lvl5pPr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5pPr>
      <a:lvl6pPr marL="457200"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6pPr>
      <a:lvl7pPr marL="914400"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7pPr>
      <a:lvl8pPr marL="1371600"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8pPr>
      <a:lvl9pPr marL="1828800"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libri" pitchFamily="34" charset="0"/>
          <a:ea typeface="Calibri" pitchFamily="34" charset="0"/>
          <a:cs typeface="Calibri"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libri" pitchFamily="34" charset="0"/>
          <a:ea typeface="Calibri" pitchFamily="34" charset="0"/>
          <a:cs typeface="Calibri"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libri" pitchFamily="34" charset="0"/>
          <a:ea typeface="Calibri" pitchFamily="34" charset="0"/>
          <a:cs typeface="Calibri"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libri" pitchFamily="34" charset="0"/>
          <a:ea typeface="Calibri" pitchFamily="34" charset="0"/>
          <a:cs typeface="Calibri" pitchFamily="34"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libri" pitchFamily="34" charset="0"/>
          <a:ea typeface="Calibri" pitchFamily="34" charset="0"/>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bwMode="auto">
          <a:xfrm>
            <a:off x="685800" y="968375"/>
            <a:ext cx="4123267"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Prussic acid</a:t>
            </a:r>
          </a:p>
        </p:txBody>
      </p:sp>
      <p:sp>
        <p:nvSpPr>
          <p:cNvPr id="3" name="Subtitle 2"/>
          <p:cNvSpPr>
            <a:spLocks noGrp="1"/>
          </p:cNvSpPr>
          <p:nvPr>
            <p:ph type="subTitle" idx="1"/>
          </p:nvPr>
        </p:nvSpPr>
        <p:spPr>
          <a:xfrm>
            <a:off x="287867" y="2438400"/>
            <a:ext cx="4741331" cy="1752600"/>
          </a:xfrm>
        </p:spPr>
        <p:txBody>
          <a:bodyPr>
            <a:normAutofit/>
          </a:bodyPr>
          <a:lstStyle/>
          <a:p>
            <a:pPr fontAlgn="auto">
              <a:spcAft>
                <a:spcPts val="0"/>
              </a:spcAft>
              <a:buFont typeface="Arial"/>
              <a:buNone/>
              <a:defRPr/>
            </a:pPr>
            <a:r>
              <a:rPr lang="en-US" dirty="0">
                <a:ea typeface="+mn-ea"/>
              </a:rPr>
              <a:t>(name)</a:t>
            </a:r>
          </a:p>
          <a:p>
            <a:pPr fontAlgn="auto">
              <a:spcAft>
                <a:spcPts val="0"/>
              </a:spcAft>
              <a:buFont typeface="Arial"/>
              <a:buNone/>
              <a:defRPr/>
            </a:pPr>
            <a:r>
              <a:rPr lang="en-US" dirty="0">
                <a:ea typeface="+mn-ea"/>
              </a:rPr>
              <a:t>Kansas State University</a:t>
            </a:r>
          </a:p>
        </p:txBody>
      </p:sp>
      <p:pic>
        <p:nvPicPr>
          <p:cNvPr id="2" name="Picture 1" descr="prussic-acid.jpg (700×1050) - Google Chrome"/>
          <p:cNvPicPr>
            <a:picLocks noChangeAspect="1"/>
          </p:cNvPicPr>
          <p:nvPr/>
        </p:nvPicPr>
        <p:blipFill rotWithShape="1">
          <a:blip r:embed="rId2">
            <a:extLst>
              <a:ext uri="{28A0092B-C50C-407E-A947-70E740481C1C}">
                <a14:useLocalDpi xmlns:a14="http://schemas.microsoft.com/office/drawing/2010/main" val="0"/>
              </a:ext>
            </a:extLst>
          </a:blip>
          <a:srcRect l="36297" t="13275" r="35555" b="4053"/>
          <a:stretch/>
        </p:blipFill>
        <p:spPr>
          <a:xfrm>
            <a:off x="5029199" y="93133"/>
            <a:ext cx="4114801" cy="65511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sp>
        <p:nvSpPr>
          <p:cNvPr id="3" name="Content Placeholder 2"/>
          <p:cNvSpPr>
            <a:spLocks noGrp="1"/>
          </p:cNvSpPr>
          <p:nvPr>
            <p:ph idx="1"/>
          </p:nvPr>
        </p:nvSpPr>
        <p:spPr/>
        <p:txBody>
          <a:bodyPr/>
          <a:lstStyle/>
          <a:p>
            <a:r>
              <a:rPr lang="en-US" dirty="0"/>
              <a:t>Grazing management plans will be different based on which annual forage</a:t>
            </a:r>
          </a:p>
          <a:p>
            <a:pPr marL="0" indent="0" algn="ctr">
              <a:buNone/>
            </a:pPr>
            <a:r>
              <a:rPr lang="en-US" dirty="0">
                <a:solidFill>
                  <a:schemeClr val="accent6">
                    <a:lumMod val="75000"/>
                  </a:schemeClr>
                </a:solidFill>
              </a:rPr>
              <a:t>Sorghums, </a:t>
            </a:r>
            <a:r>
              <a:rPr lang="en-US" dirty="0" err="1">
                <a:solidFill>
                  <a:schemeClr val="accent6">
                    <a:lumMod val="75000"/>
                  </a:schemeClr>
                </a:solidFill>
              </a:rPr>
              <a:t>Johnsongrass</a:t>
            </a:r>
            <a:endParaRPr lang="en-US" dirty="0">
              <a:solidFill>
                <a:schemeClr val="accent6">
                  <a:lumMod val="75000"/>
                </a:schemeClr>
              </a:solidFill>
            </a:endParaRPr>
          </a:p>
          <a:p>
            <a:r>
              <a:rPr lang="en-US" dirty="0"/>
              <a:t>Wait to graze until plants are taller than 24 inches</a:t>
            </a:r>
          </a:p>
          <a:p>
            <a:r>
              <a:rPr lang="en-US" dirty="0"/>
              <a:t>Rotational or strip grazing is the best option</a:t>
            </a:r>
          </a:p>
          <a:p>
            <a:pPr lvl="1"/>
            <a:r>
              <a:rPr lang="en-US" dirty="0"/>
              <a:t>If you are rotationally grazing make sure to leave ~8 inches for re-growth</a:t>
            </a:r>
          </a:p>
          <a:p>
            <a:r>
              <a:rPr lang="en-US" dirty="0"/>
              <a:t>Want to consume the paddock within 10 days to prevent grazing of re-growth</a:t>
            </a:r>
          </a:p>
          <a:p>
            <a:r>
              <a:rPr lang="en-US" dirty="0"/>
              <a:t>Takes ~25 days before growing back to 24 inch</a:t>
            </a:r>
          </a:p>
        </p:txBody>
      </p:sp>
    </p:spTree>
    <p:extLst>
      <p:ext uri="{BB962C8B-B14F-4D97-AF65-F5344CB8AC3E}">
        <p14:creationId xmlns:p14="http://schemas.microsoft.com/office/powerpoint/2010/main" val="201900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sp>
        <p:nvSpPr>
          <p:cNvPr id="3" name="Content Placeholder 2"/>
          <p:cNvSpPr>
            <a:spLocks noGrp="1"/>
          </p:cNvSpPr>
          <p:nvPr>
            <p:ph idx="1"/>
          </p:nvPr>
        </p:nvSpPr>
        <p:spPr/>
        <p:txBody>
          <a:bodyPr/>
          <a:lstStyle/>
          <a:p>
            <a:r>
              <a:rPr lang="en-US" dirty="0"/>
              <a:t>Grazing management plans will be different based on which annual forage</a:t>
            </a:r>
          </a:p>
          <a:p>
            <a:pPr marL="0" indent="0" algn="ctr">
              <a:buNone/>
            </a:pPr>
            <a:r>
              <a:rPr lang="en-US" dirty="0" err="1">
                <a:solidFill>
                  <a:schemeClr val="accent6">
                    <a:lumMod val="75000"/>
                  </a:schemeClr>
                </a:solidFill>
              </a:rPr>
              <a:t>Sudangrass</a:t>
            </a:r>
            <a:r>
              <a:rPr lang="en-US" dirty="0">
                <a:solidFill>
                  <a:schemeClr val="accent6">
                    <a:lumMod val="75000"/>
                  </a:schemeClr>
                </a:solidFill>
              </a:rPr>
              <a:t>, sorghum-</a:t>
            </a:r>
            <a:r>
              <a:rPr lang="en-US" dirty="0" err="1">
                <a:solidFill>
                  <a:schemeClr val="accent6">
                    <a:lumMod val="75000"/>
                  </a:schemeClr>
                </a:solidFill>
              </a:rPr>
              <a:t>sudan</a:t>
            </a:r>
            <a:r>
              <a:rPr lang="en-US" dirty="0">
                <a:solidFill>
                  <a:schemeClr val="accent6">
                    <a:lumMod val="75000"/>
                  </a:schemeClr>
                </a:solidFill>
              </a:rPr>
              <a:t>, millets</a:t>
            </a:r>
          </a:p>
          <a:p>
            <a:r>
              <a:rPr lang="en-US" dirty="0"/>
              <a:t>Wait to graze until plants are taller than 18 inches</a:t>
            </a:r>
          </a:p>
          <a:p>
            <a:r>
              <a:rPr lang="en-US" dirty="0"/>
              <a:t>Rotational or strip grazing is the best option</a:t>
            </a:r>
          </a:p>
          <a:p>
            <a:pPr lvl="1"/>
            <a:r>
              <a:rPr lang="en-US" dirty="0"/>
              <a:t>If you are rotationally grazing make sure to leave ~8 inches for re-growth</a:t>
            </a:r>
          </a:p>
          <a:p>
            <a:r>
              <a:rPr lang="en-US" dirty="0"/>
              <a:t>Want to consume the paddock within 10 days to prevent grazing of re-growth</a:t>
            </a:r>
          </a:p>
          <a:p>
            <a:r>
              <a:rPr lang="en-US" dirty="0"/>
              <a:t>Takes ~21 days before growing back to 18 inch</a:t>
            </a:r>
          </a:p>
        </p:txBody>
      </p:sp>
    </p:spTree>
    <p:extLst>
      <p:ext uri="{BB962C8B-B14F-4D97-AF65-F5344CB8AC3E}">
        <p14:creationId xmlns:p14="http://schemas.microsoft.com/office/powerpoint/2010/main" val="103793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sp>
        <p:nvSpPr>
          <p:cNvPr id="3" name="Content Placeholder 2"/>
          <p:cNvSpPr>
            <a:spLocks noGrp="1"/>
          </p:cNvSpPr>
          <p:nvPr>
            <p:ph idx="1"/>
          </p:nvPr>
        </p:nvSpPr>
        <p:spPr/>
        <p:txBody>
          <a:bodyPr/>
          <a:lstStyle/>
          <a:p>
            <a:r>
              <a:rPr lang="en-US" dirty="0">
                <a:solidFill>
                  <a:schemeClr val="accent6">
                    <a:lumMod val="75000"/>
                  </a:schemeClr>
                </a:solidFill>
              </a:rPr>
              <a:t>Process of haying or ensiling will completely remove all issues with prussic acid</a:t>
            </a:r>
          </a:p>
          <a:p>
            <a:pPr lvl="1"/>
            <a:r>
              <a:rPr lang="en-US" dirty="0">
                <a:solidFill>
                  <a:schemeClr val="accent6">
                    <a:lumMod val="75000"/>
                  </a:schemeClr>
                </a:solidFill>
              </a:rPr>
              <a:t>Damaging the epidermal layers will allow the cyanide to evaporate</a:t>
            </a:r>
          </a:p>
          <a:p>
            <a:pPr lvl="1"/>
            <a:r>
              <a:rPr lang="en-US" dirty="0">
                <a:solidFill>
                  <a:schemeClr val="accent6">
                    <a:lumMod val="75000"/>
                  </a:schemeClr>
                </a:solidFill>
              </a:rPr>
              <a:t>Still do not consume until after 10 days of curing or ensiling</a:t>
            </a:r>
          </a:p>
          <a:p>
            <a:pPr lvl="2"/>
            <a:r>
              <a:rPr lang="en-US" dirty="0">
                <a:solidFill>
                  <a:schemeClr val="accent6">
                    <a:lumMod val="75000"/>
                  </a:schemeClr>
                </a:solidFill>
              </a:rPr>
              <a:t>Prussic acid will be high </a:t>
            </a:r>
          </a:p>
          <a:p>
            <a:pPr marL="914400" lvl="2" indent="0">
              <a:buNone/>
            </a:pPr>
            <a:r>
              <a:rPr lang="en-US" dirty="0">
                <a:solidFill>
                  <a:schemeClr val="accent6">
                    <a:lumMod val="75000"/>
                  </a:schemeClr>
                </a:solidFill>
              </a:rPr>
              <a:t>immediately following harvest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5314950"/>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41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sp>
        <p:nvSpPr>
          <p:cNvPr id="3" name="Content Placeholder 2"/>
          <p:cNvSpPr>
            <a:spLocks noGrp="1"/>
          </p:cNvSpPr>
          <p:nvPr>
            <p:ph idx="1"/>
          </p:nvPr>
        </p:nvSpPr>
        <p:spPr/>
        <p:txBody>
          <a:bodyPr/>
          <a:lstStyle/>
          <a:p>
            <a:r>
              <a:rPr lang="en-US" dirty="0"/>
              <a:t>Wait at least 10 days after killing freeze before grazing milo stalks, standing sorghums/millets, </a:t>
            </a:r>
            <a:r>
              <a:rPr lang="en-US" dirty="0" err="1"/>
              <a:t>etc</a:t>
            </a:r>
            <a:endParaRPr lang="en-US" dirty="0"/>
          </a:p>
          <a:p>
            <a:pPr lvl="1"/>
            <a:r>
              <a:rPr lang="en-US" dirty="0"/>
              <a:t>This allows enough time for the cyanide to evaporate</a:t>
            </a:r>
          </a:p>
          <a:p>
            <a:endParaRPr lang="en-US" dirty="0"/>
          </a:p>
          <a:p>
            <a:r>
              <a:rPr lang="en-US" dirty="0"/>
              <a:t>After hay harvest you can graze the regrowth, just make sure it is either:</a:t>
            </a:r>
          </a:p>
          <a:p>
            <a:pPr lvl="1"/>
            <a:r>
              <a:rPr lang="en-US" dirty="0"/>
              <a:t>Taller than 24 inches if </a:t>
            </a:r>
            <a:r>
              <a:rPr lang="en-US" dirty="0" err="1"/>
              <a:t>sorhgum</a:t>
            </a:r>
            <a:r>
              <a:rPr lang="en-US" dirty="0"/>
              <a:t>, 18 inches if millet</a:t>
            </a:r>
          </a:p>
          <a:p>
            <a:pPr lvl="1"/>
            <a:r>
              <a:rPr lang="en-US" dirty="0"/>
              <a:t>Has been killed by freeze at least 10 days ago</a:t>
            </a:r>
          </a:p>
        </p:txBody>
      </p:sp>
    </p:spTree>
    <p:extLst>
      <p:ext uri="{BB962C8B-B14F-4D97-AF65-F5344CB8AC3E}">
        <p14:creationId xmlns:p14="http://schemas.microsoft.com/office/powerpoint/2010/main" val="10623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sp>
        <p:nvSpPr>
          <p:cNvPr id="3" name="Content Placeholder 2"/>
          <p:cNvSpPr>
            <a:spLocks noGrp="1"/>
          </p:cNvSpPr>
          <p:nvPr>
            <p:ph idx="1"/>
          </p:nvPr>
        </p:nvSpPr>
        <p:spPr/>
        <p:txBody>
          <a:bodyPr/>
          <a:lstStyle/>
          <a:p>
            <a:r>
              <a:rPr lang="en-US" dirty="0"/>
              <a:t>Drought breaking rain</a:t>
            </a:r>
          </a:p>
          <a:p>
            <a:pPr lvl="1"/>
            <a:r>
              <a:rPr lang="en-US" dirty="0"/>
              <a:t>The plants will immediately go to growing, generating new sprouts possibly</a:t>
            </a:r>
          </a:p>
          <a:p>
            <a:pPr lvl="1"/>
            <a:r>
              <a:rPr lang="en-US" dirty="0"/>
              <a:t>Fast growth in susceptible plants will result in high levels</a:t>
            </a:r>
          </a:p>
          <a:p>
            <a:pPr lvl="1"/>
            <a:r>
              <a:rPr lang="en-US" dirty="0"/>
              <a:t>Wait to graze until has met height rule</a:t>
            </a:r>
          </a:p>
          <a:p>
            <a:pPr lvl="1"/>
            <a:r>
              <a:rPr lang="en-US" dirty="0"/>
              <a:t>Wait a minimum of a week after drought breaking rain (DO NOT graze within 4 days of drought breaking rain)</a:t>
            </a:r>
          </a:p>
          <a:p>
            <a:pPr lvl="1"/>
            <a:endParaRPr lang="en-US" dirty="0"/>
          </a:p>
        </p:txBody>
      </p:sp>
    </p:spTree>
    <p:extLst>
      <p:ext uri="{BB962C8B-B14F-4D97-AF65-F5344CB8AC3E}">
        <p14:creationId xmlns:p14="http://schemas.microsoft.com/office/powerpoint/2010/main" val="110848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sp>
        <p:nvSpPr>
          <p:cNvPr id="3" name="Content Placeholder 2"/>
          <p:cNvSpPr>
            <a:spLocks noGrp="1"/>
          </p:cNvSpPr>
          <p:nvPr>
            <p:ph idx="1"/>
          </p:nvPr>
        </p:nvSpPr>
        <p:spPr/>
        <p:txBody>
          <a:bodyPr/>
          <a:lstStyle/>
          <a:p>
            <a:r>
              <a:rPr lang="en-US" dirty="0"/>
              <a:t>Prussic acid is very concerning with the fact it kills so rapidly</a:t>
            </a:r>
          </a:p>
          <a:p>
            <a:r>
              <a:rPr lang="en-US" dirty="0"/>
              <a:t>Management practices can drastically reduce risk of toxicity</a:t>
            </a:r>
          </a:p>
          <a:p>
            <a:r>
              <a:rPr lang="en-US" dirty="0"/>
              <a:t>Planning is important with grazing of prussic acid plants</a:t>
            </a:r>
          </a:p>
          <a:p>
            <a:r>
              <a:rPr lang="en-US" dirty="0"/>
              <a:t>Haying and ensiling are a safe way to feed prussic acid susceptible plants </a:t>
            </a:r>
          </a:p>
        </p:txBody>
      </p:sp>
    </p:spTree>
    <p:extLst>
      <p:ext uri="{BB962C8B-B14F-4D97-AF65-F5344CB8AC3E}">
        <p14:creationId xmlns:p14="http://schemas.microsoft.com/office/powerpoint/2010/main" val="106407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523207"/>
            <a:ext cx="5111750" cy="3833812"/>
          </a:xfrm>
        </p:spPr>
      </p:pic>
      <p:sp>
        <p:nvSpPr>
          <p:cNvPr id="4" name="Text Placeholder 3"/>
          <p:cNvSpPr>
            <a:spLocks noGrp="1"/>
          </p:cNvSpPr>
          <p:nvPr>
            <p:ph type="body" sz="half" idx="2"/>
          </p:nvPr>
        </p:nvSpPr>
        <p:spPr/>
        <p:txBody>
          <a:bodyPr/>
          <a:lstStyle/>
          <a:p>
            <a:r>
              <a:rPr lang="en-US" sz="3200" dirty="0"/>
              <a:t>Questions?</a:t>
            </a:r>
          </a:p>
          <a:p>
            <a:endParaRPr lang="en-US" sz="3200" dirty="0"/>
          </a:p>
        </p:txBody>
      </p:sp>
    </p:spTree>
    <p:extLst>
      <p:ext uri="{BB962C8B-B14F-4D97-AF65-F5344CB8AC3E}">
        <p14:creationId xmlns:p14="http://schemas.microsoft.com/office/powerpoint/2010/main" val="420512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Mode of action</a:t>
            </a:r>
          </a:p>
        </p:txBody>
      </p:sp>
      <p:sp>
        <p:nvSpPr>
          <p:cNvPr id="3" name="Content Placeholder 2"/>
          <p:cNvSpPr>
            <a:spLocks noGrp="1"/>
          </p:cNvSpPr>
          <p:nvPr>
            <p:ph idx="1"/>
          </p:nvPr>
        </p:nvSpPr>
        <p:spPr>
          <a:xfrm>
            <a:off x="457200" y="728134"/>
            <a:ext cx="3781650" cy="5398030"/>
          </a:xfrm>
        </p:spPr>
        <p:txBody>
          <a:bodyPr/>
          <a:lstStyle/>
          <a:p>
            <a:r>
              <a:rPr lang="en-US" dirty="0"/>
              <a:t>Aka hydrocyanic acid poisoning or cyanide poisoning</a:t>
            </a:r>
          </a:p>
          <a:p>
            <a:r>
              <a:rPr lang="en-US" dirty="0"/>
              <a:t>Occurs when consuming cyanogenic glycosides</a:t>
            </a:r>
          </a:p>
          <a:p>
            <a:r>
              <a:rPr lang="en-US" dirty="0"/>
              <a:t>Cyanogenic glycosides are in the epidermal cells of plants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850" y="1368425"/>
            <a:ext cx="47910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6478601"/>
            <a:ext cx="3587842" cy="369332"/>
          </a:xfrm>
          <a:prstGeom prst="rect">
            <a:avLst/>
          </a:prstGeom>
        </p:spPr>
        <p:txBody>
          <a:bodyPr wrap="none">
            <a:spAutoFit/>
          </a:bodyPr>
          <a:lstStyle/>
          <a:p>
            <a:r>
              <a:rPr lang="en-US" dirty="0"/>
              <a:t>http://qoana.com/blog/?p=1487</a:t>
            </a:r>
          </a:p>
        </p:txBody>
      </p:sp>
    </p:spTree>
    <p:extLst>
      <p:ext uri="{BB962C8B-B14F-4D97-AF65-F5344CB8AC3E}">
        <p14:creationId xmlns:p14="http://schemas.microsoft.com/office/powerpoint/2010/main" val="261437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Mode of action</a:t>
            </a:r>
          </a:p>
        </p:txBody>
      </p:sp>
      <p:sp>
        <p:nvSpPr>
          <p:cNvPr id="3" name="Content Placeholder 2"/>
          <p:cNvSpPr>
            <a:spLocks noGrp="1"/>
          </p:cNvSpPr>
          <p:nvPr>
            <p:ph idx="1"/>
          </p:nvPr>
        </p:nvSpPr>
        <p:spPr/>
        <p:txBody>
          <a:bodyPr/>
          <a:lstStyle/>
          <a:p>
            <a:r>
              <a:rPr lang="en-US" dirty="0"/>
              <a:t>Mastication mixes enzymes and </a:t>
            </a:r>
            <a:r>
              <a:rPr lang="en-US" dirty="0" err="1"/>
              <a:t>dhurrin</a:t>
            </a:r>
            <a:r>
              <a:rPr lang="en-US" dirty="0"/>
              <a:t> leaving </a:t>
            </a:r>
            <a:r>
              <a:rPr lang="en-US" dirty="0" err="1"/>
              <a:t>aglycone</a:t>
            </a:r>
            <a:r>
              <a:rPr lang="en-US" dirty="0"/>
              <a:t> from which HCN is released</a:t>
            </a:r>
          </a:p>
          <a:p>
            <a:r>
              <a:rPr lang="en-US" dirty="0"/>
              <a:t>HCN is absorbed in rumen wall</a:t>
            </a:r>
          </a:p>
          <a:p>
            <a:r>
              <a:rPr lang="en-US" dirty="0"/>
              <a:t>Cattle will then have rapid, then labored slow breathing, muscle spasms, and dilated pupils</a:t>
            </a:r>
          </a:p>
          <a:p>
            <a:r>
              <a:rPr lang="en-US" dirty="0"/>
              <a:t>Death occurs in 15 minutes up to 2 hours after ingestion</a:t>
            </a:r>
          </a:p>
          <a:p>
            <a:pPr lvl="1"/>
            <a:r>
              <a:rPr lang="en-US" dirty="0"/>
              <a:t>Asphyxiation</a:t>
            </a:r>
          </a:p>
          <a:p>
            <a:pPr lvl="1"/>
            <a:r>
              <a:rPr lang="en-US" dirty="0"/>
              <a:t>Blood color is “cherry red”</a:t>
            </a:r>
          </a:p>
          <a:p>
            <a:pPr lvl="2"/>
            <a:r>
              <a:rPr lang="en-US" dirty="0"/>
              <a:t>Overabundance of oxygen in blood but cells can’t use it</a:t>
            </a:r>
          </a:p>
          <a:p>
            <a:r>
              <a:rPr lang="en-US" dirty="0"/>
              <a:t>If cattle live past 2 hours then recovery is likely</a:t>
            </a:r>
          </a:p>
        </p:txBody>
      </p:sp>
    </p:spTree>
    <p:extLst>
      <p:ext uri="{BB962C8B-B14F-4D97-AF65-F5344CB8AC3E}">
        <p14:creationId xmlns:p14="http://schemas.microsoft.com/office/powerpoint/2010/main" val="164509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Testing and Treatment</a:t>
            </a:r>
          </a:p>
        </p:txBody>
      </p:sp>
      <p:sp>
        <p:nvSpPr>
          <p:cNvPr id="3" name="Content Placeholder 2"/>
          <p:cNvSpPr>
            <a:spLocks noGrp="1"/>
          </p:cNvSpPr>
          <p:nvPr>
            <p:ph idx="1"/>
          </p:nvPr>
        </p:nvSpPr>
        <p:spPr/>
        <p:txBody>
          <a:bodyPr/>
          <a:lstStyle/>
          <a:p>
            <a:r>
              <a:rPr lang="en-US" dirty="0"/>
              <a:t>2 mg/pound of body weight per hour will kill an animal</a:t>
            </a:r>
          </a:p>
          <a:p>
            <a:pPr lvl="1"/>
            <a:r>
              <a:rPr lang="en-US" dirty="0"/>
              <a:t>0.02% prussic acid considered dangerous</a:t>
            </a:r>
          </a:p>
          <a:p>
            <a:r>
              <a:rPr lang="en-US" dirty="0"/>
              <a:t>Treatment:</a:t>
            </a:r>
          </a:p>
          <a:p>
            <a:pPr lvl="1"/>
            <a:r>
              <a:rPr lang="en-US" dirty="0"/>
              <a:t>Sodium nitrate (1.2%) and sodium thiosulfate (7.4%) in a 125-250 cc dose</a:t>
            </a:r>
          </a:p>
          <a:p>
            <a:pPr lvl="2"/>
            <a:r>
              <a:rPr lang="en-US" dirty="0"/>
              <a:t>Before the heart stops – you may save the animal</a:t>
            </a:r>
          </a:p>
          <a:p>
            <a:pPr lvl="1"/>
            <a:r>
              <a:rPr lang="en-US" dirty="0"/>
              <a:t>Make sure diagnosis is correct – nitrate toxicity symptoms same as prussic acid except:</a:t>
            </a:r>
          </a:p>
          <a:p>
            <a:pPr lvl="2"/>
            <a:r>
              <a:rPr lang="en-US" dirty="0"/>
              <a:t>Blood is “chocolate brown”</a:t>
            </a:r>
          </a:p>
          <a:p>
            <a:pPr lvl="2"/>
            <a:r>
              <a:rPr lang="en-US" dirty="0"/>
              <a:t>Symptoms manifest hours after consumption</a:t>
            </a:r>
          </a:p>
        </p:txBody>
      </p:sp>
    </p:spTree>
    <p:extLst>
      <p:ext uri="{BB962C8B-B14F-4D97-AF65-F5344CB8AC3E}">
        <p14:creationId xmlns:p14="http://schemas.microsoft.com/office/powerpoint/2010/main" val="109867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Important note</a:t>
            </a:r>
          </a:p>
        </p:txBody>
      </p:sp>
      <p:sp>
        <p:nvSpPr>
          <p:cNvPr id="3" name="Content Placeholder 2"/>
          <p:cNvSpPr>
            <a:spLocks noGrp="1"/>
          </p:cNvSpPr>
          <p:nvPr>
            <p:ph idx="1"/>
          </p:nvPr>
        </p:nvSpPr>
        <p:spPr>
          <a:xfrm>
            <a:off x="457200" y="2201332"/>
            <a:ext cx="8229600" cy="3924831"/>
          </a:xfrm>
        </p:spPr>
        <p:txBody>
          <a:bodyPr/>
          <a:lstStyle/>
          <a:p>
            <a:pPr marL="0" indent="0" algn="ctr">
              <a:buNone/>
            </a:pPr>
            <a:r>
              <a:rPr lang="en-US" sz="4800" dirty="0"/>
              <a:t>Nitrate toxicity and prussic acid poisoning are NOT related</a:t>
            </a:r>
          </a:p>
        </p:txBody>
      </p:sp>
    </p:spTree>
    <p:extLst>
      <p:ext uri="{BB962C8B-B14F-4D97-AF65-F5344CB8AC3E}">
        <p14:creationId xmlns:p14="http://schemas.microsoft.com/office/powerpoint/2010/main" val="407782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sp>
        <p:nvSpPr>
          <p:cNvPr id="3" name="Content Placeholder 2"/>
          <p:cNvSpPr>
            <a:spLocks noGrp="1"/>
          </p:cNvSpPr>
          <p:nvPr>
            <p:ph idx="1"/>
          </p:nvPr>
        </p:nvSpPr>
        <p:spPr/>
        <p:txBody>
          <a:bodyPr/>
          <a:lstStyle/>
          <a:p>
            <a:r>
              <a:rPr lang="en-US" dirty="0"/>
              <a:t>Identify periods when prussic acid will be high and avoid grazing</a:t>
            </a:r>
          </a:p>
          <a:p>
            <a:r>
              <a:rPr lang="en-US" dirty="0"/>
              <a:t>Identify plants that have prussic acid potential</a:t>
            </a:r>
          </a:p>
          <a:p>
            <a:r>
              <a:rPr lang="en-US" dirty="0"/>
              <a:t>Develop grazing management plan</a:t>
            </a:r>
          </a:p>
          <a:p>
            <a:pPr lvl="1"/>
            <a:r>
              <a:rPr lang="en-US" dirty="0"/>
              <a:t>Heavier stocking is better (4-6 AU/acre)</a:t>
            </a:r>
          </a:p>
          <a:p>
            <a:r>
              <a:rPr lang="en-US" dirty="0"/>
              <a:t>Improper soil fertility can increase prussic acid issues:</a:t>
            </a:r>
          </a:p>
          <a:p>
            <a:pPr lvl="1"/>
            <a:r>
              <a:rPr lang="en-US" dirty="0"/>
              <a:t>Found to a higher degree in soils with high N and deficient in P and potash</a:t>
            </a:r>
          </a:p>
          <a:p>
            <a:pPr lvl="1"/>
            <a:r>
              <a:rPr lang="en-US" dirty="0"/>
              <a:t>Split N application reduce risk of both nitrates and prussic acid</a:t>
            </a:r>
          </a:p>
        </p:txBody>
      </p:sp>
    </p:spTree>
    <p:extLst>
      <p:ext uri="{BB962C8B-B14F-4D97-AF65-F5344CB8AC3E}">
        <p14:creationId xmlns:p14="http://schemas.microsoft.com/office/powerpoint/2010/main" val="129164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sp>
        <p:nvSpPr>
          <p:cNvPr id="3" name="Content Placeholder 2"/>
          <p:cNvSpPr>
            <a:spLocks noGrp="1"/>
          </p:cNvSpPr>
          <p:nvPr>
            <p:ph idx="1"/>
          </p:nvPr>
        </p:nvSpPr>
        <p:spPr/>
        <p:txBody>
          <a:bodyPr/>
          <a:lstStyle/>
          <a:p>
            <a:r>
              <a:rPr lang="en-US" dirty="0">
                <a:solidFill>
                  <a:schemeClr val="accent6">
                    <a:lumMod val="75000"/>
                  </a:schemeClr>
                </a:solidFill>
              </a:rPr>
              <a:t>Process of haying or ensiling will completely remove all issues with prussic acid</a:t>
            </a:r>
          </a:p>
          <a:p>
            <a:pPr lvl="1"/>
            <a:r>
              <a:rPr lang="en-US" dirty="0">
                <a:solidFill>
                  <a:schemeClr val="accent6">
                    <a:lumMod val="75000"/>
                  </a:schemeClr>
                </a:solidFill>
              </a:rPr>
              <a:t>Damaging the epidermal layers will allow the cyanide to evaporate</a:t>
            </a:r>
          </a:p>
          <a:p>
            <a:pPr lvl="1"/>
            <a:r>
              <a:rPr lang="en-US" dirty="0">
                <a:solidFill>
                  <a:schemeClr val="accent6">
                    <a:lumMod val="75000"/>
                  </a:schemeClr>
                </a:solidFill>
              </a:rPr>
              <a:t>Still do not consume until after 10 days of curing or ensiling</a:t>
            </a:r>
          </a:p>
          <a:p>
            <a:pPr lvl="2"/>
            <a:r>
              <a:rPr lang="en-US" dirty="0">
                <a:solidFill>
                  <a:schemeClr val="accent6">
                    <a:lumMod val="75000"/>
                  </a:schemeClr>
                </a:solidFill>
              </a:rPr>
              <a:t>Prussic acid will be high </a:t>
            </a:r>
          </a:p>
          <a:p>
            <a:pPr marL="914400" lvl="2" indent="0">
              <a:buNone/>
            </a:pPr>
            <a:r>
              <a:rPr lang="en-US" dirty="0">
                <a:solidFill>
                  <a:schemeClr val="accent6">
                    <a:lumMod val="75000"/>
                  </a:schemeClr>
                </a:solidFill>
              </a:rPr>
              <a:t>immediately following harvest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5314950"/>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71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sp>
        <p:nvSpPr>
          <p:cNvPr id="3" name="Content Placeholder 2"/>
          <p:cNvSpPr>
            <a:spLocks noGrp="1"/>
          </p:cNvSpPr>
          <p:nvPr>
            <p:ph idx="1"/>
          </p:nvPr>
        </p:nvSpPr>
        <p:spPr/>
        <p:txBody>
          <a:bodyPr/>
          <a:lstStyle/>
          <a:p>
            <a:r>
              <a:rPr lang="en-US" dirty="0"/>
              <a:t>Periods when prussic acid is high</a:t>
            </a:r>
          </a:p>
          <a:p>
            <a:pPr lvl="1"/>
            <a:r>
              <a:rPr lang="en-US" dirty="0"/>
              <a:t>Drought</a:t>
            </a:r>
          </a:p>
          <a:p>
            <a:pPr lvl="1"/>
            <a:r>
              <a:rPr lang="en-US" dirty="0"/>
              <a:t>Drought-breaking rain</a:t>
            </a:r>
          </a:p>
          <a:p>
            <a:pPr lvl="1"/>
            <a:r>
              <a:rPr lang="en-US" dirty="0"/>
              <a:t>Immature plants</a:t>
            </a:r>
          </a:p>
          <a:p>
            <a:pPr lvl="1"/>
            <a:r>
              <a:rPr lang="en-US" dirty="0"/>
              <a:t>Sprouts</a:t>
            </a:r>
          </a:p>
          <a:p>
            <a:pPr lvl="1"/>
            <a:r>
              <a:rPr lang="en-US" dirty="0"/>
              <a:t>Killing freeze</a:t>
            </a:r>
          </a:p>
          <a:p>
            <a:pPr lvl="1"/>
            <a:r>
              <a:rPr lang="en-US" dirty="0"/>
              <a:t>Severe damage to plant</a:t>
            </a:r>
          </a:p>
          <a:p>
            <a:pPr lvl="2"/>
            <a:r>
              <a:rPr lang="en-US" dirty="0"/>
              <a:t>Hail</a:t>
            </a:r>
          </a:p>
          <a:p>
            <a:pPr lvl="2"/>
            <a:r>
              <a:rPr lang="en-US" dirty="0"/>
              <a:t>Herbicide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15811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75075"/>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63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2800" dirty="0">
                <a:solidFill>
                  <a:schemeClr val="accent6">
                    <a:lumMod val="75000"/>
                  </a:schemeClr>
                </a:solidFill>
              </a:rPr>
              <a:t>Susceptible plants</a:t>
            </a:r>
          </a:p>
        </p:txBody>
      </p:sp>
      <p:sp>
        <p:nvSpPr>
          <p:cNvPr id="3" name="Content Placeholder 2"/>
          <p:cNvSpPr>
            <a:spLocks noGrp="1"/>
          </p:cNvSpPr>
          <p:nvPr>
            <p:ph sz="half" idx="2"/>
          </p:nvPr>
        </p:nvSpPr>
        <p:spPr/>
        <p:txBody>
          <a:bodyPr/>
          <a:lstStyle/>
          <a:p>
            <a:r>
              <a:rPr lang="en-US" sz="2400" dirty="0"/>
              <a:t>Sorghums</a:t>
            </a:r>
          </a:p>
          <a:p>
            <a:r>
              <a:rPr lang="en-US" sz="2400" dirty="0"/>
              <a:t>Millets</a:t>
            </a:r>
          </a:p>
          <a:p>
            <a:r>
              <a:rPr lang="en-US" sz="2400" dirty="0" err="1"/>
              <a:t>Johnsongrass</a:t>
            </a:r>
            <a:endParaRPr lang="en-US" sz="2400" dirty="0"/>
          </a:p>
          <a:p>
            <a:r>
              <a:rPr lang="en-US" sz="2400" dirty="0"/>
              <a:t>Sudan grass</a:t>
            </a:r>
          </a:p>
          <a:p>
            <a:r>
              <a:rPr lang="en-US" sz="2400" dirty="0"/>
              <a:t>Sorghum-</a:t>
            </a:r>
            <a:r>
              <a:rPr lang="en-US" sz="2400" dirty="0" err="1"/>
              <a:t>sudans</a:t>
            </a:r>
            <a:endParaRPr lang="en-US" sz="2400" dirty="0"/>
          </a:p>
          <a:p>
            <a:r>
              <a:rPr lang="en-US" sz="2400" dirty="0"/>
              <a:t>Common milkweed</a:t>
            </a:r>
          </a:p>
          <a:p>
            <a:r>
              <a:rPr lang="en-US" sz="2400" dirty="0"/>
              <a:t>Many stone fruits</a:t>
            </a:r>
          </a:p>
          <a:p>
            <a:pPr lvl="1"/>
            <a:r>
              <a:rPr lang="en-US" sz="2800" dirty="0"/>
              <a:t>Wild cherry</a:t>
            </a:r>
          </a:p>
          <a:p>
            <a:r>
              <a:rPr lang="en-US" sz="2400" dirty="0"/>
              <a:t>Black nightshade</a:t>
            </a:r>
          </a:p>
          <a:p>
            <a:r>
              <a:rPr lang="en-US" sz="2400" dirty="0" err="1"/>
              <a:t>Horsenettle</a:t>
            </a:r>
            <a:endParaRPr lang="en-US" sz="2400" dirty="0"/>
          </a:p>
          <a:p>
            <a:pPr lvl="1"/>
            <a:endParaRPr lang="en-US" sz="2800" dirty="0"/>
          </a:p>
        </p:txBody>
      </p:sp>
      <p:sp>
        <p:nvSpPr>
          <p:cNvPr id="5" name="Text Placeholder 4"/>
          <p:cNvSpPr>
            <a:spLocks noGrp="1"/>
          </p:cNvSpPr>
          <p:nvPr>
            <p:ph type="body" sz="quarter" idx="3"/>
          </p:nvPr>
        </p:nvSpPr>
        <p:spPr/>
        <p:txBody>
          <a:bodyPr>
            <a:normAutofit/>
          </a:bodyPr>
          <a:lstStyle/>
          <a:p>
            <a:r>
              <a:rPr lang="en-US" sz="3200" dirty="0">
                <a:solidFill>
                  <a:schemeClr val="accent6">
                    <a:lumMod val="75000"/>
                  </a:schemeClr>
                </a:solidFill>
              </a:rPr>
              <a:t>Safe</a:t>
            </a:r>
          </a:p>
        </p:txBody>
      </p:sp>
      <p:sp>
        <p:nvSpPr>
          <p:cNvPr id="6" name="Content Placeholder 5"/>
          <p:cNvSpPr>
            <a:spLocks noGrp="1"/>
          </p:cNvSpPr>
          <p:nvPr>
            <p:ph sz="quarter" idx="4"/>
          </p:nvPr>
        </p:nvSpPr>
        <p:spPr/>
        <p:txBody>
          <a:bodyPr/>
          <a:lstStyle/>
          <a:p>
            <a:r>
              <a:rPr lang="en-US" sz="2400" dirty="0"/>
              <a:t>Pearl millet</a:t>
            </a:r>
          </a:p>
          <a:p>
            <a:r>
              <a:rPr lang="en-US" sz="2400" dirty="0"/>
              <a:t>Foxtail millet</a:t>
            </a:r>
          </a:p>
          <a:p>
            <a:r>
              <a:rPr lang="en-US" sz="2400" dirty="0"/>
              <a:t>Corn</a:t>
            </a:r>
          </a:p>
        </p:txBody>
      </p:sp>
      <p:sp>
        <p:nvSpPr>
          <p:cNvPr id="2" name="Title 1"/>
          <p:cNvSpPr>
            <a:spLocks noGrp="1"/>
          </p:cNvSpPr>
          <p:nvPr>
            <p:ph type="title"/>
          </p:nvPr>
        </p:nvSpPr>
        <p:spPr/>
        <p:txBody>
          <a:bodyPr/>
          <a:lstStyle/>
          <a:p>
            <a:r>
              <a:rPr lang="en-US" dirty="0">
                <a:solidFill>
                  <a:schemeClr val="accent6">
                    <a:lumMod val="75000"/>
                  </a:schemeClr>
                </a:solidFill>
                <a:effectLst>
                  <a:outerShdw blurRad="50800" dist="38100" dir="2700000" algn="tl" rotWithShape="0">
                    <a:prstClr val="black">
                      <a:alpha val="40000"/>
                    </a:prstClr>
                  </a:outerShdw>
                </a:effectLst>
              </a:rPr>
              <a:t>Managing for prussic acid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188" y="3200929"/>
            <a:ext cx="4452300" cy="296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569137"/>
      </p:ext>
    </p:extLst>
  </p:cSld>
  <p:clrMapOvr>
    <a:masterClrMapping/>
  </p:clrMapOvr>
</p:sld>
</file>

<file path=ppt/theme/theme1.xml><?xml version="1.0" encoding="utf-8"?>
<a:theme xmlns:a="http://schemas.openxmlformats.org/drawingml/2006/main" name="KSREpurple_band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KSREpurple_band (2)</Template>
  <TotalTime>156</TotalTime>
  <Words>812</Words>
  <Application>Microsoft Office PowerPoint</Application>
  <PresentationFormat>On-screen Show (4:3)</PresentationFormat>
  <Paragraphs>111</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KSREpurple_band (2)</vt:lpstr>
      <vt:lpstr>Prussic acid</vt:lpstr>
      <vt:lpstr>Mode of action</vt:lpstr>
      <vt:lpstr>Mode of action</vt:lpstr>
      <vt:lpstr>Testing and Treatment</vt:lpstr>
      <vt:lpstr>Important note</vt:lpstr>
      <vt:lpstr>Managing for prussic acid</vt:lpstr>
      <vt:lpstr>Managing for prussic acid</vt:lpstr>
      <vt:lpstr>Managing for prussic acid</vt:lpstr>
      <vt:lpstr>Managing for prussic acid</vt:lpstr>
      <vt:lpstr>Managing for prussic acid</vt:lpstr>
      <vt:lpstr>Managing for prussic acid</vt:lpstr>
      <vt:lpstr>Managing for prussic acid</vt:lpstr>
      <vt:lpstr>Managing for prussic acid</vt:lpstr>
      <vt:lpstr>Managing for prussic acid</vt:lpstr>
      <vt:lpstr>Managing for prussic acid</vt:lpstr>
      <vt:lpstr>PowerPoint Presentation</vt:lpstr>
    </vt:vector>
  </TitlesOfParts>
  <Company>K-State Research and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Livestock</dc:creator>
  <cp:lastModifiedBy>Livestock Specialist</cp:lastModifiedBy>
  <cp:revision>14</cp:revision>
  <dcterms:created xsi:type="dcterms:W3CDTF">2013-12-13T18:27:04Z</dcterms:created>
  <dcterms:modified xsi:type="dcterms:W3CDTF">2019-10-18T21:30:35Z</dcterms:modified>
</cp:coreProperties>
</file>