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9" r:id="rId2"/>
    <p:sldId id="391" r:id="rId3"/>
    <p:sldId id="388" r:id="rId4"/>
    <p:sldId id="419" r:id="rId5"/>
    <p:sldId id="385" r:id="rId6"/>
    <p:sldId id="396" r:id="rId7"/>
    <p:sldId id="420" r:id="rId8"/>
    <p:sldId id="389" r:id="rId9"/>
    <p:sldId id="390" r:id="rId10"/>
    <p:sldId id="405" r:id="rId11"/>
    <p:sldId id="399" r:id="rId12"/>
    <p:sldId id="394" r:id="rId13"/>
    <p:sldId id="393" r:id="rId14"/>
    <p:sldId id="395" r:id="rId15"/>
    <p:sldId id="397" r:id="rId16"/>
    <p:sldId id="407" r:id="rId17"/>
    <p:sldId id="387" r:id="rId18"/>
    <p:sldId id="392" r:id="rId19"/>
    <p:sldId id="401" r:id="rId20"/>
    <p:sldId id="403" r:id="rId21"/>
    <p:sldId id="406" r:id="rId22"/>
    <p:sldId id="404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8122" autoAdjust="0"/>
  </p:normalViewPr>
  <p:slideViewPr>
    <p:cSldViewPr snapToGrid="0" snapToObjects="1">
      <p:cViewPr>
        <p:scale>
          <a:sx n="125" d="100"/>
          <a:sy n="125" d="100"/>
        </p:scale>
        <p:origin x="-25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BC03D-B742-4690-8092-9BFAF13D5FE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0F438-2903-4255-956C-532BF9E99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SVDL cover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30156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Slide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5783"/>
            <a:ext cx="7772400" cy="116437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12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SVDL cover purp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30156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Slide Master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5783"/>
            <a:ext cx="7772400" cy="1164373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61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SVDL divider purp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902762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Slide Master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38389"/>
            <a:ext cx="7772400" cy="116437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23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SVDL divider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902762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Slide Master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38389"/>
            <a:ext cx="7772400" cy="116437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47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SVDL internal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6447422" cy="1032235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12606"/>
          </a:xfrm>
        </p:spPr>
        <p:txBody>
          <a:bodyPr/>
          <a:lstStyle>
            <a:lvl1pPr>
              <a:defRPr sz="2000">
                <a:solidFill>
                  <a:srgbClr val="604A7B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604A7B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604A7B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604A7B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04A7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5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P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SVDL internal purp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6447422" cy="1032235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12606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2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SVDL internal 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6447422" cy="1032235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9"/>
            <a:ext cx="4117112" cy="3452312"/>
          </a:xfrm>
        </p:spPr>
        <p:txBody>
          <a:bodyPr/>
          <a:lstStyle>
            <a:lvl1pPr>
              <a:defRPr sz="2000" baseline="0">
                <a:solidFill>
                  <a:srgbClr val="604A7B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604A7B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604A7B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604A7B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04A7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Insert photo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59756" y="1417639"/>
            <a:ext cx="4117112" cy="3452312"/>
          </a:xfrm>
        </p:spPr>
        <p:txBody>
          <a:bodyPr/>
          <a:lstStyle>
            <a:lvl1pPr>
              <a:defRPr sz="2000" baseline="0">
                <a:solidFill>
                  <a:srgbClr val="604A7B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604A7B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604A7B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604A7B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04A7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Insert photo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8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SVDL internal purp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6447422" cy="1032235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9"/>
            <a:ext cx="4117112" cy="3452312"/>
          </a:xfrm>
        </p:spPr>
        <p:txBody>
          <a:bodyPr/>
          <a:lstStyle>
            <a:lvl1pPr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Insert photo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59756" y="1417639"/>
            <a:ext cx="4117112" cy="3452312"/>
          </a:xfrm>
        </p:spPr>
        <p:txBody>
          <a:bodyPr/>
          <a:lstStyle>
            <a:lvl1pPr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Insert photo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7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9E54-9D80-1B49-92A3-E37A2785B575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7EF5-6DBD-BC47-9E0F-0CF289CA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0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7" r:id="rId3"/>
    <p:sldLayoutId id="2147483659" r:id="rId4"/>
    <p:sldLayoutId id="2147483656" r:id="rId5"/>
    <p:sldLayoutId id="2147483660" r:id="rId6"/>
    <p:sldLayoutId id="2147483658" r:id="rId7"/>
    <p:sldLayoutId id="214748366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38300"/>
            <a:ext cx="8831580" cy="9668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Veterinary </a:t>
            </a:r>
            <a:r>
              <a:rPr lang="en-US" sz="3600" dirty="0" smtClean="0"/>
              <a:t>Antimicrobial Use </a:t>
            </a:r>
            <a:r>
              <a:rPr lang="en-US" sz="3600" dirty="0"/>
              <a:t>Regulations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6362" y="2253380"/>
            <a:ext cx="8523317" cy="703591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 Environment of Change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763" y="5172302"/>
            <a:ext cx="373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Brian Lubbers, DVM, PhD, </a:t>
            </a:r>
            <a:r>
              <a:rPr lang="en-US" b="1" dirty="0" smtClean="0"/>
              <a:t>DACVCP</a:t>
            </a:r>
          </a:p>
          <a:p>
            <a:r>
              <a:rPr lang="en-US" b="1" dirty="0" smtClean="0"/>
              <a:t>Director of Clinical Microbiology</a:t>
            </a:r>
          </a:p>
        </p:txBody>
      </p:sp>
    </p:spTree>
    <p:extLst>
      <p:ext uri="{BB962C8B-B14F-4D97-AF65-F5344CB8AC3E}">
        <p14:creationId xmlns:p14="http://schemas.microsoft.com/office/powerpoint/2010/main" val="25889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Guidance 209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Judicious Use of Medically Important Antimicrobial Drugs in Food-Producing Animals</a:t>
            </a:r>
          </a:p>
          <a:p>
            <a:pPr lvl="1"/>
            <a:r>
              <a:rPr lang="en-US" dirty="0" smtClean="0"/>
              <a:t>Dec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Peer-Reviewed Scientific Literature</a:t>
            </a:r>
          </a:p>
          <a:p>
            <a:r>
              <a:rPr lang="en-US" dirty="0"/>
              <a:t>Governmental / Professional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8130540" cy="1032235"/>
          </a:xfrm>
        </p:spPr>
        <p:txBody>
          <a:bodyPr>
            <a:normAutofit/>
          </a:bodyPr>
          <a:lstStyle/>
          <a:p>
            <a:r>
              <a:rPr lang="en-US" dirty="0" smtClean="0"/>
              <a:t>What was the evidence?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Recent Peer-Reviewed Scientific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417639"/>
            <a:ext cx="8374380" cy="451260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Alali</a:t>
            </a:r>
            <a:r>
              <a:rPr lang="en-US" dirty="0" smtClean="0"/>
              <a:t> (2008) Longitudinal study of antimicrobial resistance among </a:t>
            </a:r>
            <a:r>
              <a:rPr lang="en-US" i="1" dirty="0" smtClean="0"/>
              <a:t>E. coli</a:t>
            </a:r>
            <a:r>
              <a:rPr lang="en-US" dirty="0" smtClean="0"/>
              <a:t> isolates from integrated multisite cohorts of humans and swine.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Sharma (2008) Diversity and distribution of commensal fecal </a:t>
            </a:r>
            <a:r>
              <a:rPr lang="en-US" i="1" dirty="0" smtClean="0"/>
              <a:t>E. coli </a:t>
            </a:r>
            <a:r>
              <a:rPr lang="en-US" dirty="0" smtClean="0"/>
              <a:t>bacteria in beef cattle administered selected </a:t>
            </a:r>
            <a:r>
              <a:rPr lang="en-US" dirty="0" err="1" smtClean="0"/>
              <a:t>subtherapeutic</a:t>
            </a:r>
            <a:r>
              <a:rPr lang="en-US" dirty="0" smtClean="0"/>
              <a:t> antimicrobials in a feedlot setting.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Alexander (2008) Effect of </a:t>
            </a:r>
            <a:r>
              <a:rPr lang="en-US" dirty="0" err="1" smtClean="0"/>
              <a:t>subtherapeutic</a:t>
            </a:r>
            <a:r>
              <a:rPr lang="en-US" dirty="0" smtClean="0"/>
              <a:t> administration of antibiotics on the prevalence of antibiotic-resistant </a:t>
            </a:r>
            <a:r>
              <a:rPr lang="en-US" i="1" dirty="0" smtClean="0"/>
              <a:t>E. coli</a:t>
            </a:r>
            <a:r>
              <a:rPr lang="en-US" dirty="0" smtClean="0"/>
              <a:t> bacteria in feedlot cattle.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Harvey (2009) A </a:t>
            </a:r>
            <a:r>
              <a:rPr lang="en-US" dirty="0" err="1" smtClean="0"/>
              <a:t>metagenomic</a:t>
            </a:r>
            <a:r>
              <a:rPr lang="en-US" dirty="0" smtClean="0"/>
              <a:t> approach for determining prevalence of tetracycline resistance genes in the fecal flora of conventionally raised feedlot steers and feedlot steers raised without antimicrobials.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Vieira (2009) Association between tetracycline consumption and tetracycline resistance in </a:t>
            </a:r>
            <a:r>
              <a:rPr lang="en-US" i="1" dirty="0" smtClean="0"/>
              <a:t>E. coli </a:t>
            </a:r>
            <a:r>
              <a:rPr lang="en-US" dirty="0" smtClean="0"/>
              <a:t>from healthy Danish slaughter pigs.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Varga</a:t>
            </a:r>
            <a:r>
              <a:rPr lang="en-US" dirty="0" smtClean="0"/>
              <a:t> (2009) Associations between reported on-farm antimicrobial use practices and observed antimicrobial resistance in generic fecal </a:t>
            </a:r>
            <a:r>
              <a:rPr lang="en-US" i="1" dirty="0" smtClean="0"/>
              <a:t>E. coli</a:t>
            </a:r>
            <a:r>
              <a:rPr lang="en-US" dirty="0" smtClean="0"/>
              <a:t> isolated from Alberta finishing swine farms.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Alexander (2010) Farm-to-fork characterization of </a:t>
            </a:r>
            <a:r>
              <a:rPr lang="en-US" i="1" dirty="0" smtClean="0"/>
              <a:t>E. coli </a:t>
            </a:r>
            <a:r>
              <a:rPr lang="en-US" dirty="0" smtClean="0"/>
              <a:t>associated with feedlot cattle with a known history of antimicrobial use.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Sapkota</a:t>
            </a:r>
            <a:r>
              <a:rPr lang="en-US" dirty="0" smtClean="0"/>
              <a:t> (2011) Lower prevalence of antibiotic-resistant Enterococci on US conventional poultry farms that transitioned to organic practices.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Vieira (2011) Association between antimicrobial resistance in </a:t>
            </a:r>
            <a:r>
              <a:rPr lang="en-US" i="1" dirty="0" smtClean="0"/>
              <a:t>E. coli </a:t>
            </a:r>
            <a:r>
              <a:rPr lang="en-US" dirty="0" smtClean="0"/>
              <a:t>isolates from food animals and blood stream isolates from humans in Europe: an ecological study.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Mirzaagha</a:t>
            </a:r>
            <a:r>
              <a:rPr lang="en-US" dirty="0" smtClean="0"/>
              <a:t> (2011) Distribution and characterization of ampicillin- and tetracycline-resistant </a:t>
            </a:r>
            <a:r>
              <a:rPr lang="en-US" i="1" dirty="0" smtClean="0"/>
              <a:t>E coli </a:t>
            </a:r>
            <a:r>
              <a:rPr lang="en-US" dirty="0" smtClean="0"/>
              <a:t>from feedlot cattle fed </a:t>
            </a:r>
            <a:r>
              <a:rPr lang="en-US" dirty="0" err="1" smtClean="0"/>
              <a:t>subtherapeutic</a:t>
            </a:r>
            <a:r>
              <a:rPr lang="en-US" dirty="0" smtClean="0"/>
              <a:t> antimicrobials.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Looft</a:t>
            </a:r>
            <a:r>
              <a:rPr lang="en-US" dirty="0" smtClean="0"/>
              <a:t> (2012) In-feed antibiotic effects on the swine intestinal microbiome.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61"/>
            <a:ext cx="7818120" cy="824439"/>
          </a:xfrm>
        </p:spPr>
        <p:txBody>
          <a:bodyPr>
            <a:noAutofit/>
          </a:bodyPr>
          <a:lstStyle/>
          <a:p>
            <a:r>
              <a:rPr lang="en-US" dirty="0" smtClean="0"/>
              <a:t>What was the evidence?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Governmental / Professional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371600"/>
            <a:ext cx="8816340" cy="491490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1969 Report of the Joint Committee on the Use of Antibiotics in Animal Husbandry and Veterinary Medicine “Swann Report”</a:t>
            </a:r>
            <a:endParaRPr lang="en-US" sz="2900" dirty="0"/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1970 FDA Task Force Report “The Use of Antibiotics in Animal Feed”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1980 NAS Report “The Effects on Human Health of </a:t>
            </a:r>
            <a:r>
              <a:rPr lang="en-US" sz="2900" dirty="0" err="1" smtClean="0"/>
              <a:t>Subtherapeutic</a:t>
            </a:r>
            <a:r>
              <a:rPr lang="en-US" sz="2900" dirty="0" smtClean="0"/>
              <a:t> Use of Antimicrobial Drugs in Animal Feeds”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1984 Seattle-King County Study: “Surveillance of the Flow of Salmonella and Campylobacter in a Community”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1988 Institute of Medicine Report: “Human Health Risks with the </a:t>
            </a:r>
            <a:r>
              <a:rPr lang="en-US" sz="2900" dirty="0" err="1" smtClean="0"/>
              <a:t>Subtherapeutic</a:t>
            </a:r>
            <a:r>
              <a:rPr lang="en-US" sz="2900" dirty="0" smtClean="0"/>
              <a:t> Use of Penicillin or </a:t>
            </a:r>
            <a:r>
              <a:rPr lang="en-US" sz="2900" dirty="0" err="1" smtClean="0"/>
              <a:t>Tetracyclines</a:t>
            </a:r>
            <a:r>
              <a:rPr lang="en-US" sz="2900" dirty="0" smtClean="0"/>
              <a:t> in Animal Feed”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1997 WHO Report, “The Medical Impact of Antimicrobial Use in Food Animals”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1999 NRC Report: “The Use of Drugs in Food Animals – Benefits and Risks”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1999 US GAO Report – “Food Safety: The Agricultural Use of Antibiotics and Its Implications for Human Health”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1999 European Commission Report, “Opinion of the Scientific Steering Committee on Antimicrobial Resistance”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2000 WHO Expert Consultation: “WHO Global Principles for the Containment of Antimicrobial Resistance in Animals Intended for Food”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2003 Report “Joint FAO/OIE/WHO Expert Workshop on Non-Human Antimicrobial Usage and Antimicrobial Resistance: Scientific assessment”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2003 IOM Report, “Microbial Threats to Health: Emergence, Detection and Response”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2004 Report, “Second Joint FAO/OIE/WHO Expert Workshop on Non-Human Antimicrobial Usage and Antimicrobial Resistance: Management Options”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2004 US GAO Report – “Antibiotic Resistance: Federal Agencies Need to Better Focus Efforts to Address Risks to Humans from Antibiotic Use in Animals”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2005 Codex, “Code of Practice to Minimize and Contain Antimicrobial Resistance”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2006 Antimicrobial Resistance: Implications for the Food System, Comprehensive Reviews in Food Science and Food Safety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2009 American Academy of Microbiology. Antibiotic Resistance: An Ecological Perspective on an Old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/>
              <a:t>2011 WHO Report: Tackling antibiotic resistance from a food safety perspective in Europe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92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533"/>
            <a:ext cx="8130540" cy="1032235"/>
          </a:xfrm>
        </p:spPr>
        <p:txBody>
          <a:bodyPr/>
          <a:lstStyle/>
          <a:p>
            <a:r>
              <a:rPr lang="en-US" dirty="0" smtClean="0"/>
              <a:t>Literature and Report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534"/>
            <a:ext cx="8229600" cy="4512606"/>
          </a:xfrm>
        </p:spPr>
        <p:txBody>
          <a:bodyPr>
            <a:normAutofit/>
          </a:bodyPr>
          <a:lstStyle/>
          <a:p>
            <a:r>
              <a:rPr lang="en-US" dirty="0" smtClean="0"/>
              <a:t>Use of antimicrobials is associated with the development of resistant bacteria</a:t>
            </a:r>
          </a:p>
          <a:p>
            <a:r>
              <a:rPr lang="en-US" dirty="0" smtClean="0"/>
              <a:t>Pathogens (and their resistance elements) move from animals to people through the food chain</a:t>
            </a:r>
          </a:p>
          <a:p>
            <a:r>
              <a:rPr lang="en-US" dirty="0" smtClean="0"/>
              <a:t>Quantitative risk assessments are needed to determine </a:t>
            </a:r>
            <a:r>
              <a:rPr lang="en-US" b="1" i="1" dirty="0" smtClean="0"/>
              <a:t>level </a:t>
            </a:r>
            <a:r>
              <a:rPr lang="en-US" dirty="0" smtClean="0"/>
              <a:t>of risk</a:t>
            </a:r>
          </a:p>
        </p:txBody>
      </p:sp>
      <p:sp>
        <p:nvSpPr>
          <p:cNvPr id="4" name="Half Frame 3"/>
          <p:cNvSpPr/>
          <p:nvPr/>
        </p:nvSpPr>
        <p:spPr>
          <a:xfrm rot="18373922" flipV="1">
            <a:off x="424759" y="1145577"/>
            <a:ext cx="548640" cy="197712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8373922" flipV="1">
            <a:off x="379041" y="1872765"/>
            <a:ext cx="548640" cy="197712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1860" y="3429000"/>
            <a:ext cx="96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974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4946" y="504842"/>
            <a:ext cx="8210434" cy="5370178"/>
            <a:chOff x="544946" y="2262470"/>
            <a:chExt cx="6160656" cy="36677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46" y="2262470"/>
              <a:ext cx="6160656" cy="366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65016" y="2448977"/>
              <a:ext cx="225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Image from: Health Canada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5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absence of quantitative risk……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70039"/>
            <a:ext cx="8229600" cy="4512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604A7B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604A7B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04A7B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604A7B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604A7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Increasing antimicrobial resistance</a:t>
            </a:r>
          </a:p>
          <a:p>
            <a:pPr marL="0" indent="0" algn="ctr">
              <a:buFont typeface="Arial"/>
              <a:buNone/>
            </a:pPr>
            <a:endParaRPr lang="en-US" sz="2400" dirty="0" smtClean="0"/>
          </a:p>
          <a:p>
            <a:pPr marL="0" indent="0" algn="ctr">
              <a:buFont typeface="Arial"/>
              <a:buNone/>
            </a:pPr>
            <a:endParaRPr lang="en-US" sz="2400" dirty="0" smtClean="0"/>
          </a:p>
          <a:p>
            <a:pPr marL="0" indent="0" algn="ctr">
              <a:buFont typeface="Arial"/>
              <a:buNone/>
            </a:pPr>
            <a:endParaRPr lang="en-US" sz="2400" dirty="0" smtClean="0"/>
          </a:p>
          <a:p>
            <a:pPr marL="0" indent="0" algn="ctr">
              <a:buFont typeface="Arial"/>
              <a:buNone/>
            </a:pPr>
            <a:r>
              <a:rPr lang="en-US" sz="2400" dirty="0" smtClean="0"/>
              <a:t>Antimicrobial Exposure</a:t>
            </a:r>
          </a:p>
          <a:p>
            <a:pPr marL="0" indent="0" algn="ctr">
              <a:buFont typeface="Arial"/>
              <a:buNone/>
            </a:pPr>
            <a:endParaRPr lang="en-US" sz="2400" dirty="0" smtClean="0"/>
          </a:p>
          <a:p>
            <a:pPr marL="0" indent="0" algn="ctr">
              <a:buFont typeface="Arial"/>
              <a:buNone/>
            </a:pPr>
            <a:endParaRPr lang="en-US" sz="2400" dirty="0" smtClean="0"/>
          </a:p>
          <a:p>
            <a:pPr marL="0" indent="0" algn="ctr">
              <a:buFont typeface="Arial"/>
              <a:buNone/>
            </a:pPr>
            <a:r>
              <a:rPr lang="en-US" sz="2400" dirty="0" smtClean="0"/>
              <a:t>Agricultural Use						Human Use</a:t>
            </a:r>
          </a:p>
          <a:p>
            <a:pPr marL="0" indent="0" algn="ctr">
              <a:buFont typeface="Arial"/>
              <a:buNone/>
            </a:pPr>
            <a:r>
              <a:rPr lang="en-US" sz="2400" dirty="0" smtClean="0"/>
              <a:t>80% 									20%</a:t>
            </a:r>
          </a:p>
          <a:p>
            <a:pPr lvl="1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0800000">
            <a:off x="4320540" y="1973580"/>
            <a:ext cx="533400" cy="899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2943997">
            <a:off x="2750820" y="3635755"/>
            <a:ext cx="533400" cy="899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8263580">
            <a:off x="5951220" y="3627120"/>
            <a:ext cx="533400" cy="899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7970520" cy="1032235"/>
          </a:xfrm>
        </p:spPr>
        <p:txBody>
          <a:bodyPr/>
          <a:lstStyle/>
          <a:p>
            <a:r>
              <a:rPr lang="en-US" dirty="0" smtClean="0"/>
              <a:t>Literature and Report Summary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						(continued)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379"/>
            <a:ext cx="8229600" cy="4278441"/>
          </a:xfrm>
        </p:spPr>
        <p:txBody>
          <a:bodyPr/>
          <a:lstStyle/>
          <a:p>
            <a:r>
              <a:rPr lang="en-US" dirty="0" smtClean="0"/>
              <a:t>Increased </a:t>
            </a:r>
            <a:r>
              <a:rPr lang="en-US" dirty="0"/>
              <a:t>surveillance for:</a:t>
            </a:r>
          </a:p>
          <a:p>
            <a:pPr lvl="1"/>
            <a:r>
              <a:rPr lang="en-US" dirty="0"/>
              <a:t>Resistant bacteria</a:t>
            </a:r>
          </a:p>
          <a:p>
            <a:pPr lvl="1"/>
            <a:r>
              <a:rPr lang="en-US" dirty="0"/>
              <a:t>Antimicrobial consumption</a:t>
            </a:r>
          </a:p>
          <a:p>
            <a:r>
              <a:rPr lang="en-US" dirty="0"/>
              <a:t>Develop strategies to limit the need for antimicrobials (husbandry)</a:t>
            </a:r>
          </a:p>
          <a:p>
            <a:r>
              <a:rPr lang="en-US" dirty="0"/>
              <a:t>New modalities for prevention and treatment should be researched</a:t>
            </a:r>
          </a:p>
          <a:p>
            <a:r>
              <a:rPr lang="en-US" i="1" dirty="0"/>
              <a:t>Eliminate the use of medically important antimicrobials as growth promoters</a:t>
            </a:r>
          </a:p>
          <a:p>
            <a:r>
              <a:rPr lang="en-US" i="1" dirty="0"/>
              <a:t>Increase veterinary oversight of antimicrobial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7917180" cy="1032235"/>
          </a:xfrm>
        </p:spPr>
        <p:txBody>
          <a:bodyPr/>
          <a:lstStyle/>
          <a:p>
            <a:r>
              <a:rPr lang="en-US" dirty="0" smtClean="0"/>
              <a:t>How does this impact veterinarians / producers?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Judicious Use of Medically Important Antimicrobial Drugs in Food-Producing Animals</a:t>
            </a:r>
          </a:p>
          <a:p>
            <a:pPr lvl="1"/>
            <a:r>
              <a:rPr lang="en-US" dirty="0" smtClean="0"/>
              <a:t>Principle 1:</a:t>
            </a:r>
          </a:p>
          <a:p>
            <a:pPr lvl="2"/>
            <a:r>
              <a:rPr lang="en-US" dirty="0" smtClean="0"/>
              <a:t>The use of medically important antimicrobial drugs in food-producing animals should be limited to those uses that are considered necessary for assuring animal health.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  FDA Guidance 213</a:t>
            </a:r>
          </a:p>
          <a:p>
            <a:pPr lvl="1"/>
            <a:r>
              <a:rPr lang="en-US" dirty="0" smtClean="0"/>
              <a:t>Principle 2:</a:t>
            </a:r>
          </a:p>
          <a:p>
            <a:pPr lvl="2"/>
            <a:r>
              <a:rPr lang="en-US" dirty="0" smtClean="0"/>
              <a:t>The use of medially important antimicrobial drugs in food-producing animals should be limited to those uses that include veterinary oversight or consultation.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  Veterinary Feed Directive</a:t>
            </a:r>
          </a:p>
          <a:p>
            <a:pPr lvl="2"/>
            <a:endParaRPr lang="en-US" dirty="0"/>
          </a:p>
        </p:txBody>
      </p:sp>
      <p:sp>
        <p:nvSpPr>
          <p:cNvPr id="4" name="Curved Up Arrow 3"/>
          <p:cNvSpPr/>
          <p:nvPr/>
        </p:nvSpPr>
        <p:spPr>
          <a:xfrm rot="5400000">
            <a:off x="762000" y="3017520"/>
            <a:ext cx="998220" cy="44958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 rot="5400000">
            <a:off x="762000" y="4690110"/>
            <a:ext cx="998220" cy="44958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1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Guidance 213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Animal Drugs and New Animal Drug Combination Products Administered in or on Medicated Feed or Drinking Water of Food-Producing Animals: Recommendations for Drug Sponsors for Voluntarily Aligning Product Use Conditions with GFI 209</a:t>
            </a:r>
          </a:p>
          <a:p>
            <a:pPr lvl="1"/>
            <a:r>
              <a:rPr lang="en-US" dirty="0" smtClean="0"/>
              <a:t>Dec 2013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Provides Animal Health Companies with Direction for Removing Non-Therapy Label Indications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Cephalosporin </a:t>
            </a:r>
            <a:r>
              <a:rPr lang="en-US" dirty="0" err="1" smtClean="0"/>
              <a:t>Extralabel</a:t>
            </a:r>
            <a:r>
              <a:rPr lang="en-US" dirty="0" smtClean="0"/>
              <a:t> Use Restriction</a:t>
            </a:r>
          </a:p>
          <a:p>
            <a:r>
              <a:rPr lang="en-US" dirty="0" smtClean="0"/>
              <a:t>FDA Guidance 209</a:t>
            </a:r>
          </a:p>
          <a:p>
            <a:r>
              <a:rPr lang="en-US" dirty="0" smtClean="0"/>
              <a:t>FDA Guidance 213</a:t>
            </a:r>
          </a:p>
          <a:p>
            <a:r>
              <a:rPr lang="en-US" dirty="0" smtClean="0"/>
              <a:t>Veterinary Feed Directive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Guidance 213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Applies to:</a:t>
            </a:r>
          </a:p>
          <a:p>
            <a:pPr lvl="1"/>
            <a:r>
              <a:rPr lang="en-US" u="sng" dirty="0" smtClean="0"/>
              <a:t>Medically important </a:t>
            </a:r>
            <a:r>
              <a:rPr lang="en-US" dirty="0" smtClean="0"/>
              <a:t>antimicrobials</a:t>
            </a:r>
          </a:p>
          <a:p>
            <a:pPr lvl="1"/>
            <a:r>
              <a:rPr lang="en-US" dirty="0" smtClean="0"/>
              <a:t>Used in or on medicated feed or water of food producing animals</a:t>
            </a:r>
          </a:p>
          <a:p>
            <a:pPr lvl="1"/>
            <a:r>
              <a:rPr lang="en-US" dirty="0" smtClean="0"/>
              <a:t>For production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8229600" cy="1032235"/>
          </a:xfrm>
        </p:spPr>
        <p:txBody>
          <a:bodyPr/>
          <a:lstStyle/>
          <a:p>
            <a:r>
              <a:rPr lang="en-US" u="sng" dirty="0" smtClean="0"/>
              <a:t>Medically important</a:t>
            </a:r>
            <a:r>
              <a:rPr lang="en-US" dirty="0" smtClean="0"/>
              <a:t> antimicrobials…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include</a:t>
            </a:r>
          </a:p>
          <a:p>
            <a:pPr lvl="1"/>
            <a:r>
              <a:rPr lang="en-US" dirty="0" err="1" smtClean="0"/>
              <a:t>Ionophores</a:t>
            </a:r>
            <a:r>
              <a:rPr lang="en-US" dirty="0" smtClean="0"/>
              <a:t> – </a:t>
            </a:r>
            <a:r>
              <a:rPr lang="en-US" dirty="0" err="1" smtClean="0"/>
              <a:t>monensin</a:t>
            </a:r>
            <a:r>
              <a:rPr lang="en-US" dirty="0" smtClean="0"/>
              <a:t> (</a:t>
            </a:r>
            <a:r>
              <a:rPr lang="en-US" dirty="0" err="1" smtClean="0"/>
              <a:t>Rumensin</a:t>
            </a:r>
            <a:r>
              <a:rPr lang="en-US" dirty="0" smtClean="0"/>
              <a:t> ®), </a:t>
            </a:r>
            <a:r>
              <a:rPr lang="en-US" dirty="0" err="1" smtClean="0"/>
              <a:t>lasalocid</a:t>
            </a:r>
            <a:r>
              <a:rPr lang="en-US" dirty="0" smtClean="0"/>
              <a:t> (</a:t>
            </a:r>
            <a:r>
              <a:rPr lang="en-US" dirty="0" err="1" smtClean="0"/>
              <a:t>Bovatec</a:t>
            </a:r>
            <a:r>
              <a:rPr lang="en-US" dirty="0" smtClean="0"/>
              <a:t> ®)</a:t>
            </a:r>
          </a:p>
          <a:p>
            <a:pPr lvl="1"/>
            <a:r>
              <a:rPr lang="en-US" dirty="0" smtClean="0"/>
              <a:t>Bacitracin</a:t>
            </a:r>
          </a:p>
          <a:p>
            <a:pPr lvl="1"/>
            <a:r>
              <a:rPr lang="en-US" dirty="0" err="1" smtClean="0"/>
              <a:t>Bambermycins</a:t>
            </a:r>
            <a:r>
              <a:rPr lang="en-US" dirty="0" smtClean="0"/>
              <a:t> – </a:t>
            </a:r>
            <a:r>
              <a:rPr lang="en-US" dirty="0" err="1" smtClean="0"/>
              <a:t>Flavomycin</a:t>
            </a:r>
            <a:r>
              <a:rPr lang="en-US" dirty="0" smtClean="0"/>
              <a:t>®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Pleuromutilins</a:t>
            </a:r>
            <a:r>
              <a:rPr lang="en-US" dirty="0" smtClean="0"/>
              <a:t> – </a:t>
            </a:r>
            <a:r>
              <a:rPr lang="en-US" dirty="0" err="1" smtClean="0"/>
              <a:t>tiamulin</a:t>
            </a:r>
            <a:r>
              <a:rPr lang="en-US" dirty="0" smtClean="0"/>
              <a:t> (</a:t>
            </a:r>
            <a:r>
              <a:rPr lang="en-US" dirty="0" err="1" smtClean="0"/>
              <a:t>Denagard</a:t>
            </a:r>
            <a:r>
              <a:rPr lang="en-US" dirty="0" smtClean="0"/>
              <a:t>®)</a:t>
            </a:r>
          </a:p>
          <a:p>
            <a:pPr lvl="2"/>
            <a:r>
              <a:rPr lang="en-US" dirty="0" smtClean="0"/>
              <a:t>Not listed in FDA 152, but is on the WHO medically important list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615"/>
            <a:ext cx="7909560" cy="1032235"/>
          </a:xfrm>
        </p:spPr>
        <p:txBody>
          <a:bodyPr/>
          <a:lstStyle/>
          <a:p>
            <a:pPr algn="ctr"/>
            <a:r>
              <a:rPr lang="en-US" u="sng" dirty="0" smtClean="0"/>
              <a:t>Medically important</a:t>
            </a:r>
            <a:r>
              <a:rPr lang="en-US" dirty="0" smtClean="0"/>
              <a:t> antimicrobials with food animal indications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710"/>
            <a:ext cx="8229600" cy="4642465"/>
          </a:xfrm>
        </p:spPr>
        <p:txBody>
          <a:bodyPr/>
          <a:lstStyle/>
          <a:p>
            <a:r>
              <a:rPr lang="en-US" dirty="0" smtClean="0"/>
              <a:t>Aminoglycosides</a:t>
            </a:r>
          </a:p>
          <a:p>
            <a:pPr lvl="1"/>
            <a:r>
              <a:rPr lang="en-US" dirty="0" err="1" smtClean="0"/>
              <a:t>Neomix</a:t>
            </a:r>
            <a:r>
              <a:rPr lang="en-US" dirty="0" smtClean="0"/>
              <a:t>® 325</a:t>
            </a:r>
          </a:p>
          <a:p>
            <a:r>
              <a:rPr lang="en-US" dirty="0" err="1" smtClean="0"/>
              <a:t>Lincosamides</a:t>
            </a:r>
            <a:endParaRPr lang="en-US" dirty="0" smtClean="0"/>
          </a:p>
          <a:p>
            <a:pPr lvl="1"/>
            <a:r>
              <a:rPr lang="en-US" dirty="0" smtClean="0"/>
              <a:t>LS 50</a:t>
            </a:r>
          </a:p>
          <a:p>
            <a:r>
              <a:rPr lang="en-US" dirty="0" smtClean="0"/>
              <a:t>Macrolides</a:t>
            </a:r>
          </a:p>
          <a:p>
            <a:pPr lvl="1"/>
            <a:r>
              <a:rPr lang="en-US" dirty="0" err="1" smtClean="0"/>
              <a:t>Tylan</a:t>
            </a:r>
            <a:r>
              <a:rPr lang="en-US" dirty="0" smtClean="0"/>
              <a:t> 100®</a:t>
            </a:r>
          </a:p>
          <a:p>
            <a:r>
              <a:rPr lang="en-US" dirty="0" err="1" smtClean="0"/>
              <a:t>Penicillins</a:t>
            </a:r>
            <a:endParaRPr lang="en-US" dirty="0" smtClean="0"/>
          </a:p>
          <a:p>
            <a:r>
              <a:rPr lang="en-US" dirty="0" err="1" smtClean="0"/>
              <a:t>Florfenicol</a:t>
            </a:r>
            <a:endParaRPr lang="en-US" dirty="0" smtClean="0"/>
          </a:p>
          <a:p>
            <a:pPr lvl="1"/>
            <a:r>
              <a:rPr lang="en-US" dirty="0" err="1" smtClean="0"/>
              <a:t>Nuflor</a:t>
            </a:r>
            <a:r>
              <a:rPr lang="en-US" dirty="0" smtClean="0"/>
              <a:t> ®</a:t>
            </a:r>
          </a:p>
          <a:p>
            <a:r>
              <a:rPr lang="en-US" dirty="0" err="1" smtClean="0"/>
              <a:t>Streptogramins</a:t>
            </a:r>
            <a:endParaRPr lang="en-US" dirty="0" smtClean="0"/>
          </a:p>
          <a:p>
            <a:r>
              <a:rPr lang="en-US" dirty="0" smtClean="0"/>
              <a:t>Sulfonamides</a:t>
            </a:r>
          </a:p>
          <a:p>
            <a:r>
              <a:rPr lang="en-US" dirty="0" err="1" smtClean="0"/>
              <a:t>Tetracyclines</a:t>
            </a:r>
            <a:r>
              <a:rPr lang="en-US" dirty="0"/>
              <a:t>	</a:t>
            </a:r>
          </a:p>
          <a:p>
            <a:pPr lvl="1"/>
            <a:r>
              <a:rPr lang="en-US" dirty="0" err="1" smtClean="0"/>
              <a:t>Aureomycin</a:t>
            </a:r>
            <a:r>
              <a:rPr lang="en-US" dirty="0" smtClean="0"/>
              <a:t>®</a:t>
            </a:r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926403"/>
              </p:ext>
            </p:extLst>
          </p:nvPr>
        </p:nvGraphicFramePr>
        <p:xfrm>
          <a:off x="4213860" y="1463040"/>
          <a:ext cx="3962399" cy="305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160"/>
                <a:gridCol w="1257300"/>
                <a:gridCol w="1424939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Veterinary </a:t>
                      </a:r>
                      <a:r>
                        <a:rPr lang="en-US" sz="1100" b="1" u="none" strike="noStrike" dirty="0" smtClean="0">
                          <a:effectLst/>
                        </a:rPr>
                        <a:t> (2012)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Total Veterinary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Aminoglycosides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273,536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Lincosamides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218,140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Macrolides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616,274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Penicillins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965,196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Sulfas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493,514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Tetracyclines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5,954,361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84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NIR / Other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 1,495,959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2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Production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/ Prevention / Control labels </a:t>
            </a:r>
            <a:r>
              <a:rPr lang="en-US" u="sng" dirty="0" smtClean="0"/>
              <a:t>NOT</a:t>
            </a:r>
            <a:r>
              <a:rPr lang="en-US" dirty="0" smtClean="0"/>
              <a:t> affected</a:t>
            </a:r>
          </a:p>
          <a:p>
            <a:endParaRPr lang="en-US" dirty="0"/>
          </a:p>
          <a:p>
            <a:r>
              <a:rPr lang="en-US" dirty="0" smtClean="0"/>
              <a:t>“increased rate of weight gain”</a:t>
            </a:r>
          </a:p>
          <a:p>
            <a:r>
              <a:rPr lang="en-US" dirty="0" smtClean="0"/>
              <a:t>“improved feed efficiency”</a:t>
            </a:r>
          </a:p>
          <a:p>
            <a:endParaRPr lang="en-US" dirty="0"/>
          </a:p>
          <a:p>
            <a:r>
              <a:rPr lang="en-US" dirty="0" err="1" smtClean="0"/>
              <a:t>Aureomycin</a:t>
            </a:r>
            <a:r>
              <a:rPr lang="en-US" dirty="0" smtClean="0"/>
              <a:t>® </a:t>
            </a:r>
          </a:p>
          <a:p>
            <a:endParaRPr lang="en-US" dirty="0"/>
          </a:p>
          <a:p>
            <a:pPr lvl="1"/>
            <a:r>
              <a:rPr lang="en-US" dirty="0" smtClean="0"/>
              <a:t>Control of active infection of </a:t>
            </a:r>
            <a:r>
              <a:rPr lang="en-US" dirty="0" err="1" smtClean="0"/>
              <a:t>anaplasmosis</a:t>
            </a:r>
            <a:r>
              <a:rPr lang="en-US" dirty="0" smtClean="0"/>
              <a:t> caused by </a:t>
            </a:r>
            <a:r>
              <a:rPr lang="en-US" dirty="0" err="1" smtClean="0"/>
              <a:t>Anaplasma</a:t>
            </a:r>
            <a:r>
              <a:rPr lang="en-US" dirty="0" smtClean="0"/>
              <a:t> </a:t>
            </a:r>
            <a:r>
              <a:rPr lang="en-US" dirty="0" err="1" smtClean="0"/>
              <a:t>marginale</a:t>
            </a:r>
            <a:r>
              <a:rPr lang="en-US" dirty="0" smtClean="0"/>
              <a:t> susceptible to chlortetracycline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Increased weight gain</a:t>
            </a:r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1158240" y="4671060"/>
            <a:ext cx="2316480" cy="8382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with Guidance 213?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 2013</a:t>
            </a:r>
          </a:p>
          <a:p>
            <a:pPr lvl="1"/>
            <a:r>
              <a:rPr lang="en-US" dirty="0" smtClean="0"/>
              <a:t>3 month period for drug sponsors to indicate compliance</a:t>
            </a:r>
          </a:p>
          <a:p>
            <a:pPr lvl="1"/>
            <a:r>
              <a:rPr lang="en-US" dirty="0" smtClean="0"/>
              <a:t>26 drug sponsors</a:t>
            </a:r>
          </a:p>
          <a:p>
            <a:pPr lvl="1"/>
            <a:r>
              <a:rPr lang="en-US" dirty="0" smtClean="0"/>
              <a:t>283 drug products affected</a:t>
            </a:r>
          </a:p>
          <a:p>
            <a:r>
              <a:rPr lang="en-US" dirty="0" smtClean="0"/>
              <a:t>July 1 2014</a:t>
            </a:r>
          </a:p>
          <a:p>
            <a:pPr lvl="1"/>
            <a:r>
              <a:rPr lang="en-US" dirty="0" smtClean="0"/>
              <a:t>All sponsors committed to comply </a:t>
            </a:r>
          </a:p>
          <a:p>
            <a:pPr lvl="1"/>
            <a:r>
              <a:rPr lang="en-US" dirty="0" smtClean="0"/>
              <a:t>31 labels withdrawn</a:t>
            </a:r>
          </a:p>
          <a:p>
            <a:pPr lvl="1"/>
            <a:r>
              <a:rPr lang="en-US" dirty="0" smtClean="0"/>
              <a:t>2 label changes approved</a:t>
            </a:r>
          </a:p>
          <a:p>
            <a:pPr lvl="2"/>
            <a:r>
              <a:rPr lang="en-US" dirty="0" smtClean="0"/>
              <a:t>1 added requirement for veterinary oversight</a:t>
            </a:r>
          </a:p>
          <a:p>
            <a:pPr lvl="2"/>
            <a:r>
              <a:rPr lang="en-US" dirty="0" smtClean="0"/>
              <a:t>1 production indication dropped</a:t>
            </a:r>
          </a:p>
          <a:p>
            <a:r>
              <a:rPr lang="en-US" dirty="0" smtClean="0"/>
              <a:t>3 year window for full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8229600" cy="1032235"/>
          </a:xfrm>
        </p:spPr>
        <p:txBody>
          <a:bodyPr/>
          <a:lstStyle/>
          <a:p>
            <a:r>
              <a:rPr lang="en-US" dirty="0" smtClean="0"/>
              <a:t>How does this impact veterinarians / producers?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</a:t>
            </a:r>
          </a:p>
          <a:p>
            <a:pPr lvl="1"/>
            <a:r>
              <a:rPr lang="en-US" dirty="0" smtClean="0"/>
              <a:t>Guidance 213 impacts drug sponsors</a:t>
            </a:r>
          </a:p>
          <a:p>
            <a:pPr lvl="1"/>
            <a:r>
              <a:rPr lang="en-US" dirty="0" smtClean="0"/>
              <a:t>Many of the withdrawn labels were for products that were not actively being marketed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49980"/>
            <a:ext cx="8633460" cy="1032235"/>
          </a:xfrm>
        </p:spPr>
        <p:txBody>
          <a:bodyPr/>
          <a:lstStyle/>
          <a:p>
            <a:r>
              <a:rPr lang="en-US" dirty="0" smtClean="0"/>
              <a:t>How does this impact antimicrobial use?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5" t="49607" r="8241" b="4130"/>
          <a:stretch/>
        </p:blipFill>
        <p:spPr bwMode="auto">
          <a:xfrm>
            <a:off x="243840" y="1779268"/>
            <a:ext cx="8000946" cy="339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5" t="9944" r="8241" b="78541"/>
          <a:stretch/>
        </p:blipFill>
        <p:spPr bwMode="auto">
          <a:xfrm>
            <a:off x="175260" y="1070608"/>
            <a:ext cx="8069526" cy="70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9680" y="6263640"/>
            <a:ext cx="361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Apley</a:t>
            </a:r>
            <a:r>
              <a:rPr lang="en-US" sz="1200" dirty="0" smtClean="0"/>
              <a:t> (2012) Foodborne Pathogens and Disease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92786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16%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25374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2%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1620" y="42672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32%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467850"/>
            <a:ext cx="57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1.5%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1620" y="4752320"/>
            <a:ext cx="57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16%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0074" y="5165064"/>
            <a:ext cx="1099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160,270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9450" y="5180303"/>
            <a:ext cx="121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1,068,964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3050" y="5234314"/>
            <a:ext cx="57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15%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49980"/>
            <a:ext cx="8633460" cy="1032235"/>
          </a:xfrm>
        </p:spPr>
        <p:txBody>
          <a:bodyPr/>
          <a:lstStyle/>
          <a:p>
            <a:r>
              <a:rPr lang="en-US" dirty="0" smtClean="0"/>
              <a:t>How does this impact antimicrobial use?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5" t="49607" r="8241" b="4130"/>
          <a:stretch/>
        </p:blipFill>
        <p:spPr bwMode="auto">
          <a:xfrm>
            <a:off x="243840" y="1779268"/>
            <a:ext cx="8000946" cy="339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5" t="9944" r="8241" b="78541"/>
          <a:stretch/>
        </p:blipFill>
        <p:spPr bwMode="auto">
          <a:xfrm>
            <a:off x="175260" y="1070608"/>
            <a:ext cx="8069526" cy="70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9680" y="6263640"/>
            <a:ext cx="361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Apley</a:t>
            </a:r>
            <a:r>
              <a:rPr lang="en-US" sz="1200" dirty="0" smtClean="0"/>
              <a:t> (2012) Foodborne Pathogens and Disease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59680" y="1851660"/>
            <a:ext cx="320040" cy="3322319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059680" y="1851660"/>
            <a:ext cx="262890" cy="3322319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35745" y="507491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93413" y="5074919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09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Veterinary Feed Directive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17639"/>
            <a:ext cx="8343900" cy="4512606"/>
          </a:xfrm>
        </p:spPr>
        <p:txBody>
          <a:bodyPr/>
          <a:lstStyle/>
          <a:p>
            <a:r>
              <a:rPr lang="en-US" dirty="0" smtClean="0"/>
              <a:t>FDA Guidance 120 </a:t>
            </a:r>
          </a:p>
          <a:p>
            <a:pPr lvl="1"/>
            <a:r>
              <a:rPr lang="en-US" dirty="0" smtClean="0"/>
              <a:t>Questions and Answers concerning VFDs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with VFDs?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420100" cy="4512606"/>
          </a:xfrm>
        </p:spPr>
        <p:txBody>
          <a:bodyPr/>
          <a:lstStyle/>
          <a:p>
            <a:r>
              <a:rPr lang="en-US" dirty="0" smtClean="0"/>
              <a:t>Final revisions not yet available</a:t>
            </a:r>
          </a:p>
          <a:p>
            <a:r>
              <a:rPr lang="en-US" dirty="0" smtClean="0"/>
              <a:t>Addressing concerns with original VFD language / logistics</a:t>
            </a:r>
          </a:p>
          <a:p>
            <a:pPr lvl="1"/>
            <a:r>
              <a:rPr lang="en-US" dirty="0" smtClean="0"/>
              <a:t>Limited experience with VFD process</a:t>
            </a:r>
          </a:p>
          <a:p>
            <a:pPr lvl="2"/>
            <a:r>
              <a:rPr lang="en-US" dirty="0" smtClean="0"/>
              <a:t>Only 3 products currently under VFD regulations [1 is not currently marketed]</a:t>
            </a:r>
          </a:p>
          <a:p>
            <a:pPr lvl="1"/>
            <a:r>
              <a:rPr lang="en-US" dirty="0" smtClean="0"/>
              <a:t>Administrative burdens</a:t>
            </a:r>
          </a:p>
          <a:p>
            <a:pPr lvl="2"/>
            <a:r>
              <a:rPr lang="en-US" dirty="0" smtClean="0"/>
              <a:t>Proposed record keeping reduction from 2 years to 1 year</a:t>
            </a:r>
          </a:p>
          <a:p>
            <a:pPr lvl="1"/>
            <a:r>
              <a:rPr lang="en-US" dirty="0" smtClean="0"/>
              <a:t>Veterinary workforce limitations</a:t>
            </a:r>
          </a:p>
          <a:p>
            <a:pPr lvl="2"/>
            <a:r>
              <a:rPr lang="en-US" dirty="0" smtClean="0"/>
              <a:t>Revised VCPR language</a:t>
            </a:r>
          </a:p>
          <a:p>
            <a:pPr lvl="2"/>
            <a:r>
              <a:rPr lang="en-US" dirty="0" smtClean="0"/>
              <a:t>VCPR requirements now fall to the states</a:t>
            </a:r>
          </a:p>
          <a:p>
            <a:pPr lvl="1"/>
            <a:r>
              <a:rPr lang="en-US" dirty="0" smtClean="0"/>
              <a:t>Impacts on feed industry</a:t>
            </a:r>
          </a:p>
          <a:p>
            <a:pPr lvl="2"/>
            <a:r>
              <a:rPr lang="en-US" dirty="0" smtClean="0"/>
              <a:t>Eliminate reclassification of VFD drugs to Category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Increasing antimicrobial resistance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Antimicrobial Exposure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Agricultural Use						Human Use</a:t>
            </a:r>
          </a:p>
          <a:p>
            <a:pPr marL="0" indent="0" algn="ctr">
              <a:buNone/>
            </a:pPr>
            <a:r>
              <a:rPr lang="en-US" sz="2400" dirty="0" smtClean="0"/>
              <a:t>80% 									20%</a:t>
            </a:r>
          </a:p>
          <a:p>
            <a:pPr lvl="1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4320540" y="1973580"/>
            <a:ext cx="533400" cy="899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2943997">
            <a:off x="2750820" y="3635755"/>
            <a:ext cx="533400" cy="899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8263580">
            <a:off x="5951220" y="3627120"/>
            <a:ext cx="533400" cy="899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8229600" cy="1032235"/>
          </a:xfrm>
        </p:spPr>
        <p:txBody>
          <a:bodyPr/>
          <a:lstStyle/>
          <a:p>
            <a:r>
              <a:rPr lang="en-US" dirty="0" smtClean="0"/>
              <a:t>How will this impact veterinarians / producers?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Impacts</a:t>
            </a:r>
          </a:p>
          <a:p>
            <a:pPr lvl="1"/>
            <a:r>
              <a:rPr lang="en-US" dirty="0" smtClean="0"/>
              <a:t>Veterinarians &amp; producers will now be </a:t>
            </a:r>
            <a:r>
              <a:rPr lang="en-US" b="1" dirty="0" smtClean="0"/>
              <a:t>responsible</a:t>
            </a:r>
            <a:r>
              <a:rPr lang="en-US" dirty="0" smtClean="0"/>
              <a:t> and </a:t>
            </a:r>
            <a:r>
              <a:rPr lang="en-US" b="1" dirty="0" smtClean="0"/>
              <a:t>accountable</a:t>
            </a:r>
            <a:r>
              <a:rPr lang="en-US" dirty="0" smtClean="0"/>
              <a:t> for antimicrobial use in food animals</a:t>
            </a:r>
          </a:p>
          <a:p>
            <a:pPr lvl="1"/>
            <a:r>
              <a:rPr lang="en-US" dirty="0" smtClean="0"/>
              <a:t>Documentation is going to extend well beyond VFD</a:t>
            </a:r>
          </a:p>
          <a:p>
            <a:pPr lvl="2"/>
            <a:r>
              <a:rPr lang="en-US" dirty="0" smtClean="0"/>
              <a:t>Treatment protocols</a:t>
            </a:r>
          </a:p>
          <a:p>
            <a:pPr lvl="2"/>
            <a:r>
              <a:rPr lang="en-US" dirty="0" smtClean="0"/>
              <a:t>Treatment records</a:t>
            </a:r>
          </a:p>
          <a:p>
            <a:pPr lvl="2"/>
            <a:r>
              <a:rPr lang="en-US" dirty="0" smtClean="0"/>
              <a:t>Training records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249980"/>
            <a:ext cx="8503920" cy="1032235"/>
          </a:xfrm>
        </p:spPr>
        <p:txBody>
          <a:bodyPr/>
          <a:lstStyle/>
          <a:p>
            <a:r>
              <a:rPr lang="en-US" dirty="0" smtClean="0"/>
              <a:t>How will this impact antimicrobial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</a:t>
            </a:r>
          </a:p>
          <a:p>
            <a:pPr lvl="1"/>
            <a:r>
              <a:rPr lang="en-US" dirty="0" smtClean="0"/>
              <a:t>Isn’t intended to reduce </a:t>
            </a:r>
            <a:r>
              <a:rPr lang="en-US" b="1" i="1" dirty="0" smtClean="0"/>
              <a:t>appropriate</a:t>
            </a:r>
            <a:r>
              <a:rPr lang="en-US" dirty="0" smtClean="0"/>
              <a:t> use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" y="2292140"/>
            <a:ext cx="6447422" cy="1032235"/>
          </a:xfrm>
        </p:spPr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7231380" cy="1032235"/>
          </a:xfrm>
        </p:spPr>
        <p:txBody>
          <a:bodyPr/>
          <a:lstStyle/>
          <a:p>
            <a:r>
              <a:rPr lang="en-US" dirty="0" smtClean="0"/>
              <a:t>Cephalosporin </a:t>
            </a:r>
            <a:r>
              <a:rPr lang="en-US" dirty="0" err="1" smtClean="0"/>
              <a:t>Extralabel</a:t>
            </a:r>
            <a:r>
              <a:rPr lang="en-US" dirty="0" smtClean="0"/>
              <a:t> Use Restriction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17639"/>
            <a:ext cx="8336280" cy="451260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Extralabel</a:t>
            </a:r>
            <a:r>
              <a:rPr lang="en-US" dirty="0" smtClean="0"/>
              <a:t>”</a:t>
            </a:r>
          </a:p>
          <a:p>
            <a:pPr lvl="1"/>
            <a:r>
              <a:rPr lang="en-US" b="1" u="sng" dirty="0" smtClean="0"/>
              <a:t>Any</a:t>
            </a:r>
            <a:r>
              <a:rPr lang="en-US" dirty="0" smtClean="0"/>
              <a:t> use that is not on the label</a:t>
            </a:r>
          </a:p>
          <a:p>
            <a:pPr lvl="1"/>
            <a:r>
              <a:rPr lang="en-US" dirty="0" smtClean="0"/>
              <a:t>Different animal species</a:t>
            </a:r>
          </a:p>
          <a:p>
            <a:pPr lvl="1"/>
            <a:r>
              <a:rPr lang="en-US" dirty="0" smtClean="0"/>
              <a:t>Different disease</a:t>
            </a:r>
          </a:p>
          <a:p>
            <a:pPr lvl="1"/>
            <a:r>
              <a:rPr lang="en-US" dirty="0" smtClean="0"/>
              <a:t>Different dose</a:t>
            </a:r>
          </a:p>
          <a:p>
            <a:pPr lvl="1"/>
            <a:r>
              <a:rPr lang="en-US" dirty="0" smtClean="0"/>
              <a:t>Different route</a:t>
            </a:r>
          </a:p>
          <a:p>
            <a:pPr lvl="1"/>
            <a:r>
              <a:rPr lang="en-US" dirty="0" smtClean="0"/>
              <a:t>Different frequency or duration of administration</a:t>
            </a:r>
          </a:p>
          <a:p>
            <a:pPr lvl="1"/>
            <a:endParaRPr lang="en-US" dirty="0"/>
          </a:p>
          <a:p>
            <a:r>
              <a:rPr lang="en-US" b="1" i="1" dirty="0" smtClean="0"/>
              <a:t>Any</a:t>
            </a:r>
            <a:r>
              <a:rPr lang="en-US" dirty="0" smtClean="0"/>
              <a:t> </a:t>
            </a:r>
            <a:r>
              <a:rPr lang="en-US" dirty="0" err="1" smtClean="0"/>
              <a:t>extralabel</a:t>
            </a:r>
            <a:r>
              <a:rPr lang="en-US" dirty="0" smtClean="0"/>
              <a:t> use of </a:t>
            </a:r>
            <a:r>
              <a:rPr lang="en-US" b="1" i="1" dirty="0" smtClean="0"/>
              <a:t>any drug</a:t>
            </a:r>
            <a:r>
              <a:rPr lang="en-US" dirty="0" smtClean="0"/>
              <a:t> requires the supervision of a veterinarian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8145780" cy="1032235"/>
          </a:xfrm>
        </p:spPr>
        <p:txBody>
          <a:bodyPr>
            <a:noAutofit/>
          </a:bodyPr>
          <a:lstStyle/>
          <a:p>
            <a:r>
              <a:rPr lang="en-US" sz="3200" dirty="0" smtClean="0"/>
              <a:t>Cephalosporin </a:t>
            </a:r>
            <a:r>
              <a:rPr lang="en-US" sz="3200" dirty="0" err="1" smtClean="0"/>
              <a:t>Extralabel</a:t>
            </a:r>
            <a:r>
              <a:rPr lang="en-US" sz="3200" dirty="0" smtClean="0"/>
              <a:t> Use Restriction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1417639"/>
            <a:ext cx="8679180" cy="4512606"/>
          </a:xfrm>
        </p:spPr>
        <p:txBody>
          <a:bodyPr/>
          <a:lstStyle/>
          <a:p>
            <a:r>
              <a:rPr lang="en-US" dirty="0" smtClean="0"/>
              <a:t>April 2012</a:t>
            </a:r>
          </a:p>
          <a:p>
            <a:r>
              <a:rPr lang="en-US" dirty="0" smtClean="0"/>
              <a:t>FDA issued prohibition of </a:t>
            </a:r>
            <a:r>
              <a:rPr lang="en-US" dirty="0" err="1" smtClean="0"/>
              <a:t>extralabel</a:t>
            </a:r>
            <a:r>
              <a:rPr lang="en-US" dirty="0" smtClean="0"/>
              <a:t> uses of </a:t>
            </a:r>
            <a:r>
              <a:rPr lang="en-US" dirty="0" err="1" smtClean="0"/>
              <a:t>cephalosporins</a:t>
            </a:r>
            <a:endParaRPr lang="en-US" dirty="0" smtClean="0"/>
          </a:p>
          <a:p>
            <a:pPr lvl="1"/>
            <a:r>
              <a:rPr lang="en-US" dirty="0" smtClean="0"/>
              <a:t>Cattle, swine, chickens, turkeys</a:t>
            </a:r>
          </a:p>
          <a:p>
            <a:pPr lvl="1"/>
            <a:r>
              <a:rPr lang="en-US" dirty="0" smtClean="0"/>
              <a:t>For disease prevention</a:t>
            </a:r>
          </a:p>
          <a:p>
            <a:pPr lvl="2"/>
            <a:r>
              <a:rPr lang="en-US" dirty="0" err="1" smtClean="0"/>
              <a:t>Excede</a:t>
            </a:r>
            <a:r>
              <a:rPr lang="en-US" dirty="0" smtClean="0"/>
              <a:t>® label indication is </a:t>
            </a:r>
            <a:r>
              <a:rPr lang="en-US" u="sng" dirty="0" smtClean="0"/>
              <a:t>NOT RESTRICTED</a:t>
            </a:r>
          </a:p>
          <a:p>
            <a:pPr lvl="1"/>
            <a:r>
              <a:rPr lang="en-US" dirty="0" smtClean="0"/>
              <a:t>At unapproved doses, frequencies, duration or routes of administration</a:t>
            </a:r>
          </a:p>
          <a:p>
            <a:pPr lvl="1"/>
            <a:r>
              <a:rPr lang="en-US" dirty="0" smtClean="0"/>
              <a:t>For species / production classes not indicated on the label</a:t>
            </a:r>
          </a:p>
          <a:p>
            <a:pPr lvl="1"/>
            <a:r>
              <a:rPr lang="en-US" dirty="0" smtClean="0"/>
              <a:t>Exceptions:</a:t>
            </a:r>
          </a:p>
          <a:p>
            <a:pPr lvl="2"/>
            <a:r>
              <a:rPr lang="en-US" dirty="0" smtClean="0"/>
              <a:t>Approved </a:t>
            </a:r>
            <a:r>
              <a:rPr lang="en-US" dirty="0" err="1" smtClean="0"/>
              <a:t>cephapirin</a:t>
            </a:r>
            <a:r>
              <a:rPr lang="en-US" dirty="0" smtClean="0"/>
              <a:t> products</a:t>
            </a:r>
          </a:p>
          <a:p>
            <a:pPr lvl="2"/>
            <a:r>
              <a:rPr lang="en-US" dirty="0" smtClean="0"/>
              <a:t>Treatment / Control of an </a:t>
            </a:r>
            <a:r>
              <a:rPr lang="en-US" dirty="0" err="1" smtClean="0"/>
              <a:t>extralabel</a:t>
            </a:r>
            <a:r>
              <a:rPr lang="en-US" dirty="0" smtClean="0"/>
              <a:t> indication when label dose regimen is used</a:t>
            </a:r>
            <a:endParaRPr lang="en-US" dirty="0"/>
          </a:p>
          <a:p>
            <a:pPr lvl="2"/>
            <a:r>
              <a:rPr lang="en-US" dirty="0" smtClean="0"/>
              <a:t>Use in minor species </a:t>
            </a:r>
          </a:p>
        </p:txBody>
      </p:sp>
    </p:spTree>
    <p:extLst>
      <p:ext uri="{BB962C8B-B14F-4D97-AF65-F5344CB8AC3E}">
        <p14:creationId xmlns:p14="http://schemas.microsoft.com/office/powerpoint/2010/main" val="33373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8229600" cy="1032235"/>
          </a:xfrm>
        </p:spPr>
        <p:txBody>
          <a:bodyPr/>
          <a:lstStyle/>
          <a:p>
            <a:r>
              <a:rPr lang="en-US" dirty="0" smtClean="0"/>
              <a:t>What was the 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215"/>
            <a:ext cx="8229600" cy="4512606"/>
          </a:xfrm>
        </p:spPr>
        <p:txBody>
          <a:bodyPr>
            <a:normAutofit/>
          </a:bodyPr>
          <a:lstStyle/>
          <a:p>
            <a:r>
              <a:rPr lang="en-US" dirty="0" err="1" smtClean="0"/>
              <a:t>Violative</a:t>
            </a:r>
            <a:r>
              <a:rPr lang="en-US" dirty="0" smtClean="0"/>
              <a:t> residue investigations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Poor / </a:t>
            </a:r>
            <a:r>
              <a:rPr lang="en-US" dirty="0" err="1" smtClean="0"/>
              <a:t>nonexistant</a:t>
            </a:r>
            <a:r>
              <a:rPr lang="en-US" dirty="0" smtClean="0"/>
              <a:t> animal treatment records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Inadequate animal ID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Lack of animal owner knowledge regarding withdrawal times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Drug product administered by </a:t>
            </a:r>
            <a:r>
              <a:rPr lang="en-US" dirty="0" err="1" smtClean="0"/>
              <a:t>extralabel</a:t>
            </a:r>
            <a:r>
              <a:rPr lang="en-US" dirty="0" smtClean="0"/>
              <a:t> route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Drug product administered at </a:t>
            </a:r>
            <a:r>
              <a:rPr lang="en-US" dirty="0" err="1" smtClean="0"/>
              <a:t>extralabel</a:t>
            </a:r>
            <a:r>
              <a:rPr lang="en-US" dirty="0" smtClean="0"/>
              <a:t> [increased] dose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Drug product administered to animal class not approved (veal)</a:t>
            </a:r>
          </a:p>
        </p:txBody>
      </p:sp>
    </p:spTree>
    <p:extLst>
      <p:ext uri="{BB962C8B-B14F-4D97-AF65-F5344CB8AC3E}">
        <p14:creationId xmlns:p14="http://schemas.microsoft.com/office/powerpoint/2010/main" val="13367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evidence?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dirty="0"/>
              <a:t>FDA hatchery inspections</a:t>
            </a:r>
          </a:p>
          <a:p>
            <a:pPr marL="800100" lvl="1"/>
            <a:r>
              <a:rPr lang="en-US" dirty="0" err="1"/>
              <a:t>Ceftiofur</a:t>
            </a:r>
            <a:r>
              <a:rPr lang="en-US" dirty="0"/>
              <a:t> use in unapproved doses / methods of administration</a:t>
            </a:r>
          </a:p>
          <a:p>
            <a:pPr marL="400050"/>
            <a:r>
              <a:rPr lang="en-US" dirty="0" err="1"/>
              <a:t>Biobullets</a:t>
            </a:r>
            <a:endParaRPr lang="en-US" dirty="0"/>
          </a:p>
          <a:p>
            <a:pPr marL="400050"/>
            <a:r>
              <a:rPr lang="en-US" dirty="0"/>
              <a:t>FDA farm / veterinary hospital inspection</a:t>
            </a:r>
          </a:p>
          <a:p>
            <a:pPr marL="800100" lvl="1"/>
            <a:r>
              <a:rPr lang="en-US" dirty="0"/>
              <a:t>Use of human-approved </a:t>
            </a:r>
            <a:r>
              <a:rPr lang="en-US" dirty="0" err="1"/>
              <a:t>cephalosporins</a:t>
            </a:r>
            <a:r>
              <a:rPr lang="en-US" dirty="0"/>
              <a:t> (cephalexin) in cattle</a:t>
            </a:r>
          </a:p>
          <a:p>
            <a:pPr marL="400050"/>
            <a:r>
              <a:rPr lang="en-US" dirty="0"/>
              <a:t>Increasing cephalosporin resistance in </a:t>
            </a:r>
            <a:r>
              <a:rPr lang="en-US" i="1" dirty="0"/>
              <a:t>Salmonella </a:t>
            </a:r>
            <a:r>
              <a:rPr lang="en-US" dirty="0"/>
              <a:t>- NARMS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80"/>
            <a:ext cx="8229600" cy="1032235"/>
          </a:xfrm>
        </p:spPr>
        <p:txBody>
          <a:bodyPr/>
          <a:lstStyle/>
          <a:p>
            <a:r>
              <a:rPr lang="en-US" dirty="0" smtClean="0"/>
              <a:t>How does this impact veterinarians / producers?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 direct impacts</a:t>
            </a:r>
          </a:p>
          <a:p>
            <a:pPr lvl="1"/>
            <a:r>
              <a:rPr lang="en-US" dirty="0" smtClean="0"/>
              <a:t>Increased familiarity with product labels</a:t>
            </a:r>
          </a:p>
          <a:p>
            <a:r>
              <a:rPr lang="en-US" dirty="0" smtClean="0"/>
              <a:t>Indirect impacts</a:t>
            </a:r>
          </a:p>
          <a:p>
            <a:pPr lvl="1"/>
            <a:r>
              <a:rPr lang="en-US" dirty="0" smtClean="0"/>
              <a:t>ENORMOUS</a:t>
            </a:r>
          </a:p>
          <a:p>
            <a:pPr lvl="1"/>
            <a:r>
              <a:rPr lang="en-US" dirty="0" smtClean="0"/>
              <a:t>“However, the Agency [FDA] believes that it is not limited to making risk determinations based solely on documented scientific information, but may use other suitable information as appropriate.”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49980"/>
            <a:ext cx="8519160" cy="1032235"/>
          </a:xfrm>
        </p:spPr>
        <p:txBody>
          <a:bodyPr/>
          <a:lstStyle/>
          <a:p>
            <a:r>
              <a:rPr lang="en-US" dirty="0" smtClean="0"/>
              <a:t>How does this impact antimicrobial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Likely minimal</a:t>
            </a:r>
          </a:p>
          <a:p>
            <a:pPr lvl="1"/>
            <a:r>
              <a:rPr lang="en-US" dirty="0" err="1" smtClean="0"/>
              <a:t>Extralabel</a:t>
            </a:r>
            <a:r>
              <a:rPr lang="en-US" dirty="0" smtClean="0"/>
              <a:t> use only part of the </a:t>
            </a:r>
            <a:r>
              <a:rPr lang="en-US" dirty="0" err="1" smtClean="0"/>
              <a:t>violative</a:t>
            </a:r>
            <a:r>
              <a:rPr lang="en-US" dirty="0" smtClean="0"/>
              <a:t> residue issue</a:t>
            </a:r>
          </a:p>
          <a:p>
            <a:pPr lvl="2"/>
            <a:r>
              <a:rPr lang="en-US" dirty="0" smtClean="0"/>
              <a:t>Production system / Management / Training bigger issues</a:t>
            </a:r>
          </a:p>
          <a:p>
            <a:pPr lvl="1"/>
            <a:r>
              <a:rPr lang="en-US" dirty="0" err="1" smtClean="0"/>
              <a:t>Cephalosporins</a:t>
            </a:r>
            <a:r>
              <a:rPr lang="en-US" dirty="0" smtClean="0"/>
              <a:t> not widely used in veterinary medicine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48704"/>
              </p:ext>
            </p:extLst>
          </p:nvPr>
        </p:nvGraphicFramePr>
        <p:xfrm>
          <a:off x="1021080" y="3502060"/>
          <a:ext cx="3636618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672"/>
                <a:gridCol w="1668946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 DATA (kg)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Veterinary </a:t>
                      </a:r>
                      <a:r>
                        <a:rPr lang="en-US" sz="1100" b="1" u="none" strike="noStrike" dirty="0" smtClean="0">
                          <a:effectLst/>
                        </a:rPr>
                        <a:t> (2012)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 smtClean="0">
                          <a:effectLst/>
                        </a:rPr>
                        <a:t>Cephalosporins</a:t>
                      </a:r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27,654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768480"/>
              </p:ext>
            </p:extLst>
          </p:nvPr>
        </p:nvGraphicFramePr>
        <p:xfrm>
          <a:off x="4657698" y="3500155"/>
          <a:ext cx="2771802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5901"/>
                <a:gridCol w="1385901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Human </a:t>
                      </a:r>
                      <a:r>
                        <a:rPr lang="en-US" sz="1100" b="1" u="none" strike="noStrike" dirty="0" smtClean="0">
                          <a:effectLst/>
                        </a:rPr>
                        <a:t>(2011)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Used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Veterinary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496,910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0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65000"/>
              <a:lumOff val="3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1675</Words>
  <Application>Microsoft Office PowerPoint</Application>
  <PresentationFormat>On-screen Show (4:3)</PresentationFormat>
  <Paragraphs>271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Veterinary Antimicrobial Use Regulations </vt:lpstr>
      <vt:lpstr>Changing Regulations</vt:lpstr>
      <vt:lpstr>Why?</vt:lpstr>
      <vt:lpstr>Cephalosporin Extralabel Use Restriction</vt:lpstr>
      <vt:lpstr>Cephalosporin Extralabel Use Restriction</vt:lpstr>
      <vt:lpstr>What was the evidence?</vt:lpstr>
      <vt:lpstr>What was the evidence?</vt:lpstr>
      <vt:lpstr>How does this impact veterinarians / producers?</vt:lpstr>
      <vt:lpstr>How does this impact antimicrobial use?</vt:lpstr>
      <vt:lpstr>FDA Guidance 209</vt:lpstr>
      <vt:lpstr>What was the evidence?</vt:lpstr>
      <vt:lpstr>What was the evidence?   Recent Peer-Reviewed Scientific Literature</vt:lpstr>
      <vt:lpstr>What was the evidence?    Governmental / Professional Reports</vt:lpstr>
      <vt:lpstr>Literature and Report Summary</vt:lpstr>
      <vt:lpstr>PowerPoint Presentation</vt:lpstr>
      <vt:lpstr>In the absence of quantitative risk……</vt:lpstr>
      <vt:lpstr>Literature and Report Summary             (continued) </vt:lpstr>
      <vt:lpstr>How does this impact veterinarians / producers?</vt:lpstr>
      <vt:lpstr>FDA Guidance 213</vt:lpstr>
      <vt:lpstr>FDA Guidance 213 </vt:lpstr>
      <vt:lpstr>Medically important antimicrobials…</vt:lpstr>
      <vt:lpstr>Medically important antimicrobials with food animal indications</vt:lpstr>
      <vt:lpstr>For Production Purposes</vt:lpstr>
      <vt:lpstr>Where are we with Guidance 213?</vt:lpstr>
      <vt:lpstr>How does this impact veterinarians / producers?</vt:lpstr>
      <vt:lpstr>How does this impact antimicrobial use?</vt:lpstr>
      <vt:lpstr>How does this impact antimicrobial use?</vt:lpstr>
      <vt:lpstr>Veterinary Feed Directive</vt:lpstr>
      <vt:lpstr>Where are we with VFDs?</vt:lpstr>
      <vt:lpstr>How will this impact veterinarians / producers?</vt:lpstr>
      <vt:lpstr>How will this impact antimicrobial use?</vt:lpstr>
      <vt:lpstr>QUESTIONS?</vt:lpstr>
    </vt:vector>
  </TitlesOfParts>
  <Company>Global Prairie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heather.davis</dc:creator>
  <cp:lastModifiedBy>Karen Marie Blakeslee</cp:lastModifiedBy>
  <cp:revision>140</cp:revision>
  <dcterms:created xsi:type="dcterms:W3CDTF">2014-04-04T17:04:31Z</dcterms:created>
  <dcterms:modified xsi:type="dcterms:W3CDTF">2014-12-01T19:55:26Z</dcterms:modified>
</cp:coreProperties>
</file>