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732" r:id="rId4"/>
    <p:sldMasterId id="2147483745" r:id="rId5"/>
    <p:sldMasterId id="2147483757" r:id="rId6"/>
    <p:sldMasterId id="2147483769" r:id="rId7"/>
    <p:sldMasterId id="2147483781" r:id="rId8"/>
  </p:sldMasterIdLst>
  <p:notesMasterIdLst>
    <p:notesMasterId r:id="rId40"/>
  </p:notesMasterIdLst>
  <p:sldIdLst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16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28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67839985245522"/>
          <c:y val="0.1423463684163265"/>
          <c:w val="0.67261146496815383"/>
          <c:h val="0.467780429594272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Milk, lb/cow</c:v>
                </c:pt>
              </c:strCache>
            </c:strRef>
          </c:tx>
          <c:spPr>
            <a:ln w="42799">
              <a:solidFill>
                <a:srgbClr val="0000FF"/>
              </a:solidFill>
              <a:prstDash val="solid"/>
            </a:ln>
          </c:spPr>
          <c:marker>
            <c:symbol val="circle"/>
            <c:size val="8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Sheet1!$B$1:$V$1</c:f>
              <c:numCache>
                <c:formatCode>General</c:formatCode>
                <c:ptCount val="21"/>
                <c:pt idx="0">
                  <c:v>1925</c:v>
                </c:pt>
                <c:pt idx="1">
                  <c:v>1930</c:v>
                </c:pt>
                <c:pt idx="2">
                  <c:v>1935</c:v>
                </c:pt>
                <c:pt idx="3">
                  <c:v>1940</c:v>
                </c:pt>
                <c:pt idx="4">
                  <c:v>1945</c:v>
                </c:pt>
                <c:pt idx="5">
                  <c:v>1950</c:v>
                </c:pt>
                <c:pt idx="6">
                  <c:v>1955</c:v>
                </c:pt>
                <c:pt idx="7">
                  <c:v>1960</c:v>
                </c:pt>
                <c:pt idx="8">
                  <c:v>1965</c:v>
                </c:pt>
                <c:pt idx="9">
                  <c:v>1970</c:v>
                </c:pt>
                <c:pt idx="10">
                  <c:v>1975</c:v>
                </c:pt>
                <c:pt idx="11">
                  <c:v>1980</c:v>
                </c:pt>
                <c:pt idx="12">
                  <c:v>1985</c:v>
                </c:pt>
                <c:pt idx="13">
                  <c:v>1990</c:v>
                </c:pt>
                <c:pt idx="14">
                  <c:v>1995</c:v>
                </c:pt>
                <c:pt idx="15">
                  <c:v>2000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</c:numCache>
            </c:numRef>
          </c:cat>
          <c:val>
            <c:numRef>
              <c:f>Sheet1!$B$2:$V$2</c:f>
              <c:numCache>
                <c:formatCode>0</c:formatCode>
                <c:ptCount val="21"/>
                <c:pt idx="0">
                  <c:v>4218.165</c:v>
                </c:pt>
                <c:pt idx="1">
                  <c:v>4507.0200000000004</c:v>
                </c:pt>
                <c:pt idx="2">
                  <c:v>4185.09</c:v>
                </c:pt>
                <c:pt idx="3">
                  <c:v>4621.68</c:v>
                </c:pt>
                <c:pt idx="4">
                  <c:v>4787.0550000000003</c:v>
                </c:pt>
                <c:pt idx="5">
                  <c:v>5314.05</c:v>
                </c:pt>
                <c:pt idx="6">
                  <c:v>5841.0450000000001</c:v>
                </c:pt>
                <c:pt idx="7">
                  <c:v>7029.54</c:v>
                </c:pt>
                <c:pt idx="8">
                  <c:v>8304.0300000000007</c:v>
                </c:pt>
                <c:pt idx="9">
                  <c:v>9750.51</c:v>
                </c:pt>
                <c:pt idx="10">
                  <c:v>10359.09</c:v>
                </c:pt>
                <c:pt idx="11">
                  <c:v>11891.565000000001</c:v>
                </c:pt>
                <c:pt idx="12">
                  <c:v>13024.935000000001</c:v>
                </c:pt>
                <c:pt idx="13">
                  <c:v>14782.32</c:v>
                </c:pt>
                <c:pt idx="14">
                  <c:v>16405.2</c:v>
                </c:pt>
                <c:pt idx="15">
                  <c:v>18197.865000000002</c:v>
                </c:pt>
                <c:pt idx="16">
                  <c:v>18956.385000000002</c:v>
                </c:pt>
                <c:pt idx="17">
                  <c:v>19564.965</c:v>
                </c:pt>
                <c:pt idx="18">
                  <c:v>19950.84</c:v>
                </c:pt>
                <c:pt idx="19">
                  <c:v>20142.674999999999</c:v>
                </c:pt>
                <c:pt idx="20">
                  <c:v>20396.25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6416"/>
        <c:axId val="5207168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Butter Fat in Milk</c:v>
                </c:pt>
              </c:strCache>
            </c:strRef>
          </c:tx>
          <c:spPr>
            <a:ln w="42799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FFFF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Sheet1!$B$1:$V$1</c:f>
              <c:numCache>
                <c:formatCode>General</c:formatCode>
                <c:ptCount val="21"/>
                <c:pt idx="0">
                  <c:v>1925</c:v>
                </c:pt>
                <c:pt idx="1">
                  <c:v>1930</c:v>
                </c:pt>
                <c:pt idx="2">
                  <c:v>1935</c:v>
                </c:pt>
                <c:pt idx="3">
                  <c:v>1940</c:v>
                </c:pt>
                <c:pt idx="4">
                  <c:v>1945</c:v>
                </c:pt>
                <c:pt idx="5">
                  <c:v>1950</c:v>
                </c:pt>
                <c:pt idx="6">
                  <c:v>1955</c:v>
                </c:pt>
                <c:pt idx="7">
                  <c:v>1960</c:v>
                </c:pt>
                <c:pt idx="8">
                  <c:v>1965</c:v>
                </c:pt>
                <c:pt idx="9">
                  <c:v>1970</c:v>
                </c:pt>
                <c:pt idx="10">
                  <c:v>1975</c:v>
                </c:pt>
                <c:pt idx="11">
                  <c:v>1980</c:v>
                </c:pt>
                <c:pt idx="12">
                  <c:v>1985</c:v>
                </c:pt>
                <c:pt idx="13">
                  <c:v>1990</c:v>
                </c:pt>
                <c:pt idx="14">
                  <c:v>1995</c:v>
                </c:pt>
                <c:pt idx="15">
                  <c:v>2000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</c:numCache>
            </c:numRef>
          </c:cat>
          <c:val>
            <c:numRef>
              <c:f>Sheet1!$B$3:$V$3</c:f>
              <c:numCache>
                <c:formatCode>General</c:formatCode>
                <c:ptCount val="21"/>
                <c:pt idx="0">
                  <c:v>3.92</c:v>
                </c:pt>
                <c:pt idx="1">
                  <c:v>3.92</c:v>
                </c:pt>
                <c:pt idx="2">
                  <c:v>3.95</c:v>
                </c:pt>
                <c:pt idx="3">
                  <c:v>3.97</c:v>
                </c:pt>
                <c:pt idx="4">
                  <c:v>3.98</c:v>
                </c:pt>
                <c:pt idx="5">
                  <c:v>3.96</c:v>
                </c:pt>
                <c:pt idx="6">
                  <c:v>3.84</c:v>
                </c:pt>
                <c:pt idx="7">
                  <c:v>3.76</c:v>
                </c:pt>
                <c:pt idx="8">
                  <c:v>3.7</c:v>
                </c:pt>
                <c:pt idx="9">
                  <c:v>3.66</c:v>
                </c:pt>
                <c:pt idx="10">
                  <c:v>3.68</c:v>
                </c:pt>
                <c:pt idx="11">
                  <c:v>3.65</c:v>
                </c:pt>
                <c:pt idx="12">
                  <c:v>3.67</c:v>
                </c:pt>
                <c:pt idx="13">
                  <c:v>3.67</c:v>
                </c:pt>
                <c:pt idx="14">
                  <c:v>3.66</c:v>
                </c:pt>
                <c:pt idx="15">
                  <c:v>3.67</c:v>
                </c:pt>
                <c:pt idx="16">
                  <c:v>3.66</c:v>
                </c:pt>
                <c:pt idx="17">
                  <c:v>3.65</c:v>
                </c:pt>
                <c:pt idx="18">
                  <c:v>3.66</c:v>
                </c:pt>
                <c:pt idx="19">
                  <c:v>3.66</c:v>
                </c:pt>
                <c:pt idx="20">
                  <c:v>3.66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09088"/>
        <c:axId val="5210880"/>
      </c:lineChart>
      <c:catAx>
        <c:axId val="5196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4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8152867075081129"/>
              <c:y val="0.84725543840918305"/>
            </c:manualLayout>
          </c:layout>
          <c:overlay val="0"/>
          <c:spPr>
            <a:noFill/>
            <a:ln w="28533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566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07168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5207168"/>
        <c:scaling>
          <c:orientation val="minMax"/>
          <c:max val="22000"/>
          <c:min val="4000"/>
        </c:scaling>
        <c:delete val="0"/>
        <c:axPos val="l"/>
        <c:majorGridlines>
          <c:spPr>
            <a:ln w="356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12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Milk, 
</a:t>
                </a:r>
                <a:r>
                  <a:rPr lang="en-US" dirty="0" smtClean="0"/>
                  <a:t>lb/cow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8025432268305079E-2"/>
              <c:y val="0.44868744161217139"/>
            </c:manualLayout>
          </c:layout>
          <c:overlay val="0"/>
          <c:spPr>
            <a:noFill/>
            <a:ln w="28533">
              <a:noFill/>
            </a:ln>
          </c:spPr>
        </c:title>
        <c:numFmt formatCode="0" sourceLinked="1"/>
        <c:majorTickMark val="cross"/>
        <c:minorTickMark val="none"/>
        <c:tickLblPos val="nextTo"/>
        <c:spPr>
          <a:ln w="35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96416"/>
        <c:crosses val="autoZero"/>
        <c:crossBetween val="between"/>
        <c:majorUnit val="4000"/>
        <c:minorUnit val="500"/>
      </c:valAx>
      <c:catAx>
        <c:axId val="5209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210880"/>
        <c:crossesAt val="3.5"/>
        <c:auto val="0"/>
        <c:lblAlgn val="ctr"/>
        <c:lblOffset val="100"/>
        <c:noMultiLvlLbl val="0"/>
      </c:catAx>
      <c:valAx>
        <c:axId val="5210880"/>
        <c:scaling>
          <c:orientation val="minMax"/>
          <c:max val="4"/>
          <c:min val="3.5"/>
        </c:scaling>
        <c:delete val="0"/>
        <c:axPos val="r"/>
        <c:title>
          <c:tx>
            <c:rich>
              <a:bodyPr rot="0" vert="horz"/>
              <a:lstStyle/>
              <a:p>
                <a:pPr algn="ctr">
                  <a:defRPr sz="112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Milk Fat 
(%)</a:t>
                </a:r>
              </a:p>
            </c:rich>
          </c:tx>
          <c:layout>
            <c:manualLayout>
              <c:xMode val="edge"/>
              <c:yMode val="edge"/>
              <c:x val="0.89808913183700256"/>
              <c:y val="0.45584723519729531"/>
            </c:manualLayout>
          </c:layout>
          <c:overlay val="0"/>
          <c:spPr>
            <a:noFill/>
            <a:ln w="28533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5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09088"/>
        <c:crosses val="max"/>
        <c:crossBetween val="between"/>
        <c:majorUnit val="0.1"/>
        <c:minorUnit val="0.1"/>
      </c:valAx>
      <c:spPr>
        <a:noFill/>
        <a:ln w="14266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3722931025763836"/>
          <c:y val="4.6833106093718394E-2"/>
          <c:w val="0.32101907420122927"/>
          <c:h val="5.7279238400284677E-2"/>
        </c:manualLayout>
      </c:layout>
      <c:overlay val="0"/>
      <c:spPr>
        <a:solidFill>
          <a:srgbClr val="FFFFFF"/>
        </a:solidFill>
        <a:ln w="3566">
          <a:solidFill>
            <a:srgbClr val="000000"/>
          </a:solidFill>
          <a:prstDash val="solid"/>
        </a:ln>
      </c:spPr>
      <c:txPr>
        <a:bodyPr/>
        <a:lstStyle/>
        <a:p>
          <a:pPr>
            <a:defRPr sz="1033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Cows, </a:t>
            </a:r>
            <a:r>
              <a:rPr lang="en-US" dirty="0" smtClean="0"/>
              <a:t>1,000’s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Cows, 1,000s</c:v>
                </c:pt>
              </c:strCache>
            </c:strRef>
          </c:tx>
          <c:cat>
            <c:strRef>
              <c:f>Sheet1!$B$1:$CM$1</c:f>
              <c:strCache>
                <c:ptCount val="90"/>
                <c:pt idx="0">
                  <c:v>1924</c:v>
                </c:pt>
                <c:pt idx="1">
                  <c:v>1925</c:v>
                </c:pt>
                <c:pt idx="2">
                  <c:v>1926</c:v>
                </c:pt>
                <c:pt idx="3">
                  <c:v>1927</c:v>
                </c:pt>
                <c:pt idx="4">
                  <c:v>1928</c:v>
                </c:pt>
                <c:pt idx="5">
                  <c:v>1929</c:v>
                </c:pt>
                <c:pt idx="6">
                  <c:v>1930</c:v>
                </c:pt>
                <c:pt idx="7">
                  <c:v>1931</c:v>
                </c:pt>
                <c:pt idx="8">
                  <c:v>1932</c:v>
                </c:pt>
                <c:pt idx="9">
                  <c:v>1933</c:v>
                </c:pt>
                <c:pt idx="10">
                  <c:v>1934</c:v>
                </c:pt>
                <c:pt idx="11">
                  <c:v>1935</c:v>
                </c:pt>
                <c:pt idx="12">
                  <c:v>1936</c:v>
                </c:pt>
                <c:pt idx="13">
                  <c:v>1937</c:v>
                </c:pt>
                <c:pt idx="14">
                  <c:v>1938</c:v>
                </c:pt>
                <c:pt idx="15">
                  <c:v>1939</c:v>
                </c:pt>
                <c:pt idx="16">
                  <c:v>1940</c:v>
                </c:pt>
                <c:pt idx="17">
                  <c:v>1941</c:v>
                </c:pt>
                <c:pt idx="18">
                  <c:v>1942</c:v>
                </c:pt>
                <c:pt idx="19">
                  <c:v>1943</c:v>
                </c:pt>
                <c:pt idx="20">
                  <c:v>1944</c:v>
                </c:pt>
                <c:pt idx="21">
                  <c:v>1945</c:v>
                </c:pt>
                <c:pt idx="22">
                  <c:v>1946</c:v>
                </c:pt>
                <c:pt idx="23">
                  <c:v>1947</c:v>
                </c:pt>
                <c:pt idx="24">
                  <c:v>1948</c:v>
                </c:pt>
                <c:pt idx="25">
                  <c:v>1949</c:v>
                </c:pt>
                <c:pt idx="26">
                  <c:v>1950</c:v>
                </c:pt>
                <c:pt idx="27">
                  <c:v>1951</c:v>
                </c:pt>
                <c:pt idx="28">
                  <c:v>1952</c:v>
                </c:pt>
                <c:pt idx="29">
                  <c:v>1953</c:v>
                </c:pt>
                <c:pt idx="30">
                  <c:v>1954</c:v>
                </c:pt>
                <c:pt idx="31">
                  <c:v>1955</c:v>
                </c:pt>
                <c:pt idx="32">
                  <c:v>1956</c:v>
                </c:pt>
                <c:pt idx="33">
                  <c:v>1957</c:v>
                </c:pt>
                <c:pt idx="34">
                  <c:v>1958</c:v>
                </c:pt>
                <c:pt idx="35">
                  <c:v>1959</c:v>
                </c:pt>
                <c:pt idx="36">
                  <c:v>1960</c:v>
                </c:pt>
                <c:pt idx="37">
                  <c:v>1961</c:v>
                </c:pt>
                <c:pt idx="38">
                  <c:v>1962</c:v>
                </c:pt>
                <c:pt idx="39">
                  <c:v>1963</c:v>
                </c:pt>
                <c:pt idx="40">
                  <c:v>1964</c:v>
                </c:pt>
                <c:pt idx="41">
                  <c:v>1965</c:v>
                </c:pt>
                <c:pt idx="42">
                  <c:v>1966</c:v>
                </c:pt>
                <c:pt idx="43">
                  <c:v>1967</c:v>
                </c:pt>
                <c:pt idx="44">
                  <c:v>1968</c:v>
                </c:pt>
                <c:pt idx="45">
                  <c:v>1969</c:v>
                </c:pt>
                <c:pt idx="46">
                  <c:v>1970</c:v>
                </c:pt>
                <c:pt idx="47">
                  <c:v>1971</c:v>
                </c:pt>
                <c:pt idx="48">
                  <c:v>1972</c:v>
                </c:pt>
                <c:pt idx="49">
                  <c:v>1973</c:v>
                </c:pt>
                <c:pt idx="50">
                  <c:v>1974</c:v>
                </c:pt>
                <c:pt idx="51">
                  <c:v>1975</c:v>
                </c:pt>
                <c:pt idx="52">
                  <c:v>1976</c:v>
                </c:pt>
                <c:pt idx="53">
                  <c:v>1977</c:v>
                </c:pt>
                <c:pt idx="54">
                  <c:v>1978</c:v>
                </c:pt>
                <c:pt idx="55">
                  <c:v>1979</c:v>
                </c:pt>
                <c:pt idx="56">
                  <c:v>1980</c:v>
                </c:pt>
                <c:pt idx="57">
                  <c:v>1981</c:v>
                </c:pt>
                <c:pt idx="58">
                  <c:v>1982</c:v>
                </c:pt>
                <c:pt idx="59">
                  <c:v>1983</c:v>
                </c:pt>
                <c:pt idx="60">
                  <c:v>1984</c:v>
                </c:pt>
                <c:pt idx="61">
                  <c:v>1985</c:v>
                </c:pt>
                <c:pt idx="62">
                  <c:v>1986</c:v>
                </c:pt>
                <c:pt idx="63">
                  <c:v>1987</c:v>
                </c:pt>
                <c:pt idx="64">
                  <c:v>1988</c:v>
                </c:pt>
                <c:pt idx="65">
                  <c:v>1989</c:v>
                </c:pt>
                <c:pt idx="66">
                  <c:v>1990</c:v>
                </c:pt>
                <c:pt idx="67">
                  <c:v>1991</c:v>
                </c:pt>
                <c:pt idx="68">
                  <c:v>1992</c:v>
                </c:pt>
                <c:pt idx="69">
                  <c:v>1993</c:v>
                </c:pt>
                <c:pt idx="70">
                  <c:v>1994</c:v>
                </c:pt>
                <c:pt idx="71">
                  <c:v>1995</c:v>
                </c:pt>
                <c:pt idx="72">
                  <c:v>1996</c:v>
                </c:pt>
                <c:pt idx="73">
                  <c:v>1997</c:v>
                </c:pt>
                <c:pt idx="74">
                  <c:v>1998</c:v>
                </c:pt>
                <c:pt idx="75">
                  <c:v>1999</c:v>
                </c:pt>
                <c:pt idx="76">
                  <c:v>2000</c:v>
                </c:pt>
                <c:pt idx="77">
                  <c:v>2001</c:v>
                </c:pt>
                <c:pt idx="78">
                  <c:v>2002</c:v>
                </c:pt>
                <c:pt idx="79">
                  <c:v>2003</c:v>
                </c:pt>
                <c:pt idx="80">
                  <c:v>2004</c:v>
                </c:pt>
                <c:pt idx="81">
                  <c:v>2005</c:v>
                </c:pt>
                <c:pt idx="82">
                  <c:v>2006</c:v>
                </c:pt>
                <c:pt idx="83">
                  <c:v>2007</c:v>
                </c:pt>
                <c:pt idx="84">
                  <c:v>2008</c:v>
                </c:pt>
                <c:pt idx="85">
                  <c:v>2009</c:v>
                </c:pt>
                <c:pt idx="86">
                  <c:v>2010</c:v>
                </c:pt>
                <c:pt idx="87">
                  <c:v>2011</c:v>
                </c:pt>
                <c:pt idx="88">
                  <c:v>2012</c:v>
                </c:pt>
                <c:pt idx="89">
                  <c:v>2013</c:v>
                </c:pt>
              </c:strCache>
            </c:strRef>
          </c:cat>
          <c:val>
            <c:numRef>
              <c:f>Sheet1!$B$2:$CM$2</c:f>
              <c:numCache>
                <c:formatCode>General</c:formatCode>
                <c:ptCount val="90"/>
                <c:pt idx="0">
                  <c:v>710</c:v>
                </c:pt>
                <c:pt idx="1">
                  <c:v>730</c:v>
                </c:pt>
                <c:pt idx="2">
                  <c:v>737</c:v>
                </c:pt>
                <c:pt idx="3">
                  <c:v>731</c:v>
                </c:pt>
                <c:pt idx="4">
                  <c:v>725</c:v>
                </c:pt>
                <c:pt idx="5">
                  <c:v>735</c:v>
                </c:pt>
                <c:pt idx="6">
                  <c:v>757</c:v>
                </c:pt>
                <c:pt idx="7">
                  <c:v>788</c:v>
                </c:pt>
                <c:pt idx="8">
                  <c:v>832</c:v>
                </c:pt>
                <c:pt idx="9">
                  <c:v>875</c:v>
                </c:pt>
                <c:pt idx="10">
                  <c:v>892</c:v>
                </c:pt>
                <c:pt idx="11">
                  <c:v>831</c:v>
                </c:pt>
                <c:pt idx="12">
                  <c:v>786</c:v>
                </c:pt>
                <c:pt idx="13">
                  <c:v>722</c:v>
                </c:pt>
                <c:pt idx="14">
                  <c:v>688</c:v>
                </c:pt>
                <c:pt idx="15">
                  <c:v>691</c:v>
                </c:pt>
                <c:pt idx="16">
                  <c:v>708</c:v>
                </c:pt>
                <c:pt idx="17">
                  <c:v>736</c:v>
                </c:pt>
                <c:pt idx="18">
                  <c:v>773</c:v>
                </c:pt>
                <c:pt idx="19">
                  <c:v>795</c:v>
                </c:pt>
                <c:pt idx="20">
                  <c:v>775</c:v>
                </c:pt>
                <c:pt idx="21">
                  <c:v>723</c:v>
                </c:pt>
                <c:pt idx="22">
                  <c:v>666</c:v>
                </c:pt>
                <c:pt idx="23">
                  <c:v>635</c:v>
                </c:pt>
                <c:pt idx="24">
                  <c:v>594</c:v>
                </c:pt>
                <c:pt idx="25">
                  <c:v>568</c:v>
                </c:pt>
                <c:pt idx="26">
                  <c:v>560</c:v>
                </c:pt>
                <c:pt idx="27">
                  <c:v>549</c:v>
                </c:pt>
                <c:pt idx="28">
                  <c:v>528</c:v>
                </c:pt>
                <c:pt idx="29">
                  <c:v>513</c:v>
                </c:pt>
                <c:pt idx="30">
                  <c:v>493</c:v>
                </c:pt>
                <c:pt idx="31">
                  <c:v>468</c:v>
                </c:pt>
                <c:pt idx="32">
                  <c:v>443</c:v>
                </c:pt>
                <c:pt idx="33">
                  <c:v>411</c:v>
                </c:pt>
                <c:pt idx="34">
                  <c:v>374</c:v>
                </c:pt>
                <c:pt idx="35">
                  <c:v>349</c:v>
                </c:pt>
                <c:pt idx="36">
                  <c:v>332</c:v>
                </c:pt>
                <c:pt idx="37">
                  <c:v>320</c:v>
                </c:pt>
                <c:pt idx="38">
                  <c:v>300</c:v>
                </c:pt>
                <c:pt idx="39">
                  <c:v>277</c:v>
                </c:pt>
                <c:pt idx="40">
                  <c:v>262</c:v>
                </c:pt>
                <c:pt idx="41">
                  <c:v>247</c:v>
                </c:pt>
                <c:pt idx="42">
                  <c:v>232</c:v>
                </c:pt>
                <c:pt idx="43">
                  <c:v>221</c:v>
                </c:pt>
                <c:pt idx="44">
                  <c:v>210</c:v>
                </c:pt>
                <c:pt idx="45">
                  <c:v>199</c:v>
                </c:pt>
                <c:pt idx="46">
                  <c:v>188</c:v>
                </c:pt>
                <c:pt idx="47">
                  <c:v>177</c:v>
                </c:pt>
                <c:pt idx="48">
                  <c:v>168</c:v>
                </c:pt>
                <c:pt idx="49">
                  <c:v>154</c:v>
                </c:pt>
                <c:pt idx="50">
                  <c:v>147</c:v>
                </c:pt>
                <c:pt idx="51">
                  <c:v>142</c:v>
                </c:pt>
                <c:pt idx="52">
                  <c:v>137</c:v>
                </c:pt>
                <c:pt idx="53">
                  <c:v>134</c:v>
                </c:pt>
                <c:pt idx="54">
                  <c:v>129</c:v>
                </c:pt>
                <c:pt idx="55">
                  <c:v>123</c:v>
                </c:pt>
                <c:pt idx="56">
                  <c:v>123</c:v>
                </c:pt>
                <c:pt idx="57">
                  <c:v>124</c:v>
                </c:pt>
                <c:pt idx="58">
                  <c:v>126</c:v>
                </c:pt>
                <c:pt idx="59">
                  <c:v>125</c:v>
                </c:pt>
                <c:pt idx="60">
                  <c:v>111</c:v>
                </c:pt>
                <c:pt idx="61">
                  <c:v>109</c:v>
                </c:pt>
                <c:pt idx="62">
                  <c:v>106</c:v>
                </c:pt>
                <c:pt idx="63">
                  <c:v>100</c:v>
                </c:pt>
                <c:pt idx="64">
                  <c:v>99</c:v>
                </c:pt>
                <c:pt idx="65">
                  <c:v>99</c:v>
                </c:pt>
                <c:pt idx="66">
                  <c:v>99</c:v>
                </c:pt>
                <c:pt idx="67">
                  <c:v>97</c:v>
                </c:pt>
                <c:pt idx="68">
                  <c:v>89</c:v>
                </c:pt>
                <c:pt idx="69">
                  <c:v>81</c:v>
                </c:pt>
                <c:pt idx="70">
                  <c:v>78</c:v>
                </c:pt>
                <c:pt idx="71">
                  <c:v>82</c:v>
                </c:pt>
                <c:pt idx="72">
                  <c:v>82</c:v>
                </c:pt>
                <c:pt idx="73">
                  <c:v>81</c:v>
                </c:pt>
                <c:pt idx="74">
                  <c:v>82</c:v>
                </c:pt>
                <c:pt idx="75">
                  <c:v>86</c:v>
                </c:pt>
                <c:pt idx="76">
                  <c:v>91</c:v>
                </c:pt>
                <c:pt idx="77">
                  <c:v>93</c:v>
                </c:pt>
                <c:pt idx="78">
                  <c:v>107</c:v>
                </c:pt>
                <c:pt idx="79">
                  <c:v>111</c:v>
                </c:pt>
                <c:pt idx="80">
                  <c:v>113</c:v>
                </c:pt>
                <c:pt idx="81">
                  <c:v>111</c:v>
                </c:pt>
                <c:pt idx="82">
                  <c:v>112</c:v>
                </c:pt>
                <c:pt idx="83">
                  <c:v>110</c:v>
                </c:pt>
                <c:pt idx="84">
                  <c:v>117</c:v>
                </c:pt>
                <c:pt idx="85">
                  <c:v>118</c:v>
                </c:pt>
                <c:pt idx="86">
                  <c:v>119</c:v>
                </c:pt>
                <c:pt idx="87">
                  <c:v>123</c:v>
                </c:pt>
                <c:pt idx="88">
                  <c:v>132</c:v>
                </c:pt>
                <c:pt idx="89">
                  <c:v>134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39808"/>
        <c:axId val="33641600"/>
      </c:lineChart>
      <c:catAx>
        <c:axId val="3363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641600"/>
        <c:crosses val="autoZero"/>
        <c:auto val="1"/>
        <c:lblAlgn val="ctr"/>
        <c:lblOffset val="100"/>
        <c:noMultiLvlLbl val="0"/>
      </c:catAx>
      <c:valAx>
        <c:axId val="33641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63980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Annual Pounds of Milk, millions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Pounds, millions</c:v>
                </c:pt>
              </c:strCache>
            </c:strRef>
          </c:tx>
          <c:cat>
            <c:strRef>
              <c:f>Sheet1!$B$1:$CM$1</c:f>
              <c:strCache>
                <c:ptCount val="90"/>
                <c:pt idx="0">
                  <c:v>1924</c:v>
                </c:pt>
                <c:pt idx="1">
                  <c:v>1925</c:v>
                </c:pt>
                <c:pt idx="2">
                  <c:v>1926</c:v>
                </c:pt>
                <c:pt idx="3">
                  <c:v>1927</c:v>
                </c:pt>
                <c:pt idx="4">
                  <c:v>1928</c:v>
                </c:pt>
                <c:pt idx="5">
                  <c:v>1929</c:v>
                </c:pt>
                <c:pt idx="6">
                  <c:v>1930</c:v>
                </c:pt>
                <c:pt idx="7">
                  <c:v>1931</c:v>
                </c:pt>
                <c:pt idx="8">
                  <c:v>1932</c:v>
                </c:pt>
                <c:pt idx="9">
                  <c:v>1933</c:v>
                </c:pt>
                <c:pt idx="10">
                  <c:v>1934</c:v>
                </c:pt>
                <c:pt idx="11">
                  <c:v>1935</c:v>
                </c:pt>
                <c:pt idx="12">
                  <c:v>1936</c:v>
                </c:pt>
                <c:pt idx="13">
                  <c:v>1937</c:v>
                </c:pt>
                <c:pt idx="14">
                  <c:v>1938</c:v>
                </c:pt>
                <c:pt idx="15">
                  <c:v>1939</c:v>
                </c:pt>
                <c:pt idx="16">
                  <c:v>1940</c:v>
                </c:pt>
                <c:pt idx="17">
                  <c:v>1941</c:v>
                </c:pt>
                <c:pt idx="18">
                  <c:v>1942</c:v>
                </c:pt>
                <c:pt idx="19">
                  <c:v>1943</c:v>
                </c:pt>
                <c:pt idx="20">
                  <c:v>1944</c:v>
                </c:pt>
                <c:pt idx="21">
                  <c:v>1945</c:v>
                </c:pt>
                <c:pt idx="22">
                  <c:v>1946</c:v>
                </c:pt>
                <c:pt idx="23">
                  <c:v>1947</c:v>
                </c:pt>
                <c:pt idx="24">
                  <c:v>1948</c:v>
                </c:pt>
                <c:pt idx="25">
                  <c:v>1949</c:v>
                </c:pt>
                <c:pt idx="26">
                  <c:v>1950</c:v>
                </c:pt>
                <c:pt idx="27">
                  <c:v>1951</c:v>
                </c:pt>
                <c:pt idx="28">
                  <c:v>1952</c:v>
                </c:pt>
                <c:pt idx="29">
                  <c:v>1953</c:v>
                </c:pt>
                <c:pt idx="30">
                  <c:v>1954</c:v>
                </c:pt>
                <c:pt idx="31">
                  <c:v>1955</c:v>
                </c:pt>
                <c:pt idx="32">
                  <c:v>1956</c:v>
                </c:pt>
                <c:pt idx="33">
                  <c:v>1957</c:v>
                </c:pt>
                <c:pt idx="34">
                  <c:v>1958</c:v>
                </c:pt>
                <c:pt idx="35">
                  <c:v>1959</c:v>
                </c:pt>
                <c:pt idx="36">
                  <c:v>1960</c:v>
                </c:pt>
                <c:pt idx="37">
                  <c:v>1961</c:v>
                </c:pt>
                <c:pt idx="38">
                  <c:v>1962</c:v>
                </c:pt>
                <c:pt idx="39">
                  <c:v>1963</c:v>
                </c:pt>
                <c:pt idx="40">
                  <c:v>1964</c:v>
                </c:pt>
                <c:pt idx="41">
                  <c:v>1965</c:v>
                </c:pt>
                <c:pt idx="42">
                  <c:v>1966</c:v>
                </c:pt>
                <c:pt idx="43">
                  <c:v>1967</c:v>
                </c:pt>
                <c:pt idx="44">
                  <c:v>1968</c:v>
                </c:pt>
                <c:pt idx="45">
                  <c:v>1969</c:v>
                </c:pt>
                <c:pt idx="46">
                  <c:v>1970</c:v>
                </c:pt>
                <c:pt idx="47">
                  <c:v>1971</c:v>
                </c:pt>
                <c:pt idx="48">
                  <c:v>1972</c:v>
                </c:pt>
                <c:pt idx="49">
                  <c:v>1973</c:v>
                </c:pt>
                <c:pt idx="50">
                  <c:v>1974</c:v>
                </c:pt>
                <c:pt idx="51">
                  <c:v>1975</c:v>
                </c:pt>
                <c:pt idx="52">
                  <c:v>1976</c:v>
                </c:pt>
                <c:pt idx="53">
                  <c:v>1977</c:v>
                </c:pt>
                <c:pt idx="54">
                  <c:v>1978</c:v>
                </c:pt>
                <c:pt idx="55">
                  <c:v>1979</c:v>
                </c:pt>
                <c:pt idx="56">
                  <c:v>1980</c:v>
                </c:pt>
                <c:pt idx="57">
                  <c:v>1981</c:v>
                </c:pt>
                <c:pt idx="58">
                  <c:v>1982</c:v>
                </c:pt>
                <c:pt idx="59">
                  <c:v>1983</c:v>
                </c:pt>
                <c:pt idx="60">
                  <c:v>1984</c:v>
                </c:pt>
                <c:pt idx="61">
                  <c:v>1985</c:v>
                </c:pt>
                <c:pt idx="62">
                  <c:v>1986</c:v>
                </c:pt>
                <c:pt idx="63">
                  <c:v>1987</c:v>
                </c:pt>
                <c:pt idx="64">
                  <c:v>1988</c:v>
                </c:pt>
                <c:pt idx="65">
                  <c:v>1989</c:v>
                </c:pt>
                <c:pt idx="66">
                  <c:v>1990</c:v>
                </c:pt>
                <c:pt idx="67">
                  <c:v>1991</c:v>
                </c:pt>
                <c:pt idx="68">
                  <c:v>1992</c:v>
                </c:pt>
                <c:pt idx="69">
                  <c:v>1993</c:v>
                </c:pt>
                <c:pt idx="70">
                  <c:v>1994</c:v>
                </c:pt>
                <c:pt idx="71">
                  <c:v>1995</c:v>
                </c:pt>
                <c:pt idx="72">
                  <c:v>1996</c:v>
                </c:pt>
                <c:pt idx="73">
                  <c:v>1997</c:v>
                </c:pt>
                <c:pt idx="74">
                  <c:v>1998</c:v>
                </c:pt>
                <c:pt idx="75">
                  <c:v>1999</c:v>
                </c:pt>
                <c:pt idx="76">
                  <c:v>2000</c:v>
                </c:pt>
                <c:pt idx="77">
                  <c:v>2001</c:v>
                </c:pt>
                <c:pt idx="78">
                  <c:v>2002</c:v>
                </c:pt>
                <c:pt idx="79">
                  <c:v>2003</c:v>
                </c:pt>
                <c:pt idx="80">
                  <c:v>2004</c:v>
                </c:pt>
                <c:pt idx="81">
                  <c:v>2005</c:v>
                </c:pt>
                <c:pt idx="82">
                  <c:v>2006</c:v>
                </c:pt>
                <c:pt idx="83">
                  <c:v>2007</c:v>
                </c:pt>
                <c:pt idx="84">
                  <c:v>2008</c:v>
                </c:pt>
                <c:pt idx="85">
                  <c:v>2009</c:v>
                </c:pt>
                <c:pt idx="86">
                  <c:v>2010</c:v>
                </c:pt>
                <c:pt idx="87">
                  <c:v>2011</c:v>
                </c:pt>
                <c:pt idx="88">
                  <c:v>2012</c:v>
                </c:pt>
                <c:pt idx="89">
                  <c:v>2013</c:v>
                </c:pt>
              </c:strCache>
            </c:strRef>
          </c:cat>
          <c:val>
            <c:numRef>
              <c:f>Sheet1!$B$2:$CM$2</c:f>
              <c:numCache>
                <c:formatCode>#,##0</c:formatCode>
                <c:ptCount val="90"/>
                <c:pt idx="0">
                  <c:v>2592</c:v>
                </c:pt>
                <c:pt idx="1">
                  <c:v>2686</c:v>
                </c:pt>
                <c:pt idx="2">
                  <c:v>2830</c:v>
                </c:pt>
                <c:pt idx="3">
                  <c:v>2895</c:v>
                </c:pt>
                <c:pt idx="4">
                  <c:v>2893</c:v>
                </c:pt>
                <c:pt idx="5">
                  <c:v>2977</c:v>
                </c:pt>
                <c:pt idx="6">
                  <c:v>3058</c:v>
                </c:pt>
                <c:pt idx="7">
                  <c:v>3215</c:v>
                </c:pt>
                <c:pt idx="8">
                  <c:v>3328</c:v>
                </c:pt>
                <c:pt idx="9">
                  <c:v>3456</c:v>
                </c:pt>
                <c:pt idx="10">
                  <c:v>3238</c:v>
                </c:pt>
                <c:pt idx="11">
                  <c:v>3075</c:v>
                </c:pt>
                <c:pt idx="12">
                  <c:v>2861</c:v>
                </c:pt>
                <c:pt idx="13">
                  <c:v>2708</c:v>
                </c:pt>
                <c:pt idx="14">
                  <c:v>2869</c:v>
                </c:pt>
                <c:pt idx="15">
                  <c:v>2881</c:v>
                </c:pt>
                <c:pt idx="16">
                  <c:v>2860</c:v>
                </c:pt>
                <c:pt idx="17">
                  <c:v>3172</c:v>
                </c:pt>
                <c:pt idx="18">
                  <c:v>3332</c:v>
                </c:pt>
                <c:pt idx="19">
                  <c:v>3260</c:v>
                </c:pt>
                <c:pt idx="20">
                  <c:v>3100</c:v>
                </c:pt>
                <c:pt idx="21">
                  <c:v>2943</c:v>
                </c:pt>
                <c:pt idx="22">
                  <c:v>2824</c:v>
                </c:pt>
                <c:pt idx="23">
                  <c:v>2775</c:v>
                </c:pt>
                <c:pt idx="24">
                  <c:v>2614</c:v>
                </c:pt>
                <c:pt idx="25">
                  <c:v>2499</c:v>
                </c:pt>
                <c:pt idx="26">
                  <c:v>2548</c:v>
                </c:pt>
                <c:pt idx="27">
                  <c:v>2460</c:v>
                </c:pt>
                <c:pt idx="28">
                  <c:v>2328</c:v>
                </c:pt>
                <c:pt idx="29">
                  <c:v>2406</c:v>
                </c:pt>
                <c:pt idx="30">
                  <c:v>2465</c:v>
                </c:pt>
                <c:pt idx="31">
                  <c:v>2354</c:v>
                </c:pt>
                <c:pt idx="32">
                  <c:v>2312</c:v>
                </c:pt>
                <c:pt idx="33">
                  <c:v>2182</c:v>
                </c:pt>
                <c:pt idx="34">
                  <c:v>2012</c:v>
                </c:pt>
                <c:pt idx="35">
                  <c:v>1940</c:v>
                </c:pt>
                <c:pt idx="36">
                  <c:v>1922</c:v>
                </c:pt>
                <c:pt idx="37">
                  <c:v>1955</c:v>
                </c:pt>
                <c:pt idx="38">
                  <c:v>1872</c:v>
                </c:pt>
                <c:pt idx="39">
                  <c:v>1810</c:v>
                </c:pt>
                <c:pt idx="40">
                  <c:v>1816</c:v>
                </c:pt>
                <c:pt idx="41">
                  <c:v>1749</c:v>
                </c:pt>
                <c:pt idx="42">
                  <c:v>1738</c:v>
                </c:pt>
                <c:pt idx="43">
                  <c:v>1724</c:v>
                </c:pt>
                <c:pt idx="44">
                  <c:v>1717</c:v>
                </c:pt>
                <c:pt idx="45">
                  <c:v>1687</c:v>
                </c:pt>
                <c:pt idx="46">
                  <c:v>1740</c:v>
                </c:pt>
                <c:pt idx="47">
                  <c:v>1688</c:v>
                </c:pt>
                <c:pt idx="48">
                  <c:v>1629</c:v>
                </c:pt>
                <c:pt idx="49">
                  <c:v>1505</c:v>
                </c:pt>
                <c:pt idx="50">
                  <c:v>1403</c:v>
                </c:pt>
                <c:pt idx="51">
                  <c:v>1392</c:v>
                </c:pt>
                <c:pt idx="52">
                  <c:v>1447</c:v>
                </c:pt>
                <c:pt idx="53">
                  <c:v>1442</c:v>
                </c:pt>
                <c:pt idx="54">
                  <c:v>1372</c:v>
                </c:pt>
                <c:pt idx="55">
                  <c:v>1330</c:v>
                </c:pt>
                <c:pt idx="56">
                  <c:v>1330</c:v>
                </c:pt>
                <c:pt idx="57">
                  <c:v>1397</c:v>
                </c:pt>
                <c:pt idx="58">
                  <c:v>1356</c:v>
                </c:pt>
                <c:pt idx="59">
                  <c:v>1382</c:v>
                </c:pt>
                <c:pt idx="60">
                  <c:v>1225</c:v>
                </c:pt>
                <c:pt idx="61">
                  <c:v>1285</c:v>
                </c:pt>
                <c:pt idx="62">
                  <c:v>1301</c:v>
                </c:pt>
                <c:pt idx="63">
                  <c:v>1261</c:v>
                </c:pt>
                <c:pt idx="64">
                  <c:v>1269</c:v>
                </c:pt>
                <c:pt idx="65">
                  <c:v>1256</c:v>
                </c:pt>
                <c:pt idx="66">
                  <c:v>1245</c:v>
                </c:pt>
                <c:pt idx="67">
                  <c:v>1230</c:v>
                </c:pt>
                <c:pt idx="68">
                  <c:v>1220</c:v>
                </c:pt>
                <c:pt idx="69">
                  <c:v>1080</c:v>
                </c:pt>
                <c:pt idx="70">
                  <c:v>1125</c:v>
                </c:pt>
                <c:pt idx="71">
                  <c:v>1180</c:v>
                </c:pt>
                <c:pt idx="72">
                  <c:v>1200</c:v>
                </c:pt>
                <c:pt idx="73">
                  <c:v>1285</c:v>
                </c:pt>
                <c:pt idx="74">
                  <c:v>1315</c:v>
                </c:pt>
                <c:pt idx="75">
                  <c:v>1405</c:v>
                </c:pt>
                <c:pt idx="76">
                  <c:v>1540</c:v>
                </c:pt>
                <c:pt idx="77">
                  <c:v>1610</c:v>
                </c:pt>
                <c:pt idx="78">
                  <c:v>2030</c:v>
                </c:pt>
                <c:pt idx="79">
                  <c:v>2130</c:v>
                </c:pt>
                <c:pt idx="80">
                  <c:v>2216</c:v>
                </c:pt>
                <c:pt idx="81">
                  <c:v>2276</c:v>
                </c:pt>
                <c:pt idx="82">
                  <c:v>2345</c:v>
                </c:pt>
                <c:pt idx="83">
                  <c:v>2187</c:v>
                </c:pt>
                <c:pt idx="84">
                  <c:v>2415</c:v>
                </c:pt>
                <c:pt idx="85">
                  <c:v>2488</c:v>
                </c:pt>
                <c:pt idx="86">
                  <c:v>2499</c:v>
                </c:pt>
                <c:pt idx="87">
                  <c:v>2590</c:v>
                </c:pt>
                <c:pt idx="88">
                  <c:v>2731</c:v>
                </c:pt>
                <c:pt idx="89">
                  <c:v>2930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26464"/>
        <c:axId val="33728000"/>
      </c:lineChart>
      <c:catAx>
        <c:axId val="3372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728000"/>
        <c:crosses val="autoZero"/>
        <c:auto val="1"/>
        <c:lblAlgn val="ctr"/>
        <c:lblOffset val="100"/>
        <c:noMultiLvlLbl val="0"/>
      </c:catAx>
      <c:valAx>
        <c:axId val="337280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372646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Annual Pounds of Milk per Cow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Pounds</c:v>
                </c:pt>
              </c:strCache>
            </c:strRef>
          </c:tx>
          <c:cat>
            <c:strRef>
              <c:f>Sheet1!$B$1:$CM$1</c:f>
              <c:strCache>
                <c:ptCount val="90"/>
                <c:pt idx="0">
                  <c:v>1924</c:v>
                </c:pt>
                <c:pt idx="1">
                  <c:v>1925</c:v>
                </c:pt>
                <c:pt idx="2">
                  <c:v>1926</c:v>
                </c:pt>
                <c:pt idx="3">
                  <c:v>1927</c:v>
                </c:pt>
                <c:pt idx="4">
                  <c:v>1928</c:v>
                </c:pt>
                <c:pt idx="5">
                  <c:v>1929</c:v>
                </c:pt>
                <c:pt idx="6">
                  <c:v>1930</c:v>
                </c:pt>
                <c:pt idx="7">
                  <c:v>1931</c:v>
                </c:pt>
                <c:pt idx="8">
                  <c:v>1932</c:v>
                </c:pt>
                <c:pt idx="9">
                  <c:v>1933</c:v>
                </c:pt>
                <c:pt idx="10">
                  <c:v>1934</c:v>
                </c:pt>
                <c:pt idx="11">
                  <c:v>1935</c:v>
                </c:pt>
                <c:pt idx="12">
                  <c:v>1936</c:v>
                </c:pt>
                <c:pt idx="13">
                  <c:v>1937</c:v>
                </c:pt>
                <c:pt idx="14">
                  <c:v>1938</c:v>
                </c:pt>
                <c:pt idx="15">
                  <c:v>1939</c:v>
                </c:pt>
                <c:pt idx="16">
                  <c:v>1940</c:v>
                </c:pt>
                <c:pt idx="17">
                  <c:v>1941</c:v>
                </c:pt>
                <c:pt idx="18">
                  <c:v>1942</c:v>
                </c:pt>
                <c:pt idx="19">
                  <c:v>1943</c:v>
                </c:pt>
                <c:pt idx="20">
                  <c:v>1944</c:v>
                </c:pt>
                <c:pt idx="21">
                  <c:v>1945</c:v>
                </c:pt>
                <c:pt idx="22">
                  <c:v>1946</c:v>
                </c:pt>
                <c:pt idx="23">
                  <c:v>1947</c:v>
                </c:pt>
                <c:pt idx="24">
                  <c:v>1948</c:v>
                </c:pt>
                <c:pt idx="25">
                  <c:v>1949</c:v>
                </c:pt>
                <c:pt idx="26">
                  <c:v>1950</c:v>
                </c:pt>
                <c:pt idx="27">
                  <c:v>1951</c:v>
                </c:pt>
                <c:pt idx="28">
                  <c:v>1952</c:v>
                </c:pt>
                <c:pt idx="29">
                  <c:v>1953</c:v>
                </c:pt>
                <c:pt idx="30">
                  <c:v>1954</c:v>
                </c:pt>
                <c:pt idx="31">
                  <c:v>1955</c:v>
                </c:pt>
                <c:pt idx="32">
                  <c:v>1956</c:v>
                </c:pt>
                <c:pt idx="33">
                  <c:v>1957</c:v>
                </c:pt>
                <c:pt idx="34">
                  <c:v>1958</c:v>
                </c:pt>
                <c:pt idx="35">
                  <c:v>1959</c:v>
                </c:pt>
                <c:pt idx="36">
                  <c:v>1960</c:v>
                </c:pt>
                <c:pt idx="37">
                  <c:v>1961</c:v>
                </c:pt>
                <c:pt idx="38">
                  <c:v>1962</c:v>
                </c:pt>
                <c:pt idx="39">
                  <c:v>1963</c:v>
                </c:pt>
                <c:pt idx="40">
                  <c:v>1964</c:v>
                </c:pt>
                <c:pt idx="41">
                  <c:v>1965</c:v>
                </c:pt>
                <c:pt idx="42">
                  <c:v>1966</c:v>
                </c:pt>
                <c:pt idx="43">
                  <c:v>1967</c:v>
                </c:pt>
                <c:pt idx="44">
                  <c:v>1968</c:v>
                </c:pt>
                <c:pt idx="45">
                  <c:v>1969</c:v>
                </c:pt>
                <c:pt idx="46">
                  <c:v>1970</c:v>
                </c:pt>
                <c:pt idx="47">
                  <c:v>1971</c:v>
                </c:pt>
                <c:pt idx="48">
                  <c:v>1972</c:v>
                </c:pt>
                <c:pt idx="49">
                  <c:v>1973</c:v>
                </c:pt>
                <c:pt idx="50">
                  <c:v>1974</c:v>
                </c:pt>
                <c:pt idx="51">
                  <c:v>1975</c:v>
                </c:pt>
                <c:pt idx="52">
                  <c:v>1976</c:v>
                </c:pt>
                <c:pt idx="53">
                  <c:v>1977</c:v>
                </c:pt>
                <c:pt idx="54">
                  <c:v>1978</c:v>
                </c:pt>
                <c:pt idx="55">
                  <c:v>1979</c:v>
                </c:pt>
                <c:pt idx="56">
                  <c:v>1980</c:v>
                </c:pt>
                <c:pt idx="57">
                  <c:v>1981</c:v>
                </c:pt>
                <c:pt idx="58">
                  <c:v>1982</c:v>
                </c:pt>
                <c:pt idx="59">
                  <c:v>1983</c:v>
                </c:pt>
                <c:pt idx="60">
                  <c:v>1984</c:v>
                </c:pt>
                <c:pt idx="61">
                  <c:v>1985</c:v>
                </c:pt>
                <c:pt idx="62">
                  <c:v>1986</c:v>
                </c:pt>
                <c:pt idx="63">
                  <c:v>1987</c:v>
                </c:pt>
                <c:pt idx="64">
                  <c:v>1988</c:v>
                </c:pt>
                <c:pt idx="65">
                  <c:v>1989</c:v>
                </c:pt>
                <c:pt idx="66">
                  <c:v>1990</c:v>
                </c:pt>
                <c:pt idx="67">
                  <c:v>1991</c:v>
                </c:pt>
                <c:pt idx="68">
                  <c:v>1992</c:v>
                </c:pt>
                <c:pt idx="69">
                  <c:v>1993</c:v>
                </c:pt>
                <c:pt idx="70">
                  <c:v>1994</c:v>
                </c:pt>
                <c:pt idx="71">
                  <c:v>1995</c:v>
                </c:pt>
                <c:pt idx="72">
                  <c:v>1996</c:v>
                </c:pt>
                <c:pt idx="73">
                  <c:v>1997</c:v>
                </c:pt>
                <c:pt idx="74">
                  <c:v>1998</c:v>
                </c:pt>
                <c:pt idx="75">
                  <c:v>1999</c:v>
                </c:pt>
                <c:pt idx="76">
                  <c:v>2000</c:v>
                </c:pt>
                <c:pt idx="77">
                  <c:v>2001</c:v>
                </c:pt>
                <c:pt idx="78">
                  <c:v>2002</c:v>
                </c:pt>
                <c:pt idx="79">
                  <c:v>2003</c:v>
                </c:pt>
                <c:pt idx="80">
                  <c:v>2004</c:v>
                </c:pt>
                <c:pt idx="81">
                  <c:v>2005</c:v>
                </c:pt>
                <c:pt idx="82">
                  <c:v>2006</c:v>
                </c:pt>
                <c:pt idx="83">
                  <c:v>2007</c:v>
                </c:pt>
                <c:pt idx="84">
                  <c:v>2008</c:v>
                </c:pt>
                <c:pt idx="85">
                  <c:v>2009</c:v>
                </c:pt>
                <c:pt idx="86">
                  <c:v>2010</c:v>
                </c:pt>
                <c:pt idx="87">
                  <c:v>2011</c:v>
                </c:pt>
                <c:pt idx="88">
                  <c:v>2012</c:v>
                </c:pt>
                <c:pt idx="89">
                  <c:v>2013</c:v>
                </c:pt>
              </c:strCache>
            </c:strRef>
          </c:cat>
          <c:val>
            <c:numRef>
              <c:f>Sheet1!$B$2:$CM$2</c:f>
              <c:numCache>
                <c:formatCode>General</c:formatCode>
                <c:ptCount val="90"/>
                <c:pt idx="0">
                  <c:v>3650</c:v>
                </c:pt>
                <c:pt idx="1">
                  <c:v>3680</c:v>
                </c:pt>
                <c:pt idx="2">
                  <c:v>3840</c:v>
                </c:pt>
                <c:pt idx="3">
                  <c:v>3960</c:v>
                </c:pt>
                <c:pt idx="4">
                  <c:v>3990</c:v>
                </c:pt>
                <c:pt idx="5">
                  <c:v>4050</c:v>
                </c:pt>
                <c:pt idx="6">
                  <c:v>4040</c:v>
                </c:pt>
                <c:pt idx="7">
                  <c:v>4080</c:v>
                </c:pt>
                <c:pt idx="8">
                  <c:v>4000</c:v>
                </c:pt>
                <c:pt idx="9">
                  <c:v>3950</c:v>
                </c:pt>
                <c:pt idx="10">
                  <c:v>3630</c:v>
                </c:pt>
                <c:pt idx="11">
                  <c:v>3700</c:v>
                </c:pt>
                <c:pt idx="12">
                  <c:v>3640</c:v>
                </c:pt>
                <c:pt idx="13">
                  <c:v>3750</c:v>
                </c:pt>
                <c:pt idx="14">
                  <c:v>4170</c:v>
                </c:pt>
                <c:pt idx="15">
                  <c:v>4170</c:v>
                </c:pt>
                <c:pt idx="16">
                  <c:v>4040</c:v>
                </c:pt>
                <c:pt idx="17">
                  <c:v>4310</c:v>
                </c:pt>
                <c:pt idx="18">
                  <c:v>4310</c:v>
                </c:pt>
                <c:pt idx="19">
                  <c:v>4100</c:v>
                </c:pt>
                <c:pt idx="20">
                  <c:v>4000</c:v>
                </c:pt>
                <c:pt idx="21">
                  <c:v>4070</c:v>
                </c:pt>
                <c:pt idx="22">
                  <c:v>4240</c:v>
                </c:pt>
                <c:pt idx="23">
                  <c:v>4370</c:v>
                </c:pt>
                <c:pt idx="24">
                  <c:v>4400</c:v>
                </c:pt>
                <c:pt idx="25">
                  <c:v>4400</c:v>
                </c:pt>
                <c:pt idx="26">
                  <c:v>4550</c:v>
                </c:pt>
                <c:pt idx="27">
                  <c:v>4480</c:v>
                </c:pt>
                <c:pt idx="28">
                  <c:v>4410</c:v>
                </c:pt>
                <c:pt idx="29">
                  <c:v>4690</c:v>
                </c:pt>
                <c:pt idx="30">
                  <c:v>5000</c:v>
                </c:pt>
                <c:pt idx="31">
                  <c:v>5030</c:v>
                </c:pt>
                <c:pt idx="32">
                  <c:v>5220</c:v>
                </c:pt>
                <c:pt idx="33">
                  <c:v>5310</c:v>
                </c:pt>
                <c:pt idx="34">
                  <c:v>5380</c:v>
                </c:pt>
                <c:pt idx="35">
                  <c:v>5560</c:v>
                </c:pt>
                <c:pt idx="36">
                  <c:v>5790</c:v>
                </c:pt>
                <c:pt idx="37">
                  <c:v>6110</c:v>
                </c:pt>
                <c:pt idx="38">
                  <c:v>6240</c:v>
                </c:pt>
                <c:pt idx="39">
                  <c:v>6535</c:v>
                </c:pt>
                <c:pt idx="40">
                  <c:v>6930</c:v>
                </c:pt>
                <c:pt idx="41">
                  <c:v>7080</c:v>
                </c:pt>
                <c:pt idx="42">
                  <c:v>7490</c:v>
                </c:pt>
                <c:pt idx="43">
                  <c:v>7800</c:v>
                </c:pt>
                <c:pt idx="44">
                  <c:v>8176</c:v>
                </c:pt>
                <c:pt idx="45">
                  <c:v>8477</c:v>
                </c:pt>
                <c:pt idx="46">
                  <c:v>9255</c:v>
                </c:pt>
                <c:pt idx="47">
                  <c:v>9537</c:v>
                </c:pt>
                <c:pt idx="48">
                  <c:v>9696</c:v>
                </c:pt>
                <c:pt idx="49">
                  <c:v>9773</c:v>
                </c:pt>
                <c:pt idx="50">
                  <c:v>9544</c:v>
                </c:pt>
                <c:pt idx="51">
                  <c:v>9803</c:v>
                </c:pt>
                <c:pt idx="52">
                  <c:v>10562</c:v>
                </c:pt>
                <c:pt idx="53">
                  <c:v>10761</c:v>
                </c:pt>
                <c:pt idx="54">
                  <c:v>10636</c:v>
                </c:pt>
                <c:pt idx="55">
                  <c:v>10813</c:v>
                </c:pt>
                <c:pt idx="56">
                  <c:v>10813</c:v>
                </c:pt>
                <c:pt idx="57">
                  <c:v>11266</c:v>
                </c:pt>
                <c:pt idx="58">
                  <c:v>10762</c:v>
                </c:pt>
                <c:pt idx="59">
                  <c:v>11056</c:v>
                </c:pt>
                <c:pt idx="60">
                  <c:v>11036</c:v>
                </c:pt>
                <c:pt idx="61">
                  <c:v>11789</c:v>
                </c:pt>
                <c:pt idx="62">
                  <c:v>12274</c:v>
                </c:pt>
                <c:pt idx="63">
                  <c:v>12610</c:v>
                </c:pt>
                <c:pt idx="64">
                  <c:v>12818</c:v>
                </c:pt>
                <c:pt idx="65">
                  <c:v>12687</c:v>
                </c:pt>
                <c:pt idx="66">
                  <c:v>12576</c:v>
                </c:pt>
                <c:pt idx="67">
                  <c:v>12680</c:v>
                </c:pt>
                <c:pt idx="68">
                  <c:v>13708</c:v>
                </c:pt>
                <c:pt idx="69">
                  <c:v>13333</c:v>
                </c:pt>
                <c:pt idx="70">
                  <c:v>14423</c:v>
                </c:pt>
                <c:pt idx="71">
                  <c:v>14390</c:v>
                </c:pt>
                <c:pt idx="72">
                  <c:v>14634</c:v>
                </c:pt>
                <c:pt idx="73">
                  <c:v>15864</c:v>
                </c:pt>
                <c:pt idx="74">
                  <c:v>16037</c:v>
                </c:pt>
                <c:pt idx="75">
                  <c:v>16337</c:v>
                </c:pt>
                <c:pt idx="76">
                  <c:v>16923</c:v>
                </c:pt>
                <c:pt idx="77">
                  <c:v>17312</c:v>
                </c:pt>
                <c:pt idx="78">
                  <c:v>18972</c:v>
                </c:pt>
                <c:pt idx="79">
                  <c:v>19189</c:v>
                </c:pt>
                <c:pt idx="80">
                  <c:v>19611</c:v>
                </c:pt>
                <c:pt idx="81">
                  <c:v>20505</c:v>
                </c:pt>
                <c:pt idx="82">
                  <c:v>20938</c:v>
                </c:pt>
                <c:pt idx="83">
                  <c:v>19882</c:v>
                </c:pt>
                <c:pt idx="84">
                  <c:v>20641</c:v>
                </c:pt>
                <c:pt idx="85" formatCode="#,##0">
                  <c:v>21085</c:v>
                </c:pt>
                <c:pt idx="86">
                  <c:v>20975</c:v>
                </c:pt>
                <c:pt idx="87">
                  <c:v>21057</c:v>
                </c:pt>
                <c:pt idx="88">
                  <c:v>21675</c:v>
                </c:pt>
                <c:pt idx="89">
                  <c:v>21881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76000"/>
        <c:axId val="33777536"/>
      </c:lineChart>
      <c:catAx>
        <c:axId val="3377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777536"/>
        <c:crosses val="autoZero"/>
        <c:auto val="1"/>
        <c:lblAlgn val="ctr"/>
        <c:lblOffset val="100"/>
        <c:noMultiLvlLbl val="0"/>
      </c:catAx>
      <c:valAx>
        <c:axId val="3377753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377600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60% Increase in</a:t>
            </a:r>
            <a:r>
              <a:rPr lang="en-US" baseline="0" dirty="0" smtClean="0"/>
              <a:t> Dairy Cattle </a:t>
            </a:r>
            <a:r>
              <a:rPr lang="en-US" dirty="0" smtClean="0"/>
              <a:t>Since</a:t>
            </a:r>
            <a:r>
              <a:rPr lang="en-US" baseline="0" dirty="0" smtClean="0"/>
              <a:t> 1996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>
              <a:solidFill>
                <a:srgbClr val="7030A0"/>
              </a:solidFill>
            </a:ln>
          </c:spPr>
          <c:marker>
            <c:symbol val="diamond"/>
            <c:size val="15"/>
            <c:spPr>
              <a:ln>
                <a:solidFill>
                  <a:srgbClr val="735D70"/>
                </a:solidFill>
              </a:ln>
            </c:spPr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numCache>
            </c:numRef>
          </c:cat>
          <c:val>
            <c:numRef>
              <c:f>Sheet1!$B$2:$B$19</c:f>
              <c:numCache>
                <c:formatCode>#,##0</c:formatCode>
                <c:ptCount val="18"/>
                <c:pt idx="0">
                  <c:v>82000</c:v>
                </c:pt>
                <c:pt idx="1">
                  <c:v>81000</c:v>
                </c:pt>
                <c:pt idx="2">
                  <c:v>82000</c:v>
                </c:pt>
                <c:pt idx="3">
                  <c:v>86000</c:v>
                </c:pt>
                <c:pt idx="4">
                  <c:v>91000</c:v>
                </c:pt>
                <c:pt idx="5">
                  <c:v>93000</c:v>
                </c:pt>
                <c:pt idx="6">
                  <c:v>107000</c:v>
                </c:pt>
                <c:pt idx="7">
                  <c:v>111000</c:v>
                </c:pt>
                <c:pt idx="8">
                  <c:v>113000</c:v>
                </c:pt>
                <c:pt idx="9">
                  <c:v>111000</c:v>
                </c:pt>
                <c:pt idx="10">
                  <c:v>112000</c:v>
                </c:pt>
                <c:pt idx="11">
                  <c:v>110000</c:v>
                </c:pt>
                <c:pt idx="12">
                  <c:v>117000</c:v>
                </c:pt>
                <c:pt idx="13">
                  <c:v>118000</c:v>
                </c:pt>
                <c:pt idx="14">
                  <c:v>119000</c:v>
                </c:pt>
                <c:pt idx="15" formatCode="General">
                  <c:v>123000</c:v>
                </c:pt>
                <c:pt idx="16" formatCode="General">
                  <c:v>132000</c:v>
                </c:pt>
                <c:pt idx="17" formatCode="General">
                  <c:v>134000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29952"/>
        <c:axId val="34391936"/>
      </c:lineChart>
      <c:catAx>
        <c:axId val="5229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34391936"/>
        <c:crosses val="autoZero"/>
        <c:auto val="1"/>
        <c:lblAlgn val="ctr"/>
        <c:lblOffset val="100"/>
        <c:noMultiLvlLbl val="0"/>
      </c:catAx>
      <c:valAx>
        <c:axId val="34391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 of Dairy Cattle</a:t>
                </a:r>
                <a:endParaRPr lang="en-US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5229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More</a:t>
            </a:r>
            <a:r>
              <a:rPr lang="en-US" baseline="0" dirty="0" smtClean="0"/>
              <a:t> Than Doubled Milk Production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>
              <a:solidFill>
                <a:srgbClr val="7030A0"/>
              </a:solidFill>
            </a:ln>
          </c:spPr>
          <c:marker>
            <c:symbol val="diamond"/>
            <c:size val="15"/>
            <c:spPr>
              <a:ln>
                <a:solidFill>
                  <a:srgbClr val="735D70"/>
                </a:solidFill>
              </a:ln>
            </c:spPr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1200</c:v>
                </c:pt>
                <c:pt idx="1">
                  <c:v>1285</c:v>
                </c:pt>
                <c:pt idx="2">
                  <c:v>1315</c:v>
                </c:pt>
                <c:pt idx="3">
                  <c:v>1405</c:v>
                </c:pt>
                <c:pt idx="4">
                  <c:v>1540</c:v>
                </c:pt>
                <c:pt idx="5">
                  <c:v>1610</c:v>
                </c:pt>
                <c:pt idx="6">
                  <c:v>2030</c:v>
                </c:pt>
                <c:pt idx="7">
                  <c:v>2130</c:v>
                </c:pt>
                <c:pt idx="8">
                  <c:v>2216</c:v>
                </c:pt>
                <c:pt idx="9">
                  <c:v>2276</c:v>
                </c:pt>
                <c:pt idx="10">
                  <c:v>2345</c:v>
                </c:pt>
                <c:pt idx="11">
                  <c:v>2187</c:v>
                </c:pt>
                <c:pt idx="12">
                  <c:v>2415</c:v>
                </c:pt>
                <c:pt idx="13">
                  <c:v>2488</c:v>
                </c:pt>
                <c:pt idx="14">
                  <c:v>2499</c:v>
                </c:pt>
                <c:pt idx="15">
                  <c:v>2590</c:v>
                </c:pt>
                <c:pt idx="16">
                  <c:v>2731</c:v>
                </c:pt>
                <c:pt idx="17">
                  <c:v>2930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94080"/>
        <c:axId val="34572544"/>
      </c:lineChart>
      <c:catAx>
        <c:axId val="34094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34572544"/>
        <c:crosses val="autoZero"/>
        <c:auto val="1"/>
        <c:lblAlgn val="ctr"/>
        <c:lblOffset val="100"/>
        <c:noMultiLvlLbl val="0"/>
      </c:catAx>
      <c:valAx>
        <c:axId val="345725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Annual Milk Production,</a:t>
                </a:r>
              </a:p>
              <a:p>
                <a:pPr>
                  <a:defRPr/>
                </a:pPr>
                <a:r>
                  <a:rPr lang="en-US" dirty="0" smtClean="0"/>
                  <a:t>Millions of Pounds</a:t>
                </a:r>
                <a:endParaRPr lang="en-US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4094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48%</a:t>
            </a:r>
            <a:r>
              <a:rPr lang="en-US" baseline="0" dirty="0" smtClean="0"/>
              <a:t> Increase in Production Per Cow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>
              <a:solidFill>
                <a:srgbClr val="7030A0"/>
              </a:solidFill>
            </a:ln>
          </c:spPr>
          <c:marker>
            <c:symbol val="diamond"/>
            <c:size val="15"/>
            <c:spPr>
              <a:ln>
                <a:solidFill>
                  <a:srgbClr val="735D70"/>
                </a:solidFill>
              </a:ln>
            </c:spPr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14634</c:v>
                </c:pt>
                <c:pt idx="1">
                  <c:v>15864</c:v>
                </c:pt>
                <c:pt idx="2">
                  <c:v>16037</c:v>
                </c:pt>
                <c:pt idx="3">
                  <c:v>16337</c:v>
                </c:pt>
                <c:pt idx="4">
                  <c:v>16923</c:v>
                </c:pt>
                <c:pt idx="5">
                  <c:v>17312</c:v>
                </c:pt>
                <c:pt idx="6">
                  <c:v>18972</c:v>
                </c:pt>
                <c:pt idx="7">
                  <c:v>19189</c:v>
                </c:pt>
                <c:pt idx="8">
                  <c:v>19611</c:v>
                </c:pt>
                <c:pt idx="9">
                  <c:v>20505</c:v>
                </c:pt>
                <c:pt idx="10">
                  <c:v>20938</c:v>
                </c:pt>
                <c:pt idx="11">
                  <c:v>19882</c:v>
                </c:pt>
                <c:pt idx="12">
                  <c:v>20641</c:v>
                </c:pt>
                <c:pt idx="13">
                  <c:v>21085</c:v>
                </c:pt>
                <c:pt idx="14">
                  <c:v>21000</c:v>
                </c:pt>
                <c:pt idx="15">
                  <c:v>21057</c:v>
                </c:pt>
                <c:pt idx="16">
                  <c:v>21675</c:v>
                </c:pt>
                <c:pt idx="17">
                  <c:v>21881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19104"/>
        <c:axId val="35122176"/>
      </c:lineChart>
      <c:catAx>
        <c:axId val="35119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35122176"/>
        <c:crosses val="autoZero"/>
        <c:auto val="1"/>
        <c:lblAlgn val="ctr"/>
        <c:lblOffset val="100"/>
        <c:noMultiLvlLbl val="0"/>
      </c:catAx>
      <c:valAx>
        <c:axId val="35122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Annual</a:t>
                </a:r>
                <a:r>
                  <a:rPr lang="en-US" baseline="0" dirty="0" smtClean="0"/>
                  <a:t> Milk Production </a:t>
                </a:r>
                <a:r>
                  <a:rPr lang="en-US" dirty="0" smtClean="0"/>
                  <a:t>,</a:t>
                </a:r>
              </a:p>
              <a:p>
                <a:pPr>
                  <a:defRPr/>
                </a:pPr>
                <a:r>
                  <a:rPr lang="en-US" dirty="0" smtClean="0"/>
                  <a:t>Pounds per Cow</a:t>
                </a:r>
                <a:endParaRPr lang="en-US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5119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0.46543</cdr:x>
      <cdr:y>0.18476</cdr:y>
    </cdr:from>
    <cdr:to>
      <cdr:x>0.57423</cdr:x>
      <cdr:y>0.42336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11600" y="7080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7B797-7BC3-40F5-A158-A33E51D2CC4F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57FF7-10DD-4009-8FDB-B2FD68F0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4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262AE-B06B-45D0-8CA4-40AA180F570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158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25B67-4C52-4915-9C5D-9F7151DD7CB9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87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DF37C-8B06-4FC4-A6C7-CD26C30D038C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46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5975D-65F5-4EC2-8A0B-BB72E19F2C30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C83E6-6591-4D85-A2BC-FB2E841CCABF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8436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5E32C-7EAB-4CFF-9305-E3FF04B12789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4915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27EA8-BDE6-4A6F-B60B-EE3FB0D24E13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80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DA716-A203-4ACE-9F20-08701E74367E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86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25B67-4C52-4915-9C5D-9F7151DD7CB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8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B5ED5-AA10-4C26-8F0E-2C528BFD219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87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C5D5F-E94E-4A5C-B9B1-1FA4F31187C1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16600-BDAD-4445-8BB7-3E64C1B390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03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C5D5F-E94E-4A5C-B9B1-1FA4F31187C1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35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57FF7-10DD-4009-8FDB-B2FD68F01AA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90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57FF7-10DD-4009-8FDB-B2FD68F01AA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98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C5D5F-E94E-4A5C-B9B1-1FA4F31187C1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2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1DA7E-3B3E-4436-87E7-A3CB862D46D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92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C5D5F-E94E-4A5C-B9B1-1FA4F31187C1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508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57FF7-10DD-4009-8FDB-B2FD68F01AA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1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16600-BDAD-4445-8BB7-3E64C1B390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44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9B606-DE2E-44E0-9BB2-1169F4958231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0292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C3F3A-12CD-4654-8B60-661BF8107D37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30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77760-0A23-4F19-AA82-2057EDECE8A1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34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C1D302-629C-4AF0-82BD-AED3BFCF55F4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36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25B67-4C52-4915-9C5D-9F7151DD7CB9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5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25B67-4C52-4915-9C5D-9F7151DD7CB9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4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5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4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49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66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21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9876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03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92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38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146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14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22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011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51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2675" y="304800"/>
            <a:ext cx="23241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823075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34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775575" cy="1176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317086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775575" cy="1176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92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775575" cy="1176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981278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775575" cy="1176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16417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192DC-D0A5-4615-AEAD-BC8DA4ED6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5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6C13D-894B-4E04-A021-BABCD15B58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95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90B9-35A9-428D-8FC2-A65BC1F3C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2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08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B88A8-710D-43C9-9F34-3A1E772C36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81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1AB5C-A61D-4F5F-9C11-08133380E5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14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69530-B607-40FF-8B72-BD592A3002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15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470BF-61B1-4229-9B00-3B627850F3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78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BDEDD-F735-4FBD-90AD-0835DDBFD8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38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5C98-B10D-48C5-BCEA-80A7AB5A3F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71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68C25-6944-4CA0-A7C0-D8FCF89CFF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50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329B0-A764-4EF5-8CBD-3A88F886E9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253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61F5E-6E43-4762-9FC1-3A0B32B34F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31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991AC-5B2F-4824-A312-9083F234A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271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45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259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589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010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001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7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07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034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812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0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062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82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B1226-C2CB-46B3-9166-6D4CDE0E0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4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9E7E-2DF6-4F96-9107-E36F7CDAB0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322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CDA6-EF37-4072-9E94-35B2706BCA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554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1pPr>
            <a:lvl2pPr marL="406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81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921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62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202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843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836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12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403-439E-4DC1-B910-C4C43F5435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91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A960-EDA7-4F88-9628-2395334F24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652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78D1-552E-4A02-9464-3AD4C256DE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89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EF9A-9286-43EC-AC86-41C7ED0660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52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D84B-E679-4592-A30C-100A412724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961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845B-D7E7-4BC5-82F3-333F100E42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0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608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403F5-9C3C-48DC-B11C-E2FD89C33A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602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24FA-5BD0-4BC8-B91C-BA550B3E32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147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B353-3259-4955-B33A-23A3E2153B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620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9E7E-2DF6-4F96-9107-E36F7CDAB0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4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CDA6-EF37-4072-9E94-35B2706BCA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317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1pPr>
            <a:lvl2pPr marL="406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81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921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62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202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843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836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12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403-439E-4DC1-B910-C4C43F5435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641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A960-EDA7-4F88-9628-2395334F24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998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78D1-552E-4A02-9464-3AD4C256DE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35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EF9A-9286-43EC-AC86-41C7ED0660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524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D84B-E679-4592-A30C-100A412724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6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065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845B-D7E7-4BC5-82F3-333F100E42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971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403F5-9C3C-48DC-B11C-E2FD89C33A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38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24FA-5BD0-4BC8-B91C-BA550B3E32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606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B353-3259-4955-B33A-23A3E2153B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617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9E7E-2DF6-4F96-9107-E36F7CDAB0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40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CDA6-EF37-4072-9E94-35B2706BCA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152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1pPr>
            <a:lvl2pPr marL="406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81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921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62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202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843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836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12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403-439E-4DC1-B910-C4C43F5435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684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A960-EDA7-4F88-9628-2395334F24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753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78D1-552E-4A02-9464-3AD4C256DE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860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EF9A-9286-43EC-AC86-41C7ED0660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3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626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D84B-E679-4592-A30C-100A412724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396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845B-D7E7-4BC5-82F3-333F100E42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142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403F5-9C3C-48DC-B11C-E2FD89C33A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705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24FA-5BD0-4BC8-B91C-BA550B3E32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470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B353-3259-4955-B33A-23A3E2153B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788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9E7E-2DF6-4F96-9107-E36F7CDAB0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314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CDA6-EF37-4072-9E94-35B2706BCA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00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1pPr>
            <a:lvl2pPr marL="406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81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921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62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202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843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836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12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F403-439E-4DC1-B910-C4C43F5435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505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A960-EDA7-4F88-9628-2395334F24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075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78D1-552E-4A02-9464-3AD4C256DE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0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489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EF9A-9286-43EC-AC86-41C7ED0660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335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D84B-E679-4592-A30C-100A412724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071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845B-D7E7-4BC5-82F3-333F100E42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354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403F5-9C3C-48DC-B11C-E2FD89C33A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613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24FA-5BD0-4BC8-B91C-BA550B3E32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605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B353-3259-4955-B33A-23A3E2153B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3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C643C-4E97-4032-8356-DB18E19268C5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34101-458C-4AD3-905A-63264CEB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8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43" name="Group 3"/>
          <p:cNvGrpSpPr>
            <a:grpSpLocks noChangeAspect="1"/>
          </p:cNvGrpSpPr>
          <p:nvPr/>
        </p:nvGrpSpPr>
        <p:grpSpPr bwMode="auto">
          <a:xfrm>
            <a:off x="268288" y="203200"/>
            <a:ext cx="1531937" cy="1270000"/>
            <a:chOff x="169" y="128"/>
            <a:chExt cx="965" cy="800"/>
          </a:xfrm>
        </p:grpSpPr>
        <p:sp>
          <p:nvSpPr>
            <p:cNvPr id="28774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169" y="128"/>
              <a:ext cx="965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Pct val="125000"/>
                <a:buFont typeface="Wingdings" pitchFamily="2" charset="2"/>
                <a:buNone/>
                <a:defRPr/>
              </a:pPr>
              <a:endParaRPr lang="en-US" sz="3200" b="1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grpSp>
          <p:nvGrpSpPr>
            <p:cNvPr id="10246" name="Group 5"/>
            <p:cNvGrpSpPr>
              <a:grpSpLocks/>
            </p:cNvGrpSpPr>
            <p:nvPr userDrawn="1"/>
          </p:nvGrpSpPr>
          <p:grpSpPr bwMode="auto">
            <a:xfrm>
              <a:off x="261" y="167"/>
              <a:ext cx="830" cy="695"/>
              <a:chOff x="261" y="167"/>
              <a:chExt cx="830" cy="695"/>
            </a:xfrm>
          </p:grpSpPr>
          <p:sp>
            <p:nvSpPr>
              <p:cNvPr id="287750" name="Freeform 6"/>
              <p:cNvSpPr>
                <a:spLocks/>
              </p:cNvSpPr>
              <p:nvPr userDrawn="1"/>
            </p:nvSpPr>
            <p:spPr bwMode="auto">
              <a:xfrm>
                <a:off x="261" y="181"/>
                <a:ext cx="830" cy="471"/>
              </a:xfrm>
              <a:custGeom>
                <a:avLst/>
                <a:gdLst/>
                <a:ahLst/>
                <a:cxnLst>
                  <a:cxn ang="0">
                    <a:pos x="9" y="47"/>
                  </a:cxn>
                  <a:cxn ang="0">
                    <a:pos x="28" y="40"/>
                  </a:cxn>
                  <a:cxn ang="0">
                    <a:pos x="51" y="33"/>
                  </a:cxn>
                  <a:cxn ang="0">
                    <a:pos x="76" y="25"/>
                  </a:cxn>
                  <a:cxn ang="0">
                    <a:pos x="101" y="36"/>
                  </a:cxn>
                  <a:cxn ang="0">
                    <a:pos x="117" y="54"/>
                  </a:cxn>
                  <a:cxn ang="0">
                    <a:pos x="139" y="72"/>
                  </a:cxn>
                  <a:cxn ang="0">
                    <a:pos x="158" y="86"/>
                  </a:cxn>
                  <a:cxn ang="0">
                    <a:pos x="177" y="100"/>
                  </a:cxn>
                  <a:cxn ang="0">
                    <a:pos x="200" y="111"/>
                  </a:cxn>
                  <a:cxn ang="0">
                    <a:pos x="222" y="118"/>
                  </a:cxn>
                  <a:cxn ang="0">
                    <a:pos x="244" y="118"/>
                  </a:cxn>
                  <a:cxn ang="0">
                    <a:pos x="266" y="118"/>
                  </a:cxn>
                  <a:cxn ang="0">
                    <a:pos x="288" y="107"/>
                  </a:cxn>
                  <a:cxn ang="0">
                    <a:pos x="307" y="97"/>
                  </a:cxn>
                  <a:cxn ang="0">
                    <a:pos x="320" y="86"/>
                  </a:cxn>
                  <a:cxn ang="0">
                    <a:pos x="330" y="68"/>
                  </a:cxn>
                  <a:cxn ang="0">
                    <a:pos x="336" y="40"/>
                  </a:cxn>
                  <a:cxn ang="0">
                    <a:pos x="358" y="0"/>
                  </a:cxn>
                  <a:cxn ang="0">
                    <a:pos x="425" y="4"/>
                  </a:cxn>
                  <a:cxn ang="0">
                    <a:pos x="498" y="11"/>
                  </a:cxn>
                  <a:cxn ang="0">
                    <a:pos x="552" y="22"/>
                  </a:cxn>
                  <a:cxn ang="0">
                    <a:pos x="593" y="36"/>
                  </a:cxn>
                  <a:cxn ang="0">
                    <a:pos x="621" y="54"/>
                  </a:cxn>
                  <a:cxn ang="0">
                    <a:pos x="621" y="57"/>
                  </a:cxn>
                  <a:cxn ang="0">
                    <a:pos x="583" y="57"/>
                  </a:cxn>
                  <a:cxn ang="0">
                    <a:pos x="561" y="57"/>
                  </a:cxn>
                  <a:cxn ang="0">
                    <a:pos x="561" y="61"/>
                  </a:cxn>
                  <a:cxn ang="0">
                    <a:pos x="605" y="72"/>
                  </a:cxn>
                  <a:cxn ang="0">
                    <a:pos x="701" y="100"/>
                  </a:cxn>
                  <a:cxn ang="0">
                    <a:pos x="783" y="143"/>
                  </a:cxn>
                  <a:cxn ang="0">
                    <a:pos x="824" y="175"/>
                  </a:cxn>
                  <a:cxn ang="0">
                    <a:pos x="827" y="189"/>
                  </a:cxn>
                  <a:cxn ang="0">
                    <a:pos x="808" y="250"/>
                  </a:cxn>
                  <a:cxn ang="0">
                    <a:pos x="777" y="300"/>
                  </a:cxn>
                  <a:cxn ang="0">
                    <a:pos x="751" y="321"/>
                  </a:cxn>
                  <a:cxn ang="0">
                    <a:pos x="723" y="343"/>
                  </a:cxn>
                  <a:cxn ang="0">
                    <a:pos x="707" y="368"/>
                  </a:cxn>
                  <a:cxn ang="0">
                    <a:pos x="701" y="371"/>
                  </a:cxn>
                  <a:cxn ang="0">
                    <a:pos x="697" y="368"/>
                  </a:cxn>
                  <a:cxn ang="0">
                    <a:pos x="701" y="346"/>
                  </a:cxn>
                  <a:cxn ang="0">
                    <a:pos x="701" y="321"/>
                  </a:cxn>
                  <a:cxn ang="0">
                    <a:pos x="694" y="300"/>
                  </a:cxn>
                  <a:cxn ang="0">
                    <a:pos x="681" y="286"/>
                  </a:cxn>
                  <a:cxn ang="0">
                    <a:pos x="662" y="278"/>
                  </a:cxn>
                  <a:cxn ang="0">
                    <a:pos x="643" y="271"/>
                  </a:cxn>
                  <a:cxn ang="0">
                    <a:pos x="621" y="275"/>
                  </a:cxn>
                  <a:cxn ang="0">
                    <a:pos x="599" y="286"/>
                  </a:cxn>
                  <a:cxn ang="0">
                    <a:pos x="574" y="303"/>
                  </a:cxn>
                  <a:cxn ang="0">
                    <a:pos x="545" y="321"/>
                  </a:cxn>
                  <a:cxn ang="0">
                    <a:pos x="479" y="300"/>
                  </a:cxn>
                  <a:cxn ang="0">
                    <a:pos x="409" y="289"/>
                  </a:cxn>
                  <a:cxn ang="0">
                    <a:pos x="336" y="286"/>
                  </a:cxn>
                  <a:cxn ang="0">
                    <a:pos x="269" y="293"/>
                  </a:cxn>
                  <a:cxn ang="0">
                    <a:pos x="203" y="307"/>
                  </a:cxn>
                  <a:cxn ang="0">
                    <a:pos x="139" y="335"/>
                  </a:cxn>
                  <a:cxn ang="0">
                    <a:pos x="86" y="371"/>
                  </a:cxn>
                  <a:cxn ang="0">
                    <a:pos x="38" y="414"/>
                  </a:cxn>
                  <a:cxn ang="0">
                    <a:pos x="0" y="471"/>
                  </a:cxn>
                </a:cxnLst>
                <a:rect l="0" t="0" r="r" b="b"/>
                <a:pathLst>
                  <a:path w="830" h="471">
                    <a:moveTo>
                      <a:pt x="0" y="54"/>
                    </a:moveTo>
                    <a:lnTo>
                      <a:pt x="0" y="54"/>
                    </a:lnTo>
                    <a:lnTo>
                      <a:pt x="0" y="50"/>
                    </a:lnTo>
                    <a:lnTo>
                      <a:pt x="3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9" y="47"/>
                    </a:lnTo>
                    <a:lnTo>
                      <a:pt x="13" y="47"/>
                    </a:lnTo>
                    <a:lnTo>
                      <a:pt x="16" y="47"/>
                    </a:lnTo>
                    <a:lnTo>
                      <a:pt x="16" y="43"/>
                    </a:lnTo>
                    <a:lnTo>
                      <a:pt x="19" y="43"/>
                    </a:lnTo>
                    <a:lnTo>
                      <a:pt x="22" y="43"/>
                    </a:lnTo>
                    <a:lnTo>
                      <a:pt x="25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32" y="40"/>
                    </a:lnTo>
                    <a:lnTo>
                      <a:pt x="38" y="36"/>
                    </a:lnTo>
                    <a:lnTo>
                      <a:pt x="41" y="36"/>
                    </a:lnTo>
                    <a:lnTo>
                      <a:pt x="44" y="33"/>
                    </a:lnTo>
                    <a:lnTo>
                      <a:pt x="47" y="33"/>
                    </a:lnTo>
                    <a:lnTo>
                      <a:pt x="51" y="33"/>
                    </a:lnTo>
                    <a:lnTo>
                      <a:pt x="54" y="33"/>
                    </a:lnTo>
                    <a:lnTo>
                      <a:pt x="57" y="29"/>
                    </a:lnTo>
                    <a:lnTo>
                      <a:pt x="60" y="29"/>
                    </a:lnTo>
                    <a:lnTo>
                      <a:pt x="63" y="29"/>
                    </a:lnTo>
                    <a:lnTo>
                      <a:pt x="67" y="29"/>
                    </a:lnTo>
                    <a:lnTo>
                      <a:pt x="70" y="25"/>
                    </a:lnTo>
                    <a:lnTo>
                      <a:pt x="76" y="25"/>
                    </a:lnTo>
                    <a:lnTo>
                      <a:pt x="79" y="25"/>
                    </a:lnTo>
                    <a:lnTo>
                      <a:pt x="86" y="22"/>
                    </a:lnTo>
                    <a:lnTo>
                      <a:pt x="89" y="22"/>
                    </a:lnTo>
                    <a:lnTo>
                      <a:pt x="92" y="22"/>
                    </a:lnTo>
                    <a:lnTo>
                      <a:pt x="98" y="25"/>
                    </a:lnTo>
                    <a:lnTo>
                      <a:pt x="101" y="33"/>
                    </a:lnTo>
                    <a:lnTo>
                      <a:pt x="101" y="36"/>
                    </a:lnTo>
                    <a:lnTo>
                      <a:pt x="105" y="36"/>
                    </a:lnTo>
                    <a:lnTo>
                      <a:pt x="108" y="40"/>
                    </a:lnTo>
                    <a:lnTo>
                      <a:pt x="108" y="43"/>
                    </a:lnTo>
                    <a:lnTo>
                      <a:pt x="111" y="43"/>
                    </a:lnTo>
                    <a:lnTo>
                      <a:pt x="114" y="47"/>
                    </a:lnTo>
                    <a:lnTo>
                      <a:pt x="117" y="50"/>
                    </a:lnTo>
                    <a:lnTo>
                      <a:pt x="117" y="54"/>
                    </a:lnTo>
                    <a:lnTo>
                      <a:pt x="124" y="57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30" y="65"/>
                    </a:lnTo>
                    <a:lnTo>
                      <a:pt x="133" y="68"/>
                    </a:lnTo>
                    <a:lnTo>
                      <a:pt x="136" y="68"/>
                    </a:lnTo>
                    <a:lnTo>
                      <a:pt x="139" y="72"/>
                    </a:lnTo>
                    <a:lnTo>
                      <a:pt x="139" y="75"/>
                    </a:lnTo>
                    <a:lnTo>
                      <a:pt x="143" y="75"/>
                    </a:lnTo>
                    <a:lnTo>
                      <a:pt x="146" y="79"/>
                    </a:lnTo>
                    <a:lnTo>
                      <a:pt x="149" y="82"/>
                    </a:lnTo>
                    <a:lnTo>
                      <a:pt x="152" y="82"/>
                    </a:lnTo>
                    <a:lnTo>
                      <a:pt x="155" y="86"/>
                    </a:lnTo>
                    <a:lnTo>
                      <a:pt x="158" y="86"/>
                    </a:lnTo>
                    <a:lnTo>
                      <a:pt x="162" y="90"/>
                    </a:lnTo>
                    <a:lnTo>
                      <a:pt x="162" y="90"/>
                    </a:lnTo>
                    <a:lnTo>
                      <a:pt x="165" y="93"/>
                    </a:lnTo>
                    <a:lnTo>
                      <a:pt x="168" y="93"/>
                    </a:lnTo>
                    <a:lnTo>
                      <a:pt x="171" y="97"/>
                    </a:lnTo>
                    <a:lnTo>
                      <a:pt x="174" y="97"/>
                    </a:lnTo>
                    <a:lnTo>
                      <a:pt x="177" y="100"/>
                    </a:lnTo>
                    <a:lnTo>
                      <a:pt x="181" y="100"/>
                    </a:lnTo>
                    <a:lnTo>
                      <a:pt x="184" y="104"/>
                    </a:lnTo>
                    <a:lnTo>
                      <a:pt x="187" y="104"/>
                    </a:lnTo>
                    <a:lnTo>
                      <a:pt x="190" y="107"/>
                    </a:lnTo>
                    <a:lnTo>
                      <a:pt x="193" y="107"/>
                    </a:lnTo>
                    <a:lnTo>
                      <a:pt x="196" y="107"/>
                    </a:lnTo>
                    <a:lnTo>
                      <a:pt x="200" y="111"/>
                    </a:lnTo>
                    <a:lnTo>
                      <a:pt x="203" y="111"/>
                    </a:lnTo>
                    <a:lnTo>
                      <a:pt x="206" y="111"/>
                    </a:lnTo>
                    <a:lnTo>
                      <a:pt x="209" y="114"/>
                    </a:lnTo>
                    <a:lnTo>
                      <a:pt x="212" y="114"/>
                    </a:lnTo>
                    <a:lnTo>
                      <a:pt x="215" y="114"/>
                    </a:lnTo>
                    <a:lnTo>
                      <a:pt x="219" y="118"/>
                    </a:lnTo>
                    <a:lnTo>
                      <a:pt x="222" y="118"/>
                    </a:lnTo>
                    <a:lnTo>
                      <a:pt x="225" y="118"/>
                    </a:lnTo>
                    <a:lnTo>
                      <a:pt x="228" y="118"/>
                    </a:lnTo>
                    <a:lnTo>
                      <a:pt x="231" y="118"/>
                    </a:lnTo>
                    <a:lnTo>
                      <a:pt x="235" y="118"/>
                    </a:lnTo>
                    <a:lnTo>
                      <a:pt x="238" y="118"/>
                    </a:lnTo>
                    <a:lnTo>
                      <a:pt x="241" y="118"/>
                    </a:lnTo>
                    <a:lnTo>
                      <a:pt x="244" y="118"/>
                    </a:lnTo>
                    <a:lnTo>
                      <a:pt x="247" y="118"/>
                    </a:lnTo>
                    <a:lnTo>
                      <a:pt x="250" y="118"/>
                    </a:lnTo>
                    <a:lnTo>
                      <a:pt x="254" y="118"/>
                    </a:lnTo>
                    <a:lnTo>
                      <a:pt x="257" y="118"/>
                    </a:lnTo>
                    <a:lnTo>
                      <a:pt x="260" y="118"/>
                    </a:lnTo>
                    <a:lnTo>
                      <a:pt x="263" y="118"/>
                    </a:lnTo>
                    <a:lnTo>
                      <a:pt x="266" y="118"/>
                    </a:lnTo>
                    <a:lnTo>
                      <a:pt x="269" y="118"/>
                    </a:lnTo>
                    <a:lnTo>
                      <a:pt x="269" y="114"/>
                    </a:lnTo>
                    <a:lnTo>
                      <a:pt x="276" y="114"/>
                    </a:lnTo>
                    <a:lnTo>
                      <a:pt x="279" y="114"/>
                    </a:lnTo>
                    <a:lnTo>
                      <a:pt x="282" y="111"/>
                    </a:lnTo>
                    <a:lnTo>
                      <a:pt x="285" y="111"/>
                    </a:lnTo>
                    <a:lnTo>
                      <a:pt x="288" y="107"/>
                    </a:lnTo>
                    <a:lnTo>
                      <a:pt x="292" y="107"/>
                    </a:lnTo>
                    <a:lnTo>
                      <a:pt x="295" y="107"/>
                    </a:lnTo>
                    <a:lnTo>
                      <a:pt x="298" y="104"/>
                    </a:lnTo>
                    <a:lnTo>
                      <a:pt x="301" y="104"/>
                    </a:lnTo>
                    <a:lnTo>
                      <a:pt x="301" y="100"/>
                    </a:lnTo>
                    <a:lnTo>
                      <a:pt x="304" y="100"/>
                    </a:lnTo>
                    <a:lnTo>
                      <a:pt x="307" y="97"/>
                    </a:lnTo>
                    <a:lnTo>
                      <a:pt x="307" y="97"/>
                    </a:lnTo>
                    <a:lnTo>
                      <a:pt x="311" y="93"/>
                    </a:lnTo>
                    <a:lnTo>
                      <a:pt x="314" y="93"/>
                    </a:lnTo>
                    <a:lnTo>
                      <a:pt x="314" y="90"/>
                    </a:lnTo>
                    <a:lnTo>
                      <a:pt x="317" y="90"/>
                    </a:lnTo>
                    <a:lnTo>
                      <a:pt x="317" y="86"/>
                    </a:lnTo>
                    <a:lnTo>
                      <a:pt x="320" y="86"/>
                    </a:lnTo>
                    <a:lnTo>
                      <a:pt x="320" y="82"/>
                    </a:lnTo>
                    <a:lnTo>
                      <a:pt x="323" y="82"/>
                    </a:lnTo>
                    <a:lnTo>
                      <a:pt x="323" y="79"/>
                    </a:lnTo>
                    <a:lnTo>
                      <a:pt x="326" y="72"/>
                    </a:lnTo>
                    <a:lnTo>
                      <a:pt x="326" y="72"/>
                    </a:lnTo>
                    <a:lnTo>
                      <a:pt x="330" y="68"/>
                    </a:lnTo>
                    <a:lnTo>
                      <a:pt x="330" y="68"/>
                    </a:lnTo>
                    <a:lnTo>
                      <a:pt x="330" y="65"/>
                    </a:lnTo>
                    <a:lnTo>
                      <a:pt x="333" y="61"/>
                    </a:lnTo>
                    <a:lnTo>
                      <a:pt x="333" y="57"/>
                    </a:lnTo>
                    <a:lnTo>
                      <a:pt x="333" y="50"/>
                    </a:lnTo>
                    <a:lnTo>
                      <a:pt x="336" y="47"/>
                    </a:lnTo>
                    <a:lnTo>
                      <a:pt x="336" y="43"/>
                    </a:lnTo>
                    <a:lnTo>
                      <a:pt x="336" y="40"/>
                    </a:lnTo>
                    <a:lnTo>
                      <a:pt x="336" y="36"/>
                    </a:lnTo>
                    <a:lnTo>
                      <a:pt x="336" y="33"/>
                    </a:lnTo>
                    <a:lnTo>
                      <a:pt x="336" y="25"/>
                    </a:lnTo>
                    <a:lnTo>
                      <a:pt x="339" y="18"/>
                    </a:lnTo>
                    <a:lnTo>
                      <a:pt x="336" y="11"/>
                    </a:lnTo>
                    <a:lnTo>
                      <a:pt x="336" y="0"/>
                    </a:lnTo>
                    <a:lnTo>
                      <a:pt x="358" y="0"/>
                    </a:lnTo>
                    <a:lnTo>
                      <a:pt x="368" y="0"/>
                    </a:lnTo>
                    <a:lnTo>
                      <a:pt x="377" y="0"/>
                    </a:lnTo>
                    <a:lnTo>
                      <a:pt x="387" y="0"/>
                    </a:lnTo>
                    <a:lnTo>
                      <a:pt x="396" y="0"/>
                    </a:lnTo>
                    <a:lnTo>
                      <a:pt x="406" y="0"/>
                    </a:lnTo>
                    <a:lnTo>
                      <a:pt x="415" y="0"/>
                    </a:lnTo>
                    <a:lnTo>
                      <a:pt x="425" y="4"/>
                    </a:lnTo>
                    <a:lnTo>
                      <a:pt x="434" y="4"/>
                    </a:lnTo>
                    <a:lnTo>
                      <a:pt x="444" y="4"/>
                    </a:lnTo>
                    <a:lnTo>
                      <a:pt x="453" y="4"/>
                    </a:lnTo>
                    <a:lnTo>
                      <a:pt x="472" y="8"/>
                    </a:lnTo>
                    <a:lnTo>
                      <a:pt x="479" y="8"/>
                    </a:lnTo>
                    <a:lnTo>
                      <a:pt x="488" y="8"/>
                    </a:lnTo>
                    <a:lnTo>
                      <a:pt x="498" y="11"/>
                    </a:lnTo>
                    <a:lnTo>
                      <a:pt x="504" y="11"/>
                    </a:lnTo>
                    <a:lnTo>
                      <a:pt x="513" y="15"/>
                    </a:lnTo>
                    <a:lnTo>
                      <a:pt x="520" y="15"/>
                    </a:lnTo>
                    <a:lnTo>
                      <a:pt x="529" y="15"/>
                    </a:lnTo>
                    <a:lnTo>
                      <a:pt x="536" y="18"/>
                    </a:lnTo>
                    <a:lnTo>
                      <a:pt x="545" y="18"/>
                    </a:lnTo>
                    <a:lnTo>
                      <a:pt x="552" y="22"/>
                    </a:lnTo>
                    <a:lnTo>
                      <a:pt x="558" y="22"/>
                    </a:lnTo>
                    <a:lnTo>
                      <a:pt x="564" y="25"/>
                    </a:lnTo>
                    <a:lnTo>
                      <a:pt x="571" y="29"/>
                    </a:lnTo>
                    <a:lnTo>
                      <a:pt x="577" y="29"/>
                    </a:lnTo>
                    <a:lnTo>
                      <a:pt x="583" y="33"/>
                    </a:lnTo>
                    <a:lnTo>
                      <a:pt x="590" y="36"/>
                    </a:lnTo>
                    <a:lnTo>
                      <a:pt x="593" y="36"/>
                    </a:lnTo>
                    <a:lnTo>
                      <a:pt x="596" y="40"/>
                    </a:lnTo>
                    <a:lnTo>
                      <a:pt x="599" y="40"/>
                    </a:lnTo>
                    <a:lnTo>
                      <a:pt x="605" y="43"/>
                    </a:lnTo>
                    <a:lnTo>
                      <a:pt x="612" y="47"/>
                    </a:lnTo>
                    <a:lnTo>
                      <a:pt x="615" y="50"/>
                    </a:lnTo>
                    <a:lnTo>
                      <a:pt x="618" y="54"/>
                    </a:lnTo>
                    <a:lnTo>
                      <a:pt x="621" y="54"/>
                    </a:lnTo>
                    <a:lnTo>
                      <a:pt x="621" y="54"/>
                    </a:lnTo>
                    <a:lnTo>
                      <a:pt x="621" y="54"/>
                    </a:lnTo>
                    <a:lnTo>
                      <a:pt x="621" y="54"/>
                    </a:lnTo>
                    <a:lnTo>
                      <a:pt x="621" y="57"/>
                    </a:lnTo>
                    <a:lnTo>
                      <a:pt x="621" y="57"/>
                    </a:lnTo>
                    <a:lnTo>
                      <a:pt x="621" y="57"/>
                    </a:lnTo>
                    <a:lnTo>
                      <a:pt x="621" y="57"/>
                    </a:lnTo>
                    <a:lnTo>
                      <a:pt x="618" y="57"/>
                    </a:lnTo>
                    <a:lnTo>
                      <a:pt x="618" y="57"/>
                    </a:lnTo>
                    <a:lnTo>
                      <a:pt x="615" y="57"/>
                    </a:lnTo>
                    <a:lnTo>
                      <a:pt x="609" y="57"/>
                    </a:lnTo>
                    <a:lnTo>
                      <a:pt x="599" y="57"/>
                    </a:lnTo>
                    <a:lnTo>
                      <a:pt x="590" y="57"/>
                    </a:lnTo>
                    <a:lnTo>
                      <a:pt x="583" y="57"/>
                    </a:lnTo>
                    <a:lnTo>
                      <a:pt x="577" y="57"/>
                    </a:lnTo>
                    <a:lnTo>
                      <a:pt x="571" y="57"/>
                    </a:lnTo>
                    <a:lnTo>
                      <a:pt x="567" y="57"/>
                    </a:lnTo>
                    <a:lnTo>
                      <a:pt x="564" y="57"/>
                    </a:lnTo>
                    <a:lnTo>
                      <a:pt x="561" y="57"/>
                    </a:lnTo>
                    <a:lnTo>
                      <a:pt x="561" y="57"/>
                    </a:lnTo>
                    <a:lnTo>
                      <a:pt x="561" y="57"/>
                    </a:lnTo>
                    <a:lnTo>
                      <a:pt x="561" y="57"/>
                    </a:lnTo>
                    <a:lnTo>
                      <a:pt x="561" y="57"/>
                    </a:lnTo>
                    <a:lnTo>
                      <a:pt x="561" y="57"/>
                    </a:lnTo>
                    <a:lnTo>
                      <a:pt x="561" y="57"/>
                    </a:lnTo>
                    <a:lnTo>
                      <a:pt x="561" y="61"/>
                    </a:lnTo>
                    <a:lnTo>
                      <a:pt x="561" y="61"/>
                    </a:lnTo>
                    <a:lnTo>
                      <a:pt x="561" y="61"/>
                    </a:lnTo>
                    <a:lnTo>
                      <a:pt x="564" y="61"/>
                    </a:lnTo>
                    <a:lnTo>
                      <a:pt x="567" y="61"/>
                    </a:lnTo>
                    <a:lnTo>
                      <a:pt x="574" y="65"/>
                    </a:lnTo>
                    <a:lnTo>
                      <a:pt x="580" y="65"/>
                    </a:lnTo>
                    <a:lnTo>
                      <a:pt x="586" y="68"/>
                    </a:lnTo>
                    <a:lnTo>
                      <a:pt x="596" y="68"/>
                    </a:lnTo>
                    <a:lnTo>
                      <a:pt x="605" y="72"/>
                    </a:lnTo>
                    <a:lnTo>
                      <a:pt x="618" y="75"/>
                    </a:lnTo>
                    <a:lnTo>
                      <a:pt x="628" y="75"/>
                    </a:lnTo>
                    <a:lnTo>
                      <a:pt x="637" y="79"/>
                    </a:lnTo>
                    <a:lnTo>
                      <a:pt x="647" y="82"/>
                    </a:lnTo>
                    <a:lnTo>
                      <a:pt x="662" y="86"/>
                    </a:lnTo>
                    <a:lnTo>
                      <a:pt x="681" y="93"/>
                    </a:lnTo>
                    <a:lnTo>
                      <a:pt x="701" y="100"/>
                    </a:lnTo>
                    <a:lnTo>
                      <a:pt x="707" y="104"/>
                    </a:lnTo>
                    <a:lnTo>
                      <a:pt x="716" y="107"/>
                    </a:lnTo>
                    <a:lnTo>
                      <a:pt x="732" y="114"/>
                    </a:lnTo>
                    <a:lnTo>
                      <a:pt x="745" y="122"/>
                    </a:lnTo>
                    <a:lnTo>
                      <a:pt x="761" y="129"/>
                    </a:lnTo>
                    <a:lnTo>
                      <a:pt x="773" y="136"/>
                    </a:lnTo>
                    <a:lnTo>
                      <a:pt x="783" y="143"/>
                    </a:lnTo>
                    <a:lnTo>
                      <a:pt x="796" y="150"/>
                    </a:lnTo>
                    <a:lnTo>
                      <a:pt x="805" y="157"/>
                    </a:lnTo>
                    <a:lnTo>
                      <a:pt x="808" y="161"/>
                    </a:lnTo>
                    <a:lnTo>
                      <a:pt x="811" y="164"/>
                    </a:lnTo>
                    <a:lnTo>
                      <a:pt x="818" y="168"/>
                    </a:lnTo>
                    <a:lnTo>
                      <a:pt x="821" y="172"/>
                    </a:lnTo>
                    <a:lnTo>
                      <a:pt x="824" y="175"/>
                    </a:lnTo>
                    <a:lnTo>
                      <a:pt x="824" y="179"/>
                    </a:lnTo>
                    <a:lnTo>
                      <a:pt x="827" y="179"/>
                    </a:lnTo>
                    <a:lnTo>
                      <a:pt x="827" y="182"/>
                    </a:lnTo>
                    <a:lnTo>
                      <a:pt x="827" y="182"/>
                    </a:lnTo>
                    <a:lnTo>
                      <a:pt x="830" y="186"/>
                    </a:lnTo>
                    <a:lnTo>
                      <a:pt x="830" y="186"/>
                    </a:lnTo>
                    <a:lnTo>
                      <a:pt x="827" y="189"/>
                    </a:lnTo>
                    <a:lnTo>
                      <a:pt x="827" y="193"/>
                    </a:lnTo>
                    <a:lnTo>
                      <a:pt x="827" y="193"/>
                    </a:lnTo>
                    <a:lnTo>
                      <a:pt x="824" y="207"/>
                    </a:lnTo>
                    <a:lnTo>
                      <a:pt x="818" y="218"/>
                    </a:lnTo>
                    <a:lnTo>
                      <a:pt x="815" y="229"/>
                    </a:lnTo>
                    <a:lnTo>
                      <a:pt x="811" y="239"/>
                    </a:lnTo>
                    <a:lnTo>
                      <a:pt x="808" y="250"/>
                    </a:lnTo>
                    <a:lnTo>
                      <a:pt x="802" y="257"/>
                    </a:lnTo>
                    <a:lnTo>
                      <a:pt x="799" y="268"/>
                    </a:lnTo>
                    <a:lnTo>
                      <a:pt x="796" y="275"/>
                    </a:lnTo>
                    <a:lnTo>
                      <a:pt x="789" y="282"/>
                    </a:lnTo>
                    <a:lnTo>
                      <a:pt x="786" y="289"/>
                    </a:lnTo>
                    <a:lnTo>
                      <a:pt x="783" y="296"/>
                    </a:lnTo>
                    <a:lnTo>
                      <a:pt x="777" y="300"/>
                    </a:lnTo>
                    <a:lnTo>
                      <a:pt x="773" y="307"/>
                    </a:lnTo>
                    <a:lnTo>
                      <a:pt x="770" y="310"/>
                    </a:lnTo>
                    <a:lnTo>
                      <a:pt x="767" y="318"/>
                    </a:lnTo>
                    <a:lnTo>
                      <a:pt x="761" y="321"/>
                    </a:lnTo>
                    <a:lnTo>
                      <a:pt x="758" y="321"/>
                    </a:lnTo>
                    <a:lnTo>
                      <a:pt x="754" y="321"/>
                    </a:lnTo>
                    <a:lnTo>
                      <a:pt x="751" y="321"/>
                    </a:lnTo>
                    <a:lnTo>
                      <a:pt x="742" y="318"/>
                    </a:lnTo>
                    <a:lnTo>
                      <a:pt x="739" y="318"/>
                    </a:lnTo>
                    <a:lnTo>
                      <a:pt x="735" y="318"/>
                    </a:lnTo>
                    <a:lnTo>
                      <a:pt x="732" y="328"/>
                    </a:lnTo>
                    <a:lnTo>
                      <a:pt x="729" y="332"/>
                    </a:lnTo>
                    <a:lnTo>
                      <a:pt x="726" y="339"/>
                    </a:lnTo>
                    <a:lnTo>
                      <a:pt x="723" y="343"/>
                    </a:lnTo>
                    <a:lnTo>
                      <a:pt x="720" y="350"/>
                    </a:lnTo>
                    <a:lnTo>
                      <a:pt x="716" y="353"/>
                    </a:lnTo>
                    <a:lnTo>
                      <a:pt x="716" y="357"/>
                    </a:lnTo>
                    <a:lnTo>
                      <a:pt x="713" y="360"/>
                    </a:lnTo>
                    <a:lnTo>
                      <a:pt x="710" y="360"/>
                    </a:lnTo>
                    <a:lnTo>
                      <a:pt x="707" y="364"/>
                    </a:lnTo>
                    <a:lnTo>
                      <a:pt x="707" y="368"/>
                    </a:lnTo>
                    <a:lnTo>
                      <a:pt x="704" y="368"/>
                    </a:lnTo>
                    <a:lnTo>
                      <a:pt x="704" y="368"/>
                    </a:lnTo>
                    <a:lnTo>
                      <a:pt x="704" y="368"/>
                    </a:lnTo>
                    <a:lnTo>
                      <a:pt x="701" y="368"/>
                    </a:lnTo>
                    <a:lnTo>
                      <a:pt x="701" y="371"/>
                    </a:lnTo>
                    <a:lnTo>
                      <a:pt x="701" y="371"/>
                    </a:lnTo>
                    <a:lnTo>
                      <a:pt x="701" y="371"/>
                    </a:lnTo>
                    <a:lnTo>
                      <a:pt x="701" y="371"/>
                    </a:lnTo>
                    <a:lnTo>
                      <a:pt x="697" y="368"/>
                    </a:lnTo>
                    <a:lnTo>
                      <a:pt x="697" y="368"/>
                    </a:lnTo>
                    <a:lnTo>
                      <a:pt x="697" y="368"/>
                    </a:lnTo>
                    <a:lnTo>
                      <a:pt x="697" y="368"/>
                    </a:lnTo>
                    <a:lnTo>
                      <a:pt x="697" y="368"/>
                    </a:lnTo>
                    <a:lnTo>
                      <a:pt x="697" y="368"/>
                    </a:lnTo>
                    <a:lnTo>
                      <a:pt x="697" y="364"/>
                    </a:lnTo>
                    <a:lnTo>
                      <a:pt x="697" y="360"/>
                    </a:lnTo>
                    <a:lnTo>
                      <a:pt x="697" y="360"/>
                    </a:lnTo>
                    <a:lnTo>
                      <a:pt x="701" y="357"/>
                    </a:lnTo>
                    <a:lnTo>
                      <a:pt x="701" y="353"/>
                    </a:lnTo>
                    <a:lnTo>
                      <a:pt x="701" y="350"/>
                    </a:lnTo>
                    <a:lnTo>
                      <a:pt x="701" y="346"/>
                    </a:lnTo>
                    <a:lnTo>
                      <a:pt x="701" y="343"/>
                    </a:lnTo>
                    <a:lnTo>
                      <a:pt x="701" y="339"/>
                    </a:lnTo>
                    <a:lnTo>
                      <a:pt x="701" y="335"/>
                    </a:lnTo>
                    <a:lnTo>
                      <a:pt x="701" y="332"/>
                    </a:lnTo>
                    <a:lnTo>
                      <a:pt x="701" y="328"/>
                    </a:lnTo>
                    <a:lnTo>
                      <a:pt x="701" y="325"/>
                    </a:lnTo>
                    <a:lnTo>
                      <a:pt x="701" y="321"/>
                    </a:lnTo>
                    <a:lnTo>
                      <a:pt x="701" y="318"/>
                    </a:lnTo>
                    <a:lnTo>
                      <a:pt x="701" y="314"/>
                    </a:lnTo>
                    <a:lnTo>
                      <a:pt x="697" y="310"/>
                    </a:lnTo>
                    <a:lnTo>
                      <a:pt x="697" y="310"/>
                    </a:lnTo>
                    <a:lnTo>
                      <a:pt x="697" y="307"/>
                    </a:lnTo>
                    <a:lnTo>
                      <a:pt x="694" y="303"/>
                    </a:lnTo>
                    <a:lnTo>
                      <a:pt x="694" y="300"/>
                    </a:lnTo>
                    <a:lnTo>
                      <a:pt x="691" y="300"/>
                    </a:lnTo>
                    <a:lnTo>
                      <a:pt x="691" y="296"/>
                    </a:lnTo>
                    <a:lnTo>
                      <a:pt x="688" y="293"/>
                    </a:lnTo>
                    <a:lnTo>
                      <a:pt x="688" y="293"/>
                    </a:lnTo>
                    <a:lnTo>
                      <a:pt x="685" y="289"/>
                    </a:lnTo>
                    <a:lnTo>
                      <a:pt x="681" y="289"/>
                    </a:lnTo>
                    <a:lnTo>
                      <a:pt x="681" y="286"/>
                    </a:lnTo>
                    <a:lnTo>
                      <a:pt x="678" y="286"/>
                    </a:lnTo>
                    <a:lnTo>
                      <a:pt x="675" y="282"/>
                    </a:lnTo>
                    <a:lnTo>
                      <a:pt x="675" y="282"/>
                    </a:lnTo>
                    <a:lnTo>
                      <a:pt x="672" y="278"/>
                    </a:lnTo>
                    <a:lnTo>
                      <a:pt x="669" y="278"/>
                    </a:lnTo>
                    <a:lnTo>
                      <a:pt x="666" y="278"/>
                    </a:lnTo>
                    <a:lnTo>
                      <a:pt x="662" y="278"/>
                    </a:lnTo>
                    <a:lnTo>
                      <a:pt x="659" y="275"/>
                    </a:lnTo>
                    <a:lnTo>
                      <a:pt x="659" y="275"/>
                    </a:lnTo>
                    <a:lnTo>
                      <a:pt x="656" y="275"/>
                    </a:lnTo>
                    <a:lnTo>
                      <a:pt x="653" y="275"/>
                    </a:lnTo>
                    <a:lnTo>
                      <a:pt x="650" y="275"/>
                    </a:lnTo>
                    <a:lnTo>
                      <a:pt x="647" y="271"/>
                    </a:lnTo>
                    <a:lnTo>
                      <a:pt x="643" y="271"/>
                    </a:lnTo>
                    <a:lnTo>
                      <a:pt x="640" y="271"/>
                    </a:lnTo>
                    <a:lnTo>
                      <a:pt x="637" y="271"/>
                    </a:lnTo>
                    <a:lnTo>
                      <a:pt x="634" y="275"/>
                    </a:lnTo>
                    <a:lnTo>
                      <a:pt x="631" y="275"/>
                    </a:lnTo>
                    <a:lnTo>
                      <a:pt x="628" y="275"/>
                    </a:lnTo>
                    <a:lnTo>
                      <a:pt x="624" y="275"/>
                    </a:lnTo>
                    <a:lnTo>
                      <a:pt x="621" y="275"/>
                    </a:lnTo>
                    <a:lnTo>
                      <a:pt x="618" y="278"/>
                    </a:lnTo>
                    <a:lnTo>
                      <a:pt x="615" y="278"/>
                    </a:lnTo>
                    <a:lnTo>
                      <a:pt x="612" y="278"/>
                    </a:lnTo>
                    <a:lnTo>
                      <a:pt x="609" y="282"/>
                    </a:lnTo>
                    <a:lnTo>
                      <a:pt x="605" y="282"/>
                    </a:lnTo>
                    <a:lnTo>
                      <a:pt x="602" y="286"/>
                    </a:lnTo>
                    <a:lnTo>
                      <a:pt x="599" y="286"/>
                    </a:lnTo>
                    <a:lnTo>
                      <a:pt x="596" y="289"/>
                    </a:lnTo>
                    <a:lnTo>
                      <a:pt x="590" y="289"/>
                    </a:lnTo>
                    <a:lnTo>
                      <a:pt x="586" y="293"/>
                    </a:lnTo>
                    <a:lnTo>
                      <a:pt x="583" y="296"/>
                    </a:lnTo>
                    <a:lnTo>
                      <a:pt x="580" y="296"/>
                    </a:lnTo>
                    <a:lnTo>
                      <a:pt x="577" y="300"/>
                    </a:lnTo>
                    <a:lnTo>
                      <a:pt x="574" y="303"/>
                    </a:lnTo>
                    <a:lnTo>
                      <a:pt x="571" y="307"/>
                    </a:lnTo>
                    <a:lnTo>
                      <a:pt x="567" y="310"/>
                    </a:lnTo>
                    <a:lnTo>
                      <a:pt x="564" y="314"/>
                    </a:lnTo>
                    <a:lnTo>
                      <a:pt x="561" y="318"/>
                    </a:lnTo>
                    <a:lnTo>
                      <a:pt x="558" y="321"/>
                    </a:lnTo>
                    <a:lnTo>
                      <a:pt x="555" y="325"/>
                    </a:lnTo>
                    <a:lnTo>
                      <a:pt x="545" y="321"/>
                    </a:lnTo>
                    <a:lnTo>
                      <a:pt x="536" y="318"/>
                    </a:lnTo>
                    <a:lnTo>
                      <a:pt x="526" y="314"/>
                    </a:lnTo>
                    <a:lnTo>
                      <a:pt x="517" y="310"/>
                    </a:lnTo>
                    <a:lnTo>
                      <a:pt x="507" y="307"/>
                    </a:lnTo>
                    <a:lnTo>
                      <a:pt x="498" y="307"/>
                    </a:lnTo>
                    <a:lnTo>
                      <a:pt x="488" y="303"/>
                    </a:lnTo>
                    <a:lnTo>
                      <a:pt x="479" y="300"/>
                    </a:lnTo>
                    <a:lnTo>
                      <a:pt x="469" y="296"/>
                    </a:lnTo>
                    <a:lnTo>
                      <a:pt x="456" y="296"/>
                    </a:lnTo>
                    <a:lnTo>
                      <a:pt x="447" y="293"/>
                    </a:lnTo>
                    <a:lnTo>
                      <a:pt x="437" y="293"/>
                    </a:lnTo>
                    <a:lnTo>
                      <a:pt x="428" y="289"/>
                    </a:lnTo>
                    <a:lnTo>
                      <a:pt x="418" y="289"/>
                    </a:lnTo>
                    <a:lnTo>
                      <a:pt x="409" y="289"/>
                    </a:lnTo>
                    <a:lnTo>
                      <a:pt x="396" y="286"/>
                    </a:lnTo>
                    <a:lnTo>
                      <a:pt x="387" y="286"/>
                    </a:lnTo>
                    <a:lnTo>
                      <a:pt x="377" y="286"/>
                    </a:lnTo>
                    <a:lnTo>
                      <a:pt x="368" y="286"/>
                    </a:lnTo>
                    <a:lnTo>
                      <a:pt x="358" y="286"/>
                    </a:lnTo>
                    <a:lnTo>
                      <a:pt x="349" y="286"/>
                    </a:lnTo>
                    <a:lnTo>
                      <a:pt x="336" y="286"/>
                    </a:lnTo>
                    <a:lnTo>
                      <a:pt x="326" y="286"/>
                    </a:lnTo>
                    <a:lnTo>
                      <a:pt x="317" y="286"/>
                    </a:lnTo>
                    <a:lnTo>
                      <a:pt x="307" y="286"/>
                    </a:lnTo>
                    <a:lnTo>
                      <a:pt x="298" y="289"/>
                    </a:lnTo>
                    <a:lnTo>
                      <a:pt x="288" y="289"/>
                    </a:lnTo>
                    <a:lnTo>
                      <a:pt x="279" y="289"/>
                    </a:lnTo>
                    <a:lnTo>
                      <a:pt x="269" y="293"/>
                    </a:lnTo>
                    <a:lnTo>
                      <a:pt x="260" y="293"/>
                    </a:lnTo>
                    <a:lnTo>
                      <a:pt x="250" y="296"/>
                    </a:lnTo>
                    <a:lnTo>
                      <a:pt x="241" y="296"/>
                    </a:lnTo>
                    <a:lnTo>
                      <a:pt x="231" y="300"/>
                    </a:lnTo>
                    <a:lnTo>
                      <a:pt x="222" y="303"/>
                    </a:lnTo>
                    <a:lnTo>
                      <a:pt x="212" y="307"/>
                    </a:lnTo>
                    <a:lnTo>
                      <a:pt x="203" y="307"/>
                    </a:lnTo>
                    <a:lnTo>
                      <a:pt x="193" y="310"/>
                    </a:lnTo>
                    <a:lnTo>
                      <a:pt x="184" y="314"/>
                    </a:lnTo>
                    <a:lnTo>
                      <a:pt x="174" y="318"/>
                    </a:lnTo>
                    <a:lnTo>
                      <a:pt x="168" y="321"/>
                    </a:lnTo>
                    <a:lnTo>
                      <a:pt x="158" y="325"/>
                    </a:lnTo>
                    <a:lnTo>
                      <a:pt x="149" y="332"/>
                    </a:lnTo>
                    <a:lnTo>
                      <a:pt x="139" y="335"/>
                    </a:lnTo>
                    <a:lnTo>
                      <a:pt x="133" y="339"/>
                    </a:lnTo>
                    <a:lnTo>
                      <a:pt x="124" y="343"/>
                    </a:lnTo>
                    <a:lnTo>
                      <a:pt x="117" y="350"/>
                    </a:lnTo>
                    <a:lnTo>
                      <a:pt x="108" y="353"/>
                    </a:lnTo>
                    <a:lnTo>
                      <a:pt x="101" y="360"/>
                    </a:lnTo>
                    <a:lnTo>
                      <a:pt x="92" y="364"/>
                    </a:lnTo>
                    <a:lnTo>
                      <a:pt x="86" y="371"/>
                    </a:lnTo>
                    <a:lnTo>
                      <a:pt x="79" y="375"/>
                    </a:lnTo>
                    <a:lnTo>
                      <a:pt x="70" y="382"/>
                    </a:lnTo>
                    <a:lnTo>
                      <a:pt x="63" y="389"/>
                    </a:lnTo>
                    <a:lnTo>
                      <a:pt x="57" y="396"/>
                    </a:lnTo>
                    <a:lnTo>
                      <a:pt x="51" y="403"/>
                    </a:lnTo>
                    <a:lnTo>
                      <a:pt x="44" y="407"/>
                    </a:lnTo>
                    <a:lnTo>
                      <a:pt x="38" y="414"/>
                    </a:lnTo>
                    <a:lnTo>
                      <a:pt x="32" y="421"/>
                    </a:lnTo>
                    <a:lnTo>
                      <a:pt x="25" y="432"/>
                    </a:lnTo>
                    <a:lnTo>
                      <a:pt x="19" y="439"/>
                    </a:lnTo>
                    <a:lnTo>
                      <a:pt x="16" y="446"/>
                    </a:lnTo>
                    <a:lnTo>
                      <a:pt x="9" y="453"/>
                    </a:lnTo>
                    <a:lnTo>
                      <a:pt x="3" y="460"/>
                    </a:lnTo>
                    <a:lnTo>
                      <a:pt x="0" y="47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7B00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125000"/>
                  <a:buFont typeface="Wingdings" pitchFamily="2" charset="2"/>
                  <a:buNone/>
                  <a:defRPr/>
                </a:pPr>
                <a:endParaRPr lang="en-US" sz="3200" b="1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287751" name="Freeform 7"/>
              <p:cNvSpPr>
                <a:spLocks/>
              </p:cNvSpPr>
              <p:nvPr userDrawn="1"/>
            </p:nvSpPr>
            <p:spPr bwMode="auto">
              <a:xfrm>
                <a:off x="347" y="167"/>
                <a:ext cx="240" cy="118"/>
              </a:xfrm>
              <a:custGeom>
                <a:avLst/>
                <a:gdLst/>
                <a:ahLst/>
                <a:cxnLst>
                  <a:cxn ang="0">
                    <a:pos x="240" y="4"/>
                  </a:cxn>
                  <a:cxn ang="0">
                    <a:pos x="240" y="14"/>
                  </a:cxn>
                  <a:cxn ang="0">
                    <a:pos x="240" y="25"/>
                  </a:cxn>
                  <a:cxn ang="0">
                    <a:pos x="240" y="32"/>
                  </a:cxn>
                  <a:cxn ang="0">
                    <a:pos x="240" y="39"/>
                  </a:cxn>
                  <a:cxn ang="0">
                    <a:pos x="237" y="47"/>
                  </a:cxn>
                  <a:cxn ang="0">
                    <a:pos x="237" y="54"/>
                  </a:cxn>
                  <a:cxn ang="0">
                    <a:pos x="234" y="61"/>
                  </a:cxn>
                  <a:cxn ang="0">
                    <a:pos x="234" y="68"/>
                  </a:cxn>
                  <a:cxn ang="0">
                    <a:pos x="231" y="71"/>
                  </a:cxn>
                  <a:cxn ang="0">
                    <a:pos x="228" y="82"/>
                  </a:cxn>
                  <a:cxn ang="0">
                    <a:pos x="225" y="86"/>
                  </a:cxn>
                  <a:cxn ang="0">
                    <a:pos x="221" y="89"/>
                  </a:cxn>
                  <a:cxn ang="0">
                    <a:pos x="215" y="93"/>
                  </a:cxn>
                  <a:cxn ang="0">
                    <a:pos x="212" y="96"/>
                  </a:cxn>
                  <a:cxn ang="0">
                    <a:pos x="209" y="100"/>
                  </a:cxn>
                  <a:cxn ang="0">
                    <a:pos x="202" y="104"/>
                  </a:cxn>
                  <a:cxn ang="0">
                    <a:pos x="196" y="107"/>
                  </a:cxn>
                  <a:cxn ang="0">
                    <a:pos x="190" y="111"/>
                  </a:cxn>
                  <a:cxn ang="0">
                    <a:pos x="187" y="111"/>
                  </a:cxn>
                  <a:cxn ang="0">
                    <a:pos x="177" y="114"/>
                  </a:cxn>
                  <a:cxn ang="0">
                    <a:pos x="168" y="114"/>
                  </a:cxn>
                  <a:cxn ang="0">
                    <a:pos x="161" y="118"/>
                  </a:cxn>
                  <a:cxn ang="0">
                    <a:pos x="155" y="118"/>
                  </a:cxn>
                  <a:cxn ang="0">
                    <a:pos x="149" y="118"/>
                  </a:cxn>
                  <a:cxn ang="0">
                    <a:pos x="142" y="118"/>
                  </a:cxn>
                  <a:cxn ang="0">
                    <a:pos x="136" y="114"/>
                  </a:cxn>
                  <a:cxn ang="0">
                    <a:pos x="126" y="114"/>
                  </a:cxn>
                  <a:cxn ang="0">
                    <a:pos x="120" y="111"/>
                  </a:cxn>
                  <a:cxn ang="0">
                    <a:pos x="114" y="107"/>
                  </a:cxn>
                  <a:cxn ang="0">
                    <a:pos x="107" y="107"/>
                  </a:cxn>
                  <a:cxn ang="0">
                    <a:pos x="101" y="104"/>
                  </a:cxn>
                  <a:cxn ang="0">
                    <a:pos x="95" y="100"/>
                  </a:cxn>
                  <a:cxn ang="0">
                    <a:pos x="88" y="96"/>
                  </a:cxn>
                  <a:cxn ang="0">
                    <a:pos x="82" y="93"/>
                  </a:cxn>
                  <a:cxn ang="0">
                    <a:pos x="76" y="86"/>
                  </a:cxn>
                  <a:cxn ang="0">
                    <a:pos x="69" y="82"/>
                  </a:cxn>
                  <a:cxn ang="0">
                    <a:pos x="63" y="79"/>
                  </a:cxn>
                  <a:cxn ang="0">
                    <a:pos x="57" y="71"/>
                  </a:cxn>
                  <a:cxn ang="0">
                    <a:pos x="50" y="68"/>
                  </a:cxn>
                  <a:cxn ang="0">
                    <a:pos x="47" y="61"/>
                  </a:cxn>
                  <a:cxn ang="0">
                    <a:pos x="41" y="57"/>
                  </a:cxn>
                  <a:cxn ang="0">
                    <a:pos x="34" y="50"/>
                  </a:cxn>
                  <a:cxn ang="0">
                    <a:pos x="31" y="47"/>
                  </a:cxn>
                  <a:cxn ang="0">
                    <a:pos x="25" y="39"/>
                  </a:cxn>
                  <a:cxn ang="0">
                    <a:pos x="22" y="32"/>
                  </a:cxn>
                  <a:cxn ang="0">
                    <a:pos x="19" y="29"/>
                  </a:cxn>
                  <a:cxn ang="0">
                    <a:pos x="15" y="22"/>
                  </a:cxn>
                  <a:cxn ang="0">
                    <a:pos x="9" y="18"/>
                  </a:cxn>
                  <a:cxn ang="0">
                    <a:pos x="6" y="11"/>
                  </a:cxn>
                  <a:cxn ang="0">
                    <a:pos x="6" y="7"/>
                  </a:cxn>
                  <a:cxn ang="0">
                    <a:pos x="3" y="0"/>
                  </a:cxn>
                  <a:cxn ang="0">
                    <a:pos x="240" y="4"/>
                  </a:cxn>
                </a:cxnLst>
                <a:rect l="0" t="0" r="r" b="b"/>
                <a:pathLst>
                  <a:path w="240" h="118">
                    <a:moveTo>
                      <a:pt x="240" y="4"/>
                    </a:moveTo>
                    <a:lnTo>
                      <a:pt x="240" y="4"/>
                    </a:lnTo>
                    <a:lnTo>
                      <a:pt x="240" y="11"/>
                    </a:lnTo>
                    <a:lnTo>
                      <a:pt x="240" y="14"/>
                    </a:lnTo>
                    <a:lnTo>
                      <a:pt x="240" y="22"/>
                    </a:lnTo>
                    <a:lnTo>
                      <a:pt x="240" y="25"/>
                    </a:lnTo>
                    <a:lnTo>
                      <a:pt x="240" y="29"/>
                    </a:lnTo>
                    <a:lnTo>
                      <a:pt x="240" y="32"/>
                    </a:lnTo>
                    <a:lnTo>
                      <a:pt x="240" y="36"/>
                    </a:lnTo>
                    <a:lnTo>
                      <a:pt x="240" y="39"/>
                    </a:lnTo>
                    <a:lnTo>
                      <a:pt x="237" y="47"/>
                    </a:lnTo>
                    <a:lnTo>
                      <a:pt x="237" y="47"/>
                    </a:lnTo>
                    <a:lnTo>
                      <a:pt x="237" y="50"/>
                    </a:lnTo>
                    <a:lnTo>
                      <a:pt x="237" y="54"/>
                    </a:lnTo>
                    <a:lnTo>
                      <a:pt x="237" y="57"/>
                    </a:lnTo>
                    <a:lnTo>
                      <a:pt x="234" y="61"/>
                    </a:lnTo>
                    <a:lnTo>
                      <a:pt x="234" y="64"/>
                    </a:lnTo>
                    <a:lnTo>
                      <a:pt x="234" y="68"/>
                    </a:lnTo>
                    <a:lnTo>
                      <a:pt x="231" y="68"/>
                    </a:lnTo>
                    <a:lnTo>
                      <a:pt x="231" y="71"/>
                    </a:lnTo>
                    <a:lnTo>
                      <a:pt x="228" y="75"/>
                    </a:lnTo>
                    <a:lnTo>
                      <a:pt x="228" y="82"/>
                    </a:lnTo>
                    <a:lnTo>
                      <a:pt x="225" y="82"/>
                    </a:lnTo>
                    <a:lnTo>
                      <a:pt x="225" y="86"/>
                    </a:lnTo>
                    <a:lnTo>
                      <a:pt x="221" y="86"/>
                    </a:lnTo>
                    <a:lnTo>
                      <a:pt x="221" y="89"/>
                    </a:lnTo>
                    <a:lnTo>
                      <a:pt x="218" y="93"/>
                    </a:lnTo>
                    <a:lnTo>
                      <a:pt x="215" y="93"/>
                    </a:lnTo>
                    <a:lnTo>
                      <a:pt x="215" y="96"/>
                    </a:lnTo>
                    <a:lnTo>
                      <a:pt x="212" y="96"/>
                    </a:lnTo>
                    <a:lnTo>
                      <a:pt x="212" y="96"/>
                    </a:lnTo>
                    <a:lnTo>
                      <a:pt x="209" y="100"/>
                    </a:lnTo>
                    <a:lnTo>
                      <a:pt x="206" y="100"/>
                    </a:lnTo>
                    <a:lnTo>
                      <a:pt x="202" y="104"/>
                    </a:lnTo>
                    <a:lnTo>
                      <a:pt x="199" y="107"/>
                    </a:lnTo>
                    <a:lnTo>
                      <a:pt x="196" y="107"/>
                    </a:lnTo>
                    <a:lnTo>
                      <a:pt x="193" y="107"/>
                    </a:lnTo>
                    <a:lnTo>
                      <a:pt x="190" y="111"/>
                    </a:lnTo>
                    <a:lnTo>
                      <a:pt x="190" y="111"/>
                    </a:lnTo>
                    <a:lnTo>
                      <a:pt x="187" y="111"/>
                    </a:lnTo>
                    <a:lnTo>
                      <a:pt x="180" y="114"/>
                    </a:lnTo>
                    <a:lnTo>
                      <a:pt x="177" y="114"/>
                    </a:lnTo>
                    <a:lnTo>
                      <a:pt x="171" y="114"/>
                    </a:lnTo>
                    <a:lnTo>
                      <a:pt x="168" y="114"/>
                    </a:lnTo>
                    <a:lnTo>
                      <a:pt x="164" y="118"/>
                    </a:lnTo>
                    <a:lnTo>
                      <a:pt x="161" y="118"/>
                    </a:lnTo>
                    <a:lnTo>
                      <a:pt x="158" y="118"/>
                    </a:lnTo>
                    <a:lnTo>
                      <a:pt x="155" y="118"/>
                    </a:lnTo>
                    <a:lnTo>
                      <a:pt x="152" y="118"/>
                    </a:lnTo>
                    <a:lnTo>
                      <a:pt x="149" y="118"/>
                    </a:lnTo>
                    <a:lnTo>
                      <a:pt x="145" y="118"/>
                    </a:lnTo>
                    <a:lnTo>
                      <a:pt x="142" y="118"/>
                    </a:lnTo>
                    <a:lnTo>
                      <a:pt x="139" y="114"/>
                    </a:lnTo>
                    <a:lnTo>
                      <a:pt x="136" y="114"/>
                    </a:lnTo>
                    <a:lnTo>
                      <a:pt x="129" y="114"/>
                    </a:lnTo>
                    <a:lnTo>
                      <a:pt x="126" y="114"/>
                    </a:lnTo>
                    <a:lnTo>
                      <a:pt x="123" y="111"/>
                    </a:lnTo>
                    <a:lnTo>
                      <a:pt x="120" y="111"/>
                    </a:lnTo>
                    <a:lnTo>
                      <a:pt x="117" y="111"/>
                    </a:lnTo>
                    <a:lnTo>
                      <a:pt x="114" y="107"/>
                    </a:lnTo>
                    <a:lnTo>
                      <a:pt x="110" y="107"/>
                    </a:lnTo>
                    <a:lnTo>
                      <a:pt x="107" y="107"/>
                    </a:lnTo>
                    <a:lnTo>
                      <a:pt x="104" y="104"/>
                    </a:lnTo>
                    <a:lnTo>
                      <a:pt x="101" y="104"/>
                    </a:lnTo>
                    <a:lnTo>
                      <a:pt x="98" y="100"/>
                    </a:lnTo>
                    <a:lnTo>
                      <a:pt x="95" y="100"/>
                    </a:lnTo>
                    <a:lnTo>
                      <a:pt x="91" y="96"/>
                    </a:lnTo>
                    <a:lnTo>
                      <a:pt x="88" y="96"/>
                    </a:lnTo>
                    <a:lnTo>
                      <a:pt x="85" y="93"/>
                    </a:lnTo>
                    <a:lnTo>
                      <a:pt x="82" y="93"/>
                    </a:lnTo>
                    <a:lnTo>
                      <a:pt x="79" y="89"/>
                    </a:lnTo>
                    <a:lnTo>
                      <a:pt x="76" y="86"/>
                    </a:lnTo>
                    <a:lnTo>
                      <a:pt x="72" y="86"/>
                    </a:lnTo>
                    <a:lnTo>
                      <a:pt x="69" y="82"/>
                    </a:lnTo>
                    <a:lnTo>
                      <a:pt x="66" y="79"/>
                    </a:lnTo>
                    <a:lnTo>
                      <a:pt x="63" y="79"/>
                    </a:lnTo>
                    <a:lnTo>
                      <a:pt x="60" y="75"/>
                    </a:lnTo>
                    <a:lnTo>
                      <a:pt x="57" y="71"/>
                    </a:lnTo>
                    <a:lnTo>
                      <a:pt x="53" y="71"/>
                    </a:lnTo>
                    <a:lnTo>
                      <a:pt x="50" y="68"/>
                    </a:lnTo>
                    <a:lnTo>
                      <a:pt x="47" y="64"/>
                    </a:lnTo>
                    <a:lnTo>
                      <a:pt x="47" y="61"/>
                    </a:lnTo>
                    <a:lnTo>
                      <a:pt x="44" y="61"/>
                    </a:lnTo>
                    <a:lnTo>
                      <a:pt x="41" y="57"/>
                    </a:lnTo>
                    <a:lnTo>
                      <a:pt x="38" y="54"/>
                    </a:lnTo>
                    <a:lnTo>
                      <a:pt x="34" y="50"/>
                    </a:lnTo>
                    <a:lnTo>
                      <a:pt x="34" y="47"/>
                    </a:lnTo>
                    <a:lnTo>
                      <a:pt x="31" y="47"/>
                    </a:lnTo>
                    <a:lnTo>
                      <a:pt x="28" y="43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2" y="32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5" y="25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6" y="11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40" y="4"/>
                    </a:lnTo>
                    <a:close/>
                  </a:path>
                </a:pathLst>
              </a:custGeom>
              <a:solidFill>
                <a:srgbClr val="AF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125000"/>
                  <a:buFont typeface="Wingdings" pitchFamily="2" charset="2"/>
                  <a:buNone/>
                  <a:defRPr/>
                </a:pPr>
                <a:endParaRPr lang="en-US" sz="3200" b="1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287752" name="Freeform 8"/>
              <p:cNvSpPr>
                <a:spLocks/>
              </p:cNvSpPr>
              <p:nvPr userDrawn="1"/>
            </p:nvSpPr>
            <p:spPr bwMode="auto">
              <a:xfrm>
                <a:off x="603" y="577"/>
                <a:ext cx="336" cy="225"/>
              </a:xfrm>
              <a:custGeom>
                <a:avLst/>
                <a:gdLst/>
                <a:ahLst/>
                <a:cxnLst>
                  <a:cxn ang="0">
                    <a:pos x="311" y="39"/>
                  </a:cxn>
                  <a:cxn ang="0">
                    <a:pos x="301" y="50"/>
                  </a:cxn>
                  <a:cxn ang="0">
                    <a:pos x="292" y="57"/>
                  </a:cxn>
                  <a:cxn ang="0">
                    <a:pos x="279" y="68"/>
                  </a:cxn>
                  <a:cxn ang="0">
                    <a:pos x="263" y="71"/>
                  </a:cxn>
                  <a:cxn ang="0">
                    <a:pos x="248" y="71"/>
                  </a:cxn>
                  <a:cxn ang="0">
                    <a:pos x="238" y="71"/>
                  </a:cxn>
                  <a:cxn ang="0">
                    <a:pos x="225" y="68"/>
                  </a:cxn>
                  <a:cxn ang="0">
                    <a:pos x="216" y="61"/>
                  </a:cxn>
                  <a:cxn ang="0">
                    <a:pos x="206" y="53"/>
                  </a:cxn>
                  <a:cxn ang="0">
                    <a:pos x="203" y="46"/>
                  </a:cxn>
                  <a:cxn ang="0">
                    <a:pos x="197" y="36"/>
                  </a:cxn>
                  <a:cxn ang="0">
                    <a:pos x="194" y="25"/>
                  </a:cxn>
                  <a:cxn ang="0">
                    <a:pos x="190" y="18"/>
                  </a:cxn>
                  <a:cxn ang="0">
                    <a:pos x="178" y="7"/>
                  </a:cxn>
                  <a:cxn ang="0">
                    <a:pos x="149" y="0"/>
                  </a:cxn>
                  <a:cxn ang="0">
                    <a:pos x="124" y="0"/>
                  </a:cxn>
                  <a:cxn ang="0">
                    <a:pos x="99" y="4"/>
                  </a:cxn>
                  <a:cxn ang="0">
                    <a:pos x="76" y="11"/>
                  </a:cxn>
                  <a:cxn ang="0">
                    <a:pos x="57" y="21"/>
                  </a:cxn>
                  <a:cxn ang="0">
                    <a:pos x="42" y="36"/>
                  </a:cxn>
                  <a:cxn ang="0">
                    <a:pos x="26" y="50"/>
                  </a:cxn>
                  <a:cxn ang="0">
                    <a:pos x="16" y="68"/>
                  </a:cxn>
                  <a:cxn ang="0">
                    <a:pos x="7" y="89"/>
                  </a:cxn>
                  <a:cxn ang="0">
                    <a:pos x="3" y="110"/>
                  </a:cxn>
                  <a:cxn ang="0">
                    <a:pos x="0" y="132"/>
                  </a:cxn>
                  <a:cxn ang="0">
                    <a:pos x="3" y="153"/>
                  </a:cxn>
                  <a:cxn ang="0">
                    <a:pos x="10" y="175"/>
                  </a:cxn>
                  <a:cxn ang="0">
                    <a:pos x="19" y="196"/>
                  </a:cxn>
                  <a:cxn ang="0">
                    <a:pos x="35" y="217"/>
                  </a:cxn>
                  <a:cxn ang="0">
                    <a:pos x="48" y="217"/>
                  </a:cxn>
                  <a:cxn ang="0">
                    <a:pos x="57" y="203"/>
                  </a:cxn>
                  <a:cxn ang="0">
                    <a:pos x="64" y="192"/>
                  </a:cxn>
                  <a:cxn ang="0">
                    <a:pos x="76" y="185"/>
                  </a:cxn>
                  <a:cxn ang="0">
                    <a:pos x="86" y="175"/>
                  </a:cxn>
                  <a:cxn ang="0">
                    <a:pos x="95" y="171"/>
                  </a:cxn>
                  <a:cxn ang="0">
                    <a:pos x="108" y="168"/>
                  </a:cxn>
                  <a:cxn ang="0">
                    <a:pos x="118" y="164"/>
                  </a:cxn>
                  <a:cxn ang="0">
                    <a:pos x="133" y="164"/>
                  </a:cxn>
                  <a:cxn ang="0">
                    <a:pos x="143" y="168"/>
                  </a:cxn>
                  <a:cxn ang="0">
                    <a:pos x="152" y="171"/>
                  </a:cxn>
                  <a:cxn ang="0">
                    <a:pos x="168" y="178"/>
                  </a:cxn>
                  <a:cxn ang="0">
                    <a:pos x="178" y="185"/>
                  </a:cxn>
                  <a:cxn ang="0">
                    <a:pos x="187" y="200"/>
                  </a:cxn>
                  <a:cxn ang="0">
                    <a:pos x="197" y="210"/>
                  </a:cxn>
                  <a:cxn ang="0">
                    <a:pos x="216" y="214"/>
                  </a:cxn>
                  <a:cxn ang="0">
                    <a:pos x="241" y="200"/>
                  </a:cxn>
                  <a:cxn ang="0">
                    <a:pos x="260" y="185"/>
                  </a:cxn>
                  <a:cxn ang="0">
                    <a:pos x="279" y="168"/>
                  </a:cxn>
                  <a:cxn ang="0">
                    <a:pos x="295" y="153"/>
                  </a:cxn>
                  <a:cxn ang="0">
                    <a:pos x="311" y="139"/>
                  </a:cxn>
                  <a:cxn ang="0">
                    <a:pos x="330" y="110"/>
                  </a:cxn>
                  <a:cxn ang="0">
                    <a:pos x="324" y="86"/>
                  </a:cxn>
                  <a:cxn ang="0">
                    <a:pos x="324" y="53"/>
                  </a:cxn>
                  <a:cxn ang="0">
                    <a:pos x="330" y="32"/>
                  </a:cxn>
                  <a:cxn ang="0">
                    <a:pos x="330" y="21"/>
                  </a:cxn>
                  <a:cxn ang="0">
                    <a:pos x="327" y="21"/>
                  </a:cxn>
                  <a:cxn ang="0">
                    <a:pos x="327" y="18"/>
                  </a:cxn>
                  <a:cxn ang="0">
                    <a:pos x="324" y="21"/>
                  </a:cxn>
                  <a:cxn ang="0">
                    <a:pos x="317" y="29"/>
                  </a:cxn>
                </a:cxnLst>
                <a:rect l="0" t="0" r="r" b="b"/>
                <a:pathLst>
                  <a:path w="336" h="225">
                    <a:moveTo>
                      <a:pt x="314" y="36"/>
                    </a:moveTo>
                    <a:lnTo>
                      <a:pt x="314" y="36"/>
                    </a:lnTo>
                    <a:lnTo>
                      <a:pt x="311" y="39"/>
                    </a:lnTo>
                    <a:lnTo>
                      <a:pt x="311" y="39"/>
                    </a:lnTo>
                    <a:lnTo>
                      <a:pt x="308" y="43"/>
                    </a:lnTo>
                    <a:lnTo>
                      <a:pt x="305" y="46"/>
                    </a:lnTo>
                    <a:lnTo>
                      <a:pt x="305" y="46"/>
                    </a:lnTo>
                    <a:lnTo>
                      <a:pt x="301" y="50"/>
                    </a:lnTo>
                    <a:lnTo>
                      <a:pt x="298" y="53"/>
                    </a:lnTo>
                    <a:lnTo>
                      <a:pt x="295" y="53"/>
                    </a:lnTo>
                    <a:lnTo>
                      <a:pt x="295" y="57"/>
                    </a:lnTo>
                    <a:lnTo>
                      <a:pt x="292" y="57"/>
                    </a:lnTo>
                    <a:lnTo>
                      <a:pt x="289" y="61"/>
                    </a:lnTo>
                    <a:lnTo>
                      <a:pt x="286" y="64"/>
                    </a:lnTo>
                    <a:lnTo>
                      <a:pt x="282" y="64"/>
                    </a:lnTo>
                    <a:lnTo>
                      <a:pt x="279" y="68"/>
                    </a:lnTo>
                    <a:lnTo>
                      <a:pt x="276" y="68"/>
                    </a:lnTo>
                    <a:lnTo>
                      <a:pt x="270" y="68"/>
                    </a:lnTo>
                    <a:lnTo>
                      <a:pt x="267" y="71"/>
                    </a:lnTo>
                    <a:lnTo>
                      <a:pt x="263" y="71"/>
                    </a:lnTo>
                    <a:lnTo>
                      <a:pt x="260" y="71"/>
                    </a:lnTo>
                    <a:lnTo>
                      <a:pt x="257" y="71"/>
                    </a:lnTo>
                    <a:lnTo>
                      <a:pt x="251" y="71"/>
                    </a:lnTo>
                    <a:lnTo>
                      <a:pt x="248" y="71"/>
                    </a:lnTo>
                    <a:lnTo>
                      <a:pt x="244" y="71"/>
                    </a:lnTo>
                    <a:lnTo>
                      <a:pt x="241" y="71"/>
                    </a:lnTo>
                    <a:lnTo>
                      <a:pt x="238" y="71"/>
                    </a:lnTo>
                    <a:lnTo>
                      <a:pt x="238" y="71"/>
                    </a:lnTo>
                    <a:lnTo>
                      <a:pt x="235" y="68"/>
                    </a:lnTo>
                    <a:lnTo>
                      <a:pt x="232" y="68"/>
                    </a:lnTo>
                    <a:lnTo>
                      <a:pt x="229" y="68"/>
                    </a:lnTo>
                    <a:lnTo>
                      <a:pt x="225" y="68"/>
                    </a:lnTo>
                    <a:lnTo>
                      <a:pt x="222" y="64"/>
                    </a:lnTo>
                    <a:lnTo>
                      <a:pt x="222" y="64"/>
                    </a:lnTo>
                    <a:lnTo>
                      <a:pt x="219" y="64"/>
                    </a:lnTo>
                    <a:lnTo>
                      <a:pt x="216" y="61"/>
                    </a:lnTo>
                    <a:lnTo>
                      <a:pt x="213" y="57"/>
                    </a:lnTo>
                    <a:lnTo>
                      <a:pt x="210" y="53"/>
                    </a:lnTo>
                    <a:lnTo>
                      <a:pt x="210" y="53"/>
                    </a:lnTo>
                    <a:lnTo>
                      <a:pt x="206" y="53"/>
                    </a:lnTo>
                    <a:lnTo>
                      <a:pt x="206" y="50"/>
                    </a:lnTo>
                    <a:lnTo>
                      <a:pt x="206" y="50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0" y="43"/>
                    </a:lnTo>
                    <a:lnTo>
                      <a:pt x="200" y="39"/>
                    </a:lnTo>
                    <a:lnTo>
                      <a:pt x="197" y="39"/>
                    </a:lnTo>
                    <a:lnTo>
                      <a:pt x="197" y="36"/>
                    </a:lnTo>
                    <a:lnTo>
                      <a:pt x="197" y="36"/>
                    </a:lnTo>
                    <a:lnTo>
                      <a:pt x="197" y="32"/>
                    </a:lnTo>
                    <a:lnTo>
                      <a:pt x="194" y="29"/>
                    </a:lnTo>
                    <a:lnTo>
                      <a:pt x="194" y="25"/>
                    </a:lnTo>
                    <a:lnTo>
                      <a:pt x="194" y="25"/>
                    </a:lnTo>
                    <a:lnTo>
                      <a:pt x="194" y="21"/>
                    </a:lnTo>
                    <a:lnTo>
                      <a:pt x="190" y="18"/>
                    </a:lnTo>
                    <a:lnTo>
                      <a:pt x="190" y="18"/>
                    </a:lnTo>
                    <a:lnTo>
                      <a:pt x="190" y="14"/>
                    </a:lnTo>
                    <a:lnTo>
                      <a:pt x="190" y="11"/>
                    </a:lnTo>
                    <a:lnTo>
                      <a:pt x="184" y="7"/>
                    </a:lnTo>
                    <a:lnTo>
                      <a:pt x="178" y="7"/>
                    </a:lnTo>
                    <a:lnTo>
                      <a:pt x="168" y="4"/>
                    </a:lnTo>
                    <a:lnTo>
                      <a:pt x="162" y="4"/>
                    </a:lnTo>
                    <a:lnTo>
                      <a:pt x="156" y="4"/>
                    </a:lnTo>
                    <a:lnTo>
                      <a:pt x="149" y="0"/>
                    </a:lnTo>
                    <a:lnTo>
                      <a:pt x="143" y="0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4" y="0"/>
                    </a:lnTo>
                    <a:lnTo>
                      <a:pt x="118" y="0"/>
                    </a:lnTo>
                    <a:lnTo>
                      <a:pt x="111" y="4"/>
                    </a:lnTo>
                    <a:lnTo>
                      <a:pt x="105" y="4"/>
                    </a:lnTo>
                    <a:lnTo>
                      <a:pt x="99" y="4"/>
                    </a:lnTo>
                    <a:lnTo>
                      <a:pt x="92" y="7"/>
                    </a:lnTo>
                    <a:lnTo>
                      <a:pt x="89" y="7"/>
                    </a:lnTo>
                    <a:lnTo>
                      <a:pt x="83" y="11"/>
                    </a:lnTo>
                    <a:lnTo>
                      <a:pt x="76" y="11"/>
                    </a:lnTo>
                    <a:lnTo>
                      <a:pt x="73" y="14"/>
                    </a:lnTo>
                    <a:lnTo>
                      <a:pt x="67" y="18"/>
                    </a:lnTo>
                    <a:lnTo>
                      <a:pt x="64" y="18"/>
                    </a:lnTo>
                    <a:lnTo>
                      <a:pt x="57" y="21"/>
                    </a:lnTo>
                    <a:lnTo>
                      <a:pt x="54" y="25"/>
                    </a:lnTo>
                    <a:lnTo>
                      <a:pt x="48" y="29"/>
                    </a:lnTo>
                    <a:lnTo>
                      <a:pt x="45" y="32"/>
                    </a:lnTo>
                    <a:lnTo>
                      <a:pt x="42" y="36"/>
                    </a:lnTo>
                    <a:lnTo>
                      <a:pt x="38" y="39"/>
                    </a:lnTo>
                    <a:lnTo>
                      <a:pt x="35" y="43"/>
                    </a:lnTo>
                    <a:lnTo>
                      <a:pt x="29" y="46"/>
                    </a:lnTo>
                    <a:lnTo>
                      <a:pt x="26" y="50"/>
                    </a:lnTo>
                    <a:lnTo>
                      <a:pt x="22" y="57"/>
                    </a:lnTo>
                    <a:lnTo>
                      <a:pt x="22" y="61"/>
                    </a:lnTo>
                    <a:lnTo>
                      <a:pt x="19" y="64"/>
                    </a:lnTo>
                    <a:lnTo>
                      <a:pt x="16" y="68"/>
                    </a:lnTo>
                    <a:lnTo>
                      <a:pt x="13" y="75"/>
                    </a:lnTo>
                    <a:lnTo>
                      <a:pt x="10" y="78"/>
                    </a:lnTo>
                    <a:lnTo>
                      <a:pt x="10" y="82"/>
                    </a:lnTo>
                    <a:lnTo>
                      <a:pt x="7" y="89"/>
                    </a:lnTo>
                    <a:lnTo>
                      <a:pt x="7" y="93"/>
                    </a:lnTo>
                    <a:lnTo>
                      <a:pt x="3" y="100"/>
                    </a:lnTo>
                    <a:lnTo>
                      <a:pt x="3" y="103"/>
                    </a:lnTo>
                    <a:lnTo>
                      <a:pt x="3" y="110"/>
                    </a:lnTo>
                    <a:lnTo>
                      <a:pt x="3" y="114"/>
                    </a:lnTo>
                    <a:lnTo>
                      <a:pt x="0" y="121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3" y="135"/>
                    </a:lnTo>
                    <a:lnTo>
                      <a:pt x="3" y="143"/>
                    </a:lnTo>
                    <a:lnTo>
                      <a:pt x="3" y="146"/>
                    </a:lnTo>
                    <a:lnTo>
                      <a:pt x="3" y="153"/>
                    </a:lnTo>
                    <a:lnTo>
                      <a:pt x="7" y="157"/>
                    </a:lnTo>
                    <a:lnTo>
                      <a:pt x="7" y="164"/>
                    </a:lnTo>
                    <a:lnTo>
                      <a:pt x="10" y="168"/>
                    </a:lnTo>
                    <a:lnTo>
                      <a:pt x="10" y="175"/>
                    </a:lnTo>
                    <a:lnTo>
                      <a:pt x="13" y="178"/>
                    </a:lnTo>
                    <a:lnTo>
                      <a:pt x="16" y="185"/>
                    </a:lnTo>
                    <a:lnTo>
                      <a:pt x="19" y="189"/>
                    </a:lnTo>
                    <a:lnTo>
                      <a:pt x="19" y="196"/>
                    </a:lnTo>
                    <a:lnTo>
                      <a:pt x="22" y="200"/>
                    </a:lnTo>
                    <a:lnTo>
                      <a:pt x="29" y="207"/>
                    </a:lnTo>
                    <a:lnTo>
                      <a:pt x="32" y="210"/>
                    </a:lnTo>
                    <a:lnTo>
                      <a:pt x="35" y="217"/>
                    </a:lnTo>
                    <a:lnTo>
                      <a:pt x="38" y="221"/>
                    </a:lnTo>
                    <a:lnTo>
                      <a:pt x="45" y="225"/>
                    </a:lnTo>
                    <a:lnTo>
                      <a:pt x="45" y="221"/>
                    </a:lnTo>
                    <a:lnTo>
                      <a:pt x="48" y="217"/>
                    </a:lnTo>
                    <a:lnTo>
                      <a:pt x="51" y="214"/>
                    </a:lnTo>
                    <a:lnTo>
                      <a:pt x="51" y="210"/>
                    </a:lnTo>
                    <a:lnTo>
                      <a:pt x="54" y="207"/>
                    </a:lnTo>
                    <a:lnTo>
                      <a:pt x="57" y="203"/>
                    </a:lnTo>
                    <a:lnTo>
                      <a:pt x="57" y="203"/>
                    </a:lnTo>
                    <a:lnTo>
                      <a:pt x="61" y="200"/>
                    </a:lnTo>
                    <a:lnTo>
                      <a:pt x="64" y="196"/>
                    </a:lnTo>
                    <a:lnTo>
                      <a:pt x="64" y="192"/>
                    </a:lnTo>
                    <a:lnTo>
                      <a:pt x="67" y="189"/>
                    </a:lnTo>
                    <a:lnTo>
                      <a:pt x="70" y="189"/>
                    </a:lnTo>
                    <a:lnTo>
                      <a:pt x="73" y="185"/>
                    </a:lnTo>
                    <a:lnTo>
                      <a:pt x="76" y="185"/>
                    </a:lnTo>
                    <a:lnTo>
                      <a:pt x="76" y="182"/>
                    </a:lnTo>
                    <a:lnTo>
                      <a:pt x="80" y="178"/>
                    </a:lnTo>
                    <a:lnTo>
                      <a:pt x="83" y="178"/>
                    </a:lnTo>
                    <a:lnTo>
                      <a:pt x="86" y="175"/>
                    </a:lnTo>
                    <a:lnTo>
                      <a:pt x="89" y="175"/>
                    </a:lnTo>
                    <a:lnTo>
                      <a:pt x="89" y="171"/>
                    </a:lnTo>
                    <a:lnTo>
                      <a:pt x="92" y="171"/>
                    </a:lnTo>
                    <a:lnTo>
                      <a:pt x="95" y="171"/>
                    </a:lnTo>
                    <a:lnTo>
                      <a:pt x="99" y="168"/>
                    </a:lnTo>
                    <a:lnTo>
                      <a:pt x="102" y="168"/>
                    </a:lnTo>
                    <a:lnTo>
                      <a:pt x="105" y="168"/>
                    </a:lnTo>
                    <a:lnTo>
                      <a:pt x="108" y="168"/>
                    </a:lnTo>
                    <a:lnTo>
                      <a:pt x="108" y="164"/>
                    </a:lnTo>
                    <a:lnTo>
                      <a:pt x="111" y="164"/>
                    </a:lnTo>
                    <a:lnTo>
                      <a:pt x="114" y="164"/>
                    </a:lnTo>
                    <a:lnTo>
                      <a:pt x="118" y="164"/>
                    </a:lnTo>
                    <a:lnTo>
                      <a:pt x="124" y="164"/>
                    </a:lnTo>
                    <a:lnTo>
                      <a:pt x="127" y="164"/>
                    </a:lnTo>
                    <a:lnTo>
                      <a:pt x="130" y="164"/>
                    </a:lnTo>
                    <a:lnTo>
                      <a:pt x="133" y="164"/>
                    </a:lnTo>
                    <a:lnTo>
                      <a:pt x="133" y="164"/>
                    </a:lnTo>
                    <a:lnTo>
                      <a:pt x="137" y="164"/>
                    </a:lnTo>
                    <a:lnTo>
                      <a:pt x="140" y="168"/>
                    </a:lnTo>
                    <a:lnTo>
                      <a:pt x="143" y="168"/>
                    </a:lnTo>
                    <a:lnTo>
                      <a:pt x="146" y="168"/>
                    </a:lnTo>
                    <a:lnTo>
                      <a:pt x="149" y="168"/>
                    </a:lnTo>
                    <a:lnTo>
                      <a:pt x="152" y="168"/>
                    </a:lnTo>
                    <a:lnTo>
                      <a:pt x="152" y="171"/>
                    </a:lnTo>
                    <a:lnTo>
                      <a:pt x="156" y="171"/>
                    </a:lnTo>
                    <a:lnTo>
                      <a:pt x="159" y="175"/>
                    </a:lnTo>
                    <a:lnTo>
                      <a:pt x="162" y="175"/>
                    </a:lnTo>
                    <a:lnTo>
                      <a:pt x="168" y="178"/>
                    </a:lnTo>
                    <a:lnTo>
                      <a:pt x="168" y="178"/>
                    </a:lnTo>
                    <a:lnTo>
                      <a:pt x="171" y="182"/>
                    </a:lnTo>
                    <a:lnTo>
                      <a:pt x="175" y="185"/>
                    </a:lnTo>
                    <a:lnTo>
                      <a:pt x="178" y="185"/>
                    </a:lnTo>
                    <a:lnTo>
                      <a:pt x="181" y="189"/>
                    </a:lnTo>
                    <a:lnTo>
                      <a:pt x="181" y="192"/>
                    </a:lnTo>
                    <a:lnTo>
                      <a:pt x="187" y="196"/>
                    </a:lnTo>
                    <a:lnTo>
                      <a:pt x="187" y="200"/>
                    </a:lnTo>
                    <a:lnTo>
                      <a:pt x="190" y="203"/>
                    </a:lnTo>
                    <a:lnTo>
                      <a:pt x="194" y="203"/>
                    </a:lnTo>
                    <a:lnTo>
                      <a:pt x="194" y="207"/>
                    </a:lnTo>
                    <a:lnTo>
                      <a:pt x="197" y="210"/>
                    </a:lnTo>
                    <a:lnTo>
                      <a:pt x="200" y="214"/>
                    </a:lnTo>
                    <a:lnTo>
                      <a:pt x="200" y="217"/>
                    </a:lnTo>
                    <a:lnTo>
                      <a:pt x="203" y="221"/>
                    </a:lnTo>
                    <a:lnTo>
                      <a:pt x="216" y="214"/>
                    </a:lnTo>
                    <a:lnTo>
                      <a:pt x="225" y="207"/>
                    </a:lnTo>
                    <a:lnTo>
                      <a:pt x="232" y="207"/>
                    </a:lnTo>
                    <a:lnTo>
                      <a:pt x="235" y="203"/>
                    </a:lnTo>
                    <a:lnTo>
                      <a:pt x="241" y="200"/>
                    </a:lnTo>
                    <a:lnTo>
                      <a:pt x="244" y="196"/>
                    </a:lnTo>
                    <a:lnTo>
                      <a:pt x="251" y="192"/>
                    </a:lnTo>
                    <a:lnTo>
                      <a:pt x="254" y="189"/>
                    </a:lnTo>
                    <a:lnTo>
                      <a:pt x="260" y="185"/>
                    </a:lnTo>
                    <a:lnTo>
                      <a:pt x="263" y="182"/>
                    </a:lnTo>
                    <a:lnTo>
                      <a:pt x="273" y="175"/>
                    </a:lnTo>
                    <a:lnTo>
                      <a:pt x="276" y="171"/>
                    </a:lnTo>
                    <a:lnTo>
                      <a:pt x="279" y="168"/>
                    </a:lnTo>
                    <a:lnTo>
                      <a:pt x="286" y="164"/>
                    </a:lnTo>
                    <a:lnTo>
                      <a:pt x="289" y="160"/>
                    </a:lnTo>
                    <a:lnTo>
                      <a:pt x="292" y="157"/>
                    </a:lnTo>
                    <a:lnTo>
                      <a:pt x="295" y="153"/>
                    </a:lnTo>
                    <a:lnTo>
                      <a:pt x="298" y="150"/>
                    </a:lnTo>
                    <a:lnTo>
                      <a:pt x="301" y="146"/>
                    </a:lnTo>
                    <a:lnTo>
                      <a:pt x="308" y="143"/>
                    </a:lnTo>
                    <a:lnTo>
                      <a:pt x="311" y="139"/>
                    </a:lnTo>
                    <a:lnTo>
                      <a:pt x="314" y="135"/>
                    </a:lnTo>
                    <a:lnTo>
                      <a:pt x="317" y="128"/>
                    </a:lnTo>
                    <a:lnTo>
                      <a:pt x="324" y="121"/>
                    </a:lnTo>
                    <a:lnTo>
                      <a:pt x="330" y="110"/>
                    </a:lnTo>
                    <a:lnTo>
                      <a:pt x="336" y="100"/>
                    </a:lnTo>
                    <a:lnTo>
                      <a:pt x="333" y="93"/>
                    </a:lnTo>
                    <a:lnTo>
                      <a:pt x="327" y="89"/>
                    </a:lnTo>
                    <a:lnTo>
                      <a:pt x="324" y="86"/>
                    </a:lnTo>
                    <a:lnTo>
                      <a:pt x="317" y="82"/>
                    </a:lnTo>
                    <a:lnTo>
                      <a:pt x="320" y="71"/>
                    </a:lnTo>
                    <a:lnTo>
                      <a:pt x="324" y="61"/>
                    </a:lnTo>
                    <a:lnTo>
                      <a:pt x="324" y="53"/>
                    </a:lnTo>
                    <a:lnTo>
                      <a:pt x="327" y="46"/>
                    </a:lnTo>
                    <a:lnTo>
                      <a:pt x="327" y="39"/>
                    </a:lnTo>
                    <a:lnTo>
                      <a:pt x="327" y="36"/>
                    </a:lnTo>
                    <a:lnTo>
                      <a:pt x="330" y="32"/>
                    </a:lnTo>
                    <a:lnTo>
                      <a:pt x="330" y="29"/>
                    </a:lnTo>
                    <a:lnTo>
                      <a:pt x="330" y="25"/>
                    </a:lnTo>
                    <a:lnTo>
                      <a:pt x="330" y="25"/>
                    </a:lnTo>
                    <a:lnTo>
                      <a:pt x="330" y="21"/>
                    </a:lnTo>
                    <a:lnTo>
                      <a:pt x="330" y="21"/>
                    </a:lnTo>
                    <a:lnTo>
                      <a:pt x="327" y="21"/>
                    </a:lnTo>
                    <a:lnTo>
                      <a:pt x="327" y="21"/>
                    </a:lnTo>
                    <a:lnTo>
                      <a:pt x="327" y="21"/>
                    </a:lnTo>
                    <a:lnTo>
                      <a:pt x="327" y="18"/>
                    </a:lnTo>
                    <a:lnTo>
                      <a:pt x="327" y="18"/>
                    </a:lnTo>
                    <a:lnTo>
                      <a:pt x="327" y="18"/>
                    </a:lnTo>
                    <a:lnTo>
                      <a:pt x="327" y="18"/>
                    </a:lnTo>
                    <a:lnTo>
                      <a:pt x="327" y="21"/>
                    </a:lnTo>
                    <a:lnTo>
                      <a:pt x="324" y="21"/>
                    </a:lnTo>
                    <a:lnTo>
                      <a:pt x="324" y="21"/>
                    </a:lnTo>
                    <a:lnTo>
                      <a:pt x="324" y="21"/>
                    </a:lnTo>
                    <a:lnTo>
                      <a:pt x="320" y="21"/>
                    </a:lnTo>
                    <a:lnTo>
                      <a:pt x="320" y="25"/>
                    </a:lnTo>
                    <a:lnTo>
                      <a:pt x="317" y="25"/>
                    </a:lnTo>
                    <a:lnTo>
                      <a:pt x="317" y="29"/>
                    </a:lnTo>
                    <a:lnTo>
                      <a:pt x="314" y="36"/>
                    </a:lnTo>
                    <a:close/>
                  </a:path>
                </a:pathLst>
              </a:custGeom>
              <a:solidFill>
                <a:srgbClr val="AF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125000"/>
                  <a:buFont typeface="Wingdings" pitchFamily="2" charset="2"/>
                  <a:buNone/>
                  <a:defRPr/>
                </a:pPr>
                <a:endParaRPr lang="en-US" sz="3200" b="1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287753" name="Freeform 9"/>
              <p:cNvSpPr>
                <a:spLocks/>
              </p:cNvSpPr>
              <p:nvPr userDrawn="1"/>
            </p:nvSpPr>
            <p:spPr bwMode="auto">
              <a:xfrm>
                <a:off x="334" y="491"/>
                <a:ext cx="472" cy="371"/>
              </a:xfrm>
              <a:custGeom>
                <a:avLst/>
                <a:gdLst/>
                <a:ahLst/>
                <a:cxnLst>
                  <a:cxn ang="0">
                    <a:pos x="463" y="61"/>
                  </a:cxn>
                  <a:cxn ang="0">
                    <a:pos x="466" y="47"/>
                  </a:cxn>
                  <a:cxn ang="0">
                    <a:pos x="472" y="33"/>
                  </a:cxn>
                  <a:cxn ang="0">
                    <a:pos x="428" y="18"/>
                  </a:cxn>
                  <a:cxn ang="0">
                    <a:pos x="383" y="8"/>
                  </a:cxn>
                  <a:cxn ang="0">
                    <a:pos x="339" y="4"/>
                  </a:cxn>
                  <a:cxn ang="0">
                    <a:pos x="301" y="0"/>
                  </a:cxn>
                  <a:cxn ang="0">
                    <a:pos x="260" y="0"/>
                  </a:cxn>
                  <a:cxn ang="0">
                    <a:pos x="225" y="4"/>
                  </a:cxn>
                  <a:cxn ang="0">
                    <a:pos x="190" y="11"/>
                  </a:cxn>
                  <a:cxn ang="0">
                    <a:pos x="158" y="22"/>
                  </a:cxn>
                  <a:cxn ang="0">
                    <a:pos x="130" y="33"/>
                  </a:cxn>
                  <a:cxn ang="0">
                    <a:pos x="104" y="47"/>
                  </a:cxn>
                  <a:cxn ang="0">
                    <a:pos x="79" y="61"/>
                  </a:cxn>
                  <a:cxn ang="0">
                    <a:pos x="60" y="79"/>
                  </a:cxn>
                  <a:cxn ang="0">
                    <a:pos x="41" y="97"/>
                  </a:cxn>
                  <a:cxn ang="0">
                    <a:pos x="28" y="115"/>
                  </a:cxn>
                  <a:cxn ang="0">
                    <a:pos x="16" y="136"/>
                  </a:cxn>
                  <a:cxn ang="0">
                    <a:pos x="9" y="154"/>
                  </a:cxn>
                  <a:cxn ang="0">
                    <a:pos x="3" y="186"/>
                  </a:cxn>
                  <a:cxn ang="0">
                    <a:pos x="0" y="211"/>
                  </a:cxn>
                  <a:cxn ang="0">
                    <a:pos x="3" y="239"/>
                  </a:cxn>
                  <a:cxn ang="0">
                    <a:pos x="9" y="261"/>
                  </a:cxn>
                  <a:cxn ang="0">
                    <a:pos x="22" y="282"/>
                  </a:cxn>
                  <a:cxn ang="0">
                    <a:pos x="35" y="303"/>
                  </a:cxn>
                  <a:cxn ang="0">
                    <a:pos x="51" y="321"/>
                  </a:cxn>
                  <a:cxn ang="0">
                    <a:pos x="66" y="335"/>
                  </a:cxn>
                  <a:cxn ang="0">
                    <a:pos x="85" y="346"/>
                  </a:cxn>
                  <a:cxn ang="0">
                    <a:pos x="108" y="357"/>
                  </a:cxn>
                  <a:cxn ang="0">
                    <a:pos x="130" y="364"/>
                  </a:cxn>
                  <a:cxn ang="0">
                    <a:pos x="149" y="368"/>
                  </a:cxn>
                  <a:cxn ang="0">
                    <a:pos x="171" y="371"/>
                  </a:cxn>
                  <a:cxn ang="0">
                    <a:pos x="193" y="368"/>
                  </a:cxn>
                  <a:cxn ang="0">
                    <a:pos x="212" y="364"/>
                  </a:cxn>
                  <a:cxn ang="0">
                    <a:pos x="231" y="357"/>
                  </a:cxn>
                  <a:cxn ang="0">
                    <a:pos x="215" y="339"/>
                  </a:cxn>
                  <a:cxn ang="0">
                    <a:pos x="206" y="318"/>
                  </a:cxn>
                  <a:cxn ang="0">
                    <a:pos x="196" y="293"/>
                  </a:cxn>
                  <a:cxn ang="0">
                    <a:pos x="190" y="268"/>
                  </a:cxn>
                  <a:cxn ang="0">
                    <a:pos x="190" y="239"/>
                  </a:cxn>
                  <a:cxn ang="0">
                    <a:pos x="190" y="211"/>
                  </a:cxn>
                  <a:cxn ang="0">
                    <a:pos x="196" y="182"/>
                  </a:cxn>
                  <a:cxn ang="0">
                    <a:pos x="206" y="157"/>
                  </a:cxn>
                  <a:cxn ang="0">
                    <a:pos x="222" y="132"/>
                  </a:cxn>
                  <a:cxn ang="0">
                    <a:pos x="241" y="107"/>
                  </a:cxn>
                  <a:cxn ang="0">
                    <a:pos x="263" y="90"/>
                  </a:cxn>
                  <a:cxn ang="0">
                    <a:pos x="291" y="75"/>
                  </a:cxn>
                  <a:cxn ang="0">
                    <a:pos x="326" y="65"/>
                  </a:cxn>
                  <a:cxn ang="0">
                    <a:pos x="364" y="61"/>
                  </a:cxn>
                  <a:cxn ang="0">
                    <a:pos x="409" y="61"/>
                  </a:cxn>
                  <a:cxn ang="0">
                    <a:pos x="459" y="72"/>
                  </a:cxn>
                </a:cxnLst>
                <a:rect l="0" t="0" r="r" b="b"/>
                <a:pathLst>
                  <a:path w="472" h="371">
                    <a:moveTo>
                      <a:pt x="459" y="72"/>
                    </a:moveTo>
                    <a:lnTo>
                      <a:pt x="459" y="72"/>
                    </a:lnTo>
                    <a:lnTo>
                      <a:pt x="463" y="68"/>
                    </a:lnTo>
                    <a:lnTo>
                      <a:pt x="463" y="61"/>
                    </a:lnTo>
                    <a:lnTo>
                      <a:pt x="463" y="58"/>
                    </a:lnTo>
                    <a:lnTo>
                      <a:pt x="466" y="54"/>
                    </a:lnTo>
                    <a:lnTo>
                      <a:pt x="466" y="54"/>
                    </a:lnTo>
                    <a:lnTo>
                      <a:pt x="466" y="47"/>
                    </a:lnTo>
                    <a:lnTo>
                      <a:pt x="469" y="43"/>
                    </a:lnTo>
                    <a:lnTo>
                      <a:pt x="469" y="40"/>
                    </a:lnTo>
                    <a:lnTo>
                      <a:pt x="469" y="40"/>
                    </a:lnTo>
                    <a:lnTo>
                      <a:pt x="472" y="33"/>
                    </a:lnTo>
                    <a:lnTo>
                      <a:pt x="463" y="29"/>
                    </a:lnTo>
                    <a:lnTo>
                      <a:pt x="450" y="25"/>
                    </a:lnTo>
                    <a:lnTo>
                      <a:pt x="437" y="22"/>
                    </a:lnTo>
                    <a:lnTo>
                      <a:pt x="428" y="18"/>
                    </a:lnTo>
                    <a:lnTo>
                      <a:pt x="415" y="15"/>
                    </a:lnTo>
                    <a:lnTo>
                      <a:pt x="406" y="15"/>
                    </a:lnTo>
                    <a:lnTo>
                      <a:pt x="393" y="11"/>
                    </a:lnTo>
                    <a:lnTo>
                      <a:pt x="383" y="8"/>
                    </a:lnTo>
                    <a:lnTo>
                      <a:pt x="371" y="8"/>
                    </a:lnTo>
                    <a:lnTo>
                      <a:pt x="361" y="4"/>
                    </a:lnTo>
                    <a:lnTo>
                      <a:pt x="352" y="4"/>
                    </a:lnTo>
                    <a:lnTo>
                      <a:pt x="339" y="4"/>
                    </a:lnTo>
                    <a:lnTo>
                      <a:pt x="330" y="0"/>
                    </a:lnTo>
                    <a:lnTo>
                      <a:pt x="320" y="0"/>
                    </a:lnTo>
                    <a:lnTo>
                      <a:pt x="311" y="0"/>
                    </a:lnTo>
                    <a:lnTo>
                      <a:pt x="301" y="0"/>
                    </a:lnTo>
                    <a:lnTo>
                      <a:pt x="288" y="0"/>
                    </a:lnTo>
                    <a:lnTo>
                      <a:pt x="279" y="0"/>
                    </a:lnTo>
                    <a:lnTo>
                      <a:pt x="269" y="0"/>
                    </a:lnTo>
                    <a:lnTo>
                      <a:pt x="260" y="0"/>
                    </a:lnTo>
                    <a:lnTo>
                      <a:pt x="250" y="0"/>
                    </a:lnTo>
                    <a:lnTo>
                      <a:pt x="244" y="4"/>
                    </a:lnTo>
                    <a:lnTo>
                      <a:pt x="234" y="4"/>
                    </a:lnTo>
                    <a:lnTo>
                      <a:pt x="225" y="4"/>
                    </a:lnTo>
                    <a:lnTo>
                      <a:pt x="215" y="8"/>
                    </a:lnTo>
                    <a:lnTo>
                      <a:pt x="206" y="8"/>
                    </a:lnTo>
                    <a:lnTo>
                      <a:pt x="200" y="11"/>
                    </a:lnTo>
                    <a:lnTo>
                      <a:pt x="190" y="11"/>
                    </a:lnTo>
                    <a:lnTo>
                      <a:pt x="184" y="15"/>
                    </a:lnTo>
                    <a:lnTo>
                      <a:pt x="174" y="15"/>
                    </a:lnTo>
                    <a:lnTo>
                      <a:pt x="168" y="18"/>
                    </a:lnTo>
                    <a:lnTo>
                      <a:pt x="158" y="22"/>
                    </a:lnTo>
                    <a:lnTo>
                      <a:pt x="152" y="25"/>
                    </a:lnTo>
                    <a:lnTo>
                      <a:pt x="142" y="25"/>
                    </a:lnTo>
                    <a:lnTo>
                      <a:pt x="136" y="29"/>
                    </a:lnTo>
                    <a:lnTo>
                      <a:pt x="130" y="33"/>
                    </a:lnTo>
                    <a:lnTo>
                      <a:pt x="123" y="36"/>
                    </a:lnTo>
                    <a:lnTo>
                      <a:pt x="117" y="40"/>
                    </a:lnTo>
                    <a:lnTo>
                      <a:pt x="111" y="43"/>
                    </a:lnTo>
                    <a:lnTo>
                      <a:pt x="104" y="47"/>
                    </a:lnTo>
                    <a:lnTo>
                      <a:pt x="98" y="50"/>
                    </a:lnTo>
                    <a:lnTo>
                      <a:pt x="92" y="54"/>
                    </a:lnTo>
                    <a:lnTo>
                      <a:pt x="85" y="58"/>
                    </a:lnTo>
                    <a:lnTo>
                      <a:pt x="79" y="61"/>
                    </a:lnTo>
                    <a:lnTo>
                      <a:pt x="73" y="65"/>
                    </a:lnTo>
                    <a:lnTo>
                      <a:pt x="70" y="72"/>
                    </a:lnTo>
                    <a:lnTo>
                      <a:pt x="63" y="75"/>
                    </a:lnTo>
                    <a:lnTo>
                      <a:pt x="60" y="79"/>
                    </a:lnTo>
                    <a:lnTo>
                      <a:pt x="54" y="82"/>
                    </a:lnTo>
                    <a:lnTo>
                      <a:pt x="51" y="86"/>
                    </a:lnTo>
                    <a:lnTo>
                      <a:pt x="44" y="93"/>
                    </a:lnTo>
                    <a:lnTo>
                      <a:pt x="41" y="97"/>
                    </a:lnTo>
                    <a:lnTo>
                      <a:pt x="38" y="100"/>
                    </a:lnTo>
                    <a:lnTo>
                      <a:pt x="35" y="107"/>
                    </a:lnTo>
                    <a:lnTo>
                      <a:pt x="32" y="111"/>
                    </a:lnTo>
                    <a:lnTo>
                      <a:pt x="28" y="115"/>
                    </a:lnTo>
                    <a:lnTo>
                      <a:pt x="25" y="122"/>
                    </a:lnTo>
                    <a:lnTo>
                      <a:pt x="22" y="125"/>
                    </a:lnTo>
                    <a:lnTo>
                      <a:pt x="19" y="129"/>
                    </a:lnTo>
                    <a:lnTo>
                      <a:pt x="16" y="136"/>
                    </a:lnTo>
                    <a:lnTo>
                      <a:pt x="13" y="139"/>
                    </a:lnTo>
                    <a:lnTo>
                      <a:pt x="13" y="143"/>
                    </a:lnTo>
                    <a:lnTo>
                      <a:pt x="9" y="150"/>
                    </a:lnTo>
                    <a:lnTo>
                      <a:pt x="9" y="154"/>
                    </a:lnTo>
                    <a:lnTo>
                      <a:pt x="6" y="161"/>
                    </a:lnTo>
                    <a:lnTo>
                      <a:pt x="6" y="168"/>
                    </a:lnTo>
                    <a:lnTo>
                      <a:pt x="3" y="175"/>
                    </a:lnTo>
                    <a:lnTo>
                      <a:pt x="3" y="186"/>
                    </a:lnTo>
                    <a:lnTo>
                      <a:pt x="3" y="193"/>
                    </a:lnTo>
                    <a:lnTo>
                      <a:pt x="0" y="196"/>
                    </a:lnTo>
                    <a:lnTo>
                      <a:pt x="0" y="204"/>
                    </a:lnTo>
                    <a:lnTo>
                      <a:pt x="0" y="211"/>
                    </a:lnTo>
                    <a:lnTo>
                      <a:pt x="3" y="218"/>
                    </a:lnTo>
                    <a:lnTo>
                      <a:pt x="3" y="225"/>
                    </a:lnTo>
                    <a:lnTo>
                      <a:pt x="3" y="232"/>
                    </a:lnTo>
                    <a:lnTo>
                      <a:pt x="3" y="239"/>
                    </a:lnTo>
                    <a:lnTo>
                      <a:pt x="6" y="243"/>
                    </a:lnTo>
                    <a:lnTo>
                      <a:pt x="6" y="250"/>
                    </a:lnTo>
                    <a:lnTo>
                      <a:pt x="9" y="257"/>
                    </a:lnTo>
                    <a:lnTo>
                      <a:pt x="9" y="261"/>
                    </a:lnTo>
                    <a:lnTo>
                      <a:pt x="13" y="268"/>
                    </a:lnTo>
                    <a:lnTo>
                      <a:pt x="16" y="271"/>
                    </a:lnTo>
                    <a:lnTo>
                      <a:pt x="19" y="278"/>
                    </a:lnTo>
                    <a:lnTo>
                      <a:pt x="22" y="282"/>
                    </a:lnTo>
                    <a:lnTo>
                      <a:pt x="25" y="289"/>
                    </a:lnTo>
                    <a:lnTo>
                      <a:pt x="28" y="293"/>
                    </a:lnTo>
                    <a:lnTo>
                      <a:pt x="32" y="300"/>
                    </a:lnTo>
                    <a:lnTo>
                      <a:pt x="35" y="303"/>
                    </a:lnTo>
                    <a:lnTo>
                      <a:pt x="38" y="307"/>
                    </a:lnTo>
                    <a:lnTo>
                      <a:pt x="41" y="311"/>
                    </a:lnTo>
                    <a:lnTo>
                      <a:pt x="44" y="318"/>
                    </a:lnTo>
                    <a:lnTo>
                      <a:pt x="51" y="321"/>
                    </a:lnTo>
                    <a:lnTo>
                      <a:pt x="54" y="325"/>
                    </a:lnTo>
                    <a:lnTo>
                      <a:pt x="57" y="328"/>
                    </a:lnTo>
                    <a:lnTo>
                      <a:pt x="63" y="332"/>
                    </a:lnTo>
                    <a:lnTo>
                      <a:pt x="66" y="335"/>
                    </a:lnTo>
                    <a:lnTo>
                      <a:pt x="73" y="339"/>
                    </a:lnTo>
                    <a:lnTo>
                      <a:pt x="76" y="343"/>
                    </a:lnTo>
                    <a:lnTo>
                      <a:pt x="82" y="343"/>
                    </a:lnTo>
                    <a:lnTo>
                      <a:pt x="85" y="346"/>
                    </a:lnTo>
                    <a:lnTo>
                      <a:pt x="92" y="350"/>
                    </a:lnTo>
                    <a:lnTo>
                      <a:pt x="98" y="353"/>
                    </a:lnTo>
                    <a:lnTo>
                      <a:pt x="101" y="353"/>
                    </a:lnTo>
                    <a:lnTo>
                      <a:pt x="108" y="357"/>
                    </a:lnTo>
                    <a:lnTo>
                      <a:pt x="111" y="360"/>
                    </a:lnTo>
                    <a:lnTo>
                      <a:pt x="117" y="360"/>
                    </a:lnTo>
                    <a:lnTo>
                      <a:pt x="123" y="364"/>
                    </a:lnTo>
                    <a:lnTo>
                      <a:pt x="130" y="364"/>
                    </a:lnTo>
                    <a:lnTo>
                      <a:pt x="133" y="364"/>
                    </a:lnTo>
                    <a:lnTo>
                      <a:pt x="139" y="368"/>
                    </a:lnTo>
                    <a:lnTo>
                      <a:pt x="146" y="368"/>
                    </a:lnTo>
                    <a:lnTo>
                      <a:pt x="149" y="368"/>
                    </a:lnTo>
                    <a:lnTo>
                      <a:pt x="155" y="368"/>
                    </a:lnTo>
                    <a:lnTo>
                      <a:pt x="162" y="371"/>
                    </a:lnTo>
                    <a:lnTo>
                      <a:pt x="168" y="371"/>
                    </a:lnTo>
                    <a:lnTo>
                      <a:pt x="171" y="371"/>
                    </a:lnTo>
                    <a:lnTo>
                      <a:pt x="177" y="371"/>
                    </a:lnTo>
                    <a:lnTo>
                      <a:pt x="184" y="371"/>
                    </a:lnTo>
                    <a:lnTo>
                      <a:pt x="187" y="371"/>
                    </a:lnTo>
                    <a:lnTo>
                      <a:pt x="193" y="368"/>
                    </a:lnTo>
                    <a:lnTo>
                      <a:pt x="196" y="368"/>
                    </a:lnTo>
                    <a:lnTo>
                      <a:pt x="203" y="368"/>
                    </a:lnTo>
                    <a:lnTo>
                      <a:pt x="209" y="368"/>
                    </a:lnTo>
                    <a:lnTo>
                      <a:pt x="212" y="364"/>
                    </a:lnTo>
                    <a:lnTo>
                      <a:pt x="219" y="364"/>
                    </a:lnTo>
                    <a:lnTo>
                      <a:pt x="222" y="360"/>
                    </a:lnTo>
                    <a:lnTo>
                      <a:pt x="228" y="360"/>
                    </a:lnTo>
                    <a:lnTo>
                      <a:pt x="231" y="357"/>
                    </a:lnTo>
                    <a:lnTo>
                      <a:pt x="228" y="353"/>
                    </a:lnTo>
                    <a:lnTo>
                      <a:pt x="225" y="350"/>
                    </a:lnTo>
                    <a:lnTo>
                      <a:pt x="222" y="346"/>
                    </a:lnTo>
                    <a:lnTo>
                      <a:pt x="215" y="339"/>
                    </a:lnTo>
                    <a:lnTo>
                      <a:pt x="212" y="335"/>
                    </a:lnTo>
                    <a:lnTo>
                      <a:pt x="209" y="328"/>
                    </a:lnTo>
                    <a:lnTo>
                      <a:pt x="206" y="325"/>
                    </a:lnTo>
                    <a:lnTo>
                      <a:pt x="206" y="318"/>
                    </a:lnTo>
                    <a:lnTo>
                      <a:pt x="203" y="311"/>
                    </a:lnTo>
                    <a:lnTo>
                      <a:pt x="200" y="307"/>
                    </a:lnTo>
                    <a:lnTo>
                      <a:pt x="196" y="300"/>
                    </a:lnTo>
                    <a:lnTo>
                      <a:pt x="196" y="293"/>
                    </a:lnTo>
                    <a:lnTo>
                      <a:pt x="193" y="286"/>
                    </a:lnTo>
                    <a:lnTo>
                      <a:pt x="193" y="282"/>
                    </a:lnTo>
                    <a:lnTo>
                      <a:pt x="190" y="275"/>
                    </a:lnTo>
                    <a:lnTo>
                      <a:pt x="190" y="268"/>
                    </a:lnTo>
                    <a:lnTo>
                      <a:pt x="190" y="261"/>
                    </a:lnTo>
                    <a:lnTo>
                      <a:pt x="190" y="254"/>
                    </a:lnTo>
                    <a:lnTo>
                      <a:pt x="190" y="246"/>
                    </a:lnTo>
                    <a:lnTo>
                      <a:pt x="190" y="239"/>
                    </a:lnTo>
                    <a:lnTo>
                      <a:pt x="190" y="232"/>
                    </a:lnTo>
                    <a:lnTo>
                      <a:pt x="190" y="225"/>
                    </a:lnTo>
                    <a:lnTo>
                      <a:pt x="190" y="218"/>
                    </a:lnTo>
                    <a:lnTo>
                      <a:pt x="190" y="211"/>
                    </a:lnTo>
                    <a:lnTo>
                      <a:pt x="190" y="204"/>
                    </a:lnTo>
                    <a:lnTo>
                      <a:pt x="193" y="196"/>
                    </a:lnTo>
                    <a:lnTo>
                      <a:pt x="193" y="189"/>
                    </a:lnTo>
                    <a:lnTo>
                      <a:pt x="196" y="182"/>
                    </a:lnTo>
                    <a:lnTo>
                      <a:pt x="200" y="175"/>
                    </a:lnTo>
                    <a:lnTo>
                      <a:pt x="200" y="168"/>
                    </a:lnTo>
                    <a:lnTo>
                      <a:pt x="203" y="164"/>
                    </a:lnTo>
                    <a:lnTo>
                      <a:pt x="206" y="157"/>
                    </a:lnTo>
                    <a:lnTo>
                      <a:pt x="209" y="150"/>
                    </a:lnTo>
                    <a:lnTo>
                      <a:pt x="212" y="143"/>
                    </a:lnTo>
                    <a:lnTo>
                      <a:pt x="215" y="136"/>
                    </a:lnTo>
                    <a:lnTo>
                      <a:pt x="222" y="132"/>
                    </a:lnTo>
                    <a:lnTo>
                      <a:pt x="225" y="125"/>
                    </a:lnTo>
                    <a:lnTo>
                      <a:pt x="228" y="118"/>
                    </a:lnTo>
                    <a:lnTo>
                      <a:pt x="234" y="115"/>
                    </a:lnTo>
                    <a:lnTo>
                      <a:pt x="241" y="107"/>
                    </a:lnTo>
                    <a:lnTo>
                      <a:pt x="244" y="104"/>
                    </a:lnTo>
                    <a:lnTo>
                      <a:pt x="250" y="100"/>
                    </a:lnTo>
                    <a:lnTo>
                      <a:pt x="257" y="93"/>
                    </a:lnTo>
                    <a:lnTo>
                      <a:pt x="263" y="90"/>
                    </a:lnTo>
                    <a:lnTo>
                      <a:pt x="269" y="86"/>
                    </a:lnTo>
                    <a:lnTo>
                      <a:pt x="276" y="82"/>
                    </a:lnTo>
                    <a:lnTo>
                      <a:pt x="285" y="79"/>
                    </a:lnTo>
                    <a:lnTo>
                      <a:pt x="291" y="75"/>
                    </a:lnTo>
                    <a:lnTo>
                      <a:pt x="301" y="72"/>
                    </a:lnTo>
                    <a:lnTo>
                      <a:pt x="307" y="68"/>
                    </a:lnTo>
                    <a:lnTo>
                      <a:pt x="317" y="68"/>
                    </a:lnTo>
                    <a:lnTo>
                      <a:pt x="326" y="65"/>
                    </a:lnTo>
                    <a:lnTo>
                      <a:pt x="336" y="65"/>
                    </a:lnTo>
                    <a:lnTo>
                      <a:pt x="345" y="61"/>
                    </a:lnTo>
                    <a:lnTo>
                      <a:pt x="355" y="61"/>
                    </a:lnTo>
                    <a:lnTo>
                      <a:pt x="364" y="61"/>
                    </a:lnTo>
                    <a:lnTo>
                      <a:pt x="377" y="61"/>
                    </a:lnTo>
                    <a:lnTo>
                      <a:pt x="387" y="61"/>
                    </a:lnTo>
                    <a:lnTo>
                      <a:pt x="399" y="61"/>
                    </a:lnTo>
                    <a:lnTo>
                      <a:pt x="409" y="61"/>
                    </a:lnTo>
                    <a:lnTo>
                      <a:pt x="421" y="65"/>
                    </a:lnTo>
                    <a:lnTo>
                      <a:pt x="434" y="68"/>
                    </a:lnTo>
                    <a:lnTo>
                      <a:pt x="447" y="68"/>
                    </a:lnTo>
                    <a:lnTo>
                      <a:pt x="459" y="72"/>
                    </a:lnTo>
                    <a:close/>
                  </a:path>
                </a:pathLst>
              </a:custGeom>
              <a:solidFill>
                <a:srgbClr val="AF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125000"/>
                  <a:buFont typeface="Wingdings" pitchFamily="2" charset="2"/>
                  <a:buNone/>
                  <a:defRPr/>
                </a:pPr>
                <a:endParaRPr lang="en-US" sz="3200" b="1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10247" name="Group 10"/>
            <p:cNvGrpSpPr>
              <a:grpSpLocks/>
            </p:cNvGrpSpPr>
            <p:nvPr userDrawn="1"/>
          </p:nvGrpSpPr>
          <p:grpSpPr bwMode="auto">
            <a:xfrm>
              <a:off x="251" y="157"/>
              <a:ext cx="831" cy="694"/>
              <a:chOff x="251" y="157"/>
              <a:chExt cx="831" cy="694"/>
            </a:xfrm>
          </p:grpSpPr>
          <p:sp>
            <p:nvSpPr>
              <p:cNvPr id="287755" name="Freeform 11"/>
              <p:cNvSpPr>
                <a:spLocks/>
              </p:cNvSpPr>
              <p:nvPr userDrawn="1"/>
            </p:nvSpPr>
            <p:spPr bwMode="auto">
              <a:xfrm>
                <a:off x="251" y="171"/>
                <a:ext cx="831" cy="470"/>
              </a:xfrm>
              <a:custGeom>
                <a:avLst/>
                <a:gdLst/>
                <a:ahLst/>
                <a:cxnLst>
                  <a:cxn ang="0">
                    <a:pos x="10" y="46"/>
                  </a:cxn>
                  <a:cxn ang="0">
                    <a:pos x="29" y="39"/>
                  </a:cxn>
                  <a:cxn ang="0">
                    <a:pos x="51" y="32"/>
                  </a:cxn>
                  <a:cxn ang="0">
                    <a:pos x="77" y="25"/>
                  </a:cxn>
                  <a:cxn ang="0">
                    <a:pos x="102" y="35"/>
                  </a:cxn>
                  <a:cxn ang="0">
                    <a:pos x="118" y="53"/>
                  </a:cxn>
                  <a:cxn ang="0">
                    <a:pos x="140" y="71"/>
                  </a:cxn>
                  <a:cxn ang="0">
                    <a:pos x="159" y="85"/>
                  </a:cxn>
                  <a:cxn ang="0">
                    <a:pos x="178" y="100"/>
                  </a:cxn>
                  <a:cxn ang="0">
                    <a:pos x="200" y="110"/>
                  </a:cxn>
                  <a:cxn ang="0">
                    <a:pos x="222" y="117"/>
                  </a:cxn>
                  <a:cxn ang="0">
                    <a:pos x="245" y="117"/>
                  </a:cxn>
                  <a:cxn ang="0">
                    <a:pos x="267" y="117"/>
                  </a:cxn>
                  <a:cxn ang="0">
                    <a:pos x="289" y="107"/>
                  </a:cxn>
                  <a:cxn ang="0">
                    <a:pos x="308" y="96"/>
                  </a:cxn>
                  <a:cxn ang="0">
                    <a:pos x="321" y="85"/>
                  </a:cxn>
                  <a:cxn ang="0">
                    <a:pos x="330" y="67"/>
                  </a:cxn>
                  <a:cxn ang="0">
                    <a:pos x="336" y="39"/>
                  </a:cxn>
                  <a:cxn ang="0">
                    <a:pos x="359" y="0"/>
                  </a:cxn>
                  <a:cxn ang="0">
                    <a:pos x="425" y="3"/>
                  </a:cxn>
                  <a:cxn ang="0">
                    <a:pos x="498" y="10"/>
                  </a:cxn>
                  <a:cxn ang="0">
                    <a:pos x="552" y="21"/>
                  </a:cxn>
                  <a:cxn ang="0">
                    <a:pos x="593" y="35"/>
                  </a:cxn>
                  <a:cxn ang="0">
                    <a:pos x="622" y="53"/>
                  </a:cxn>
                  <a:cxn ang="0">
                    <a:pos x="622" y="57"/>
                  </a:cxn>
                  <a:cxn ang="0">
                    <a:pos x="584" y="57"/>
                  </a:cxn>
                  <a:cxn ang="0">
                    <a:pos x="562" y="57"/>
                  </a:cxn>
                  <a:cxn ang="0">
                    <a:pos x="562" y="60"/>
                  </a:cxn>
                  <a:cxn ang="0">
                    <a:pos x="606" y="71"/>
                  </a:cxn>
                  <a:cxn ang="0">
                    <a:pos x="701" y="100"/>
                  </a:cxn>
                  <a:cxn ang="0">
                    <a:pos x="783" y="142"/>
                  </a:cxn>
                  <a:cxn ang="0">
                    <a:pos x="825" y="174"/>
                  </a:cxn>
                  <a:cxn ang="0">
                    <a:pos x="828" y="189"/>
                  </a:cxn>
                  <a:cxn ang="0">
                    <a:pos x="809" y="249"/>
                  </a:cxn>
                  <a:cxn ang="0">
                    <a:pos x="777" y="299"/>
                  </a:cxn>
                  <a:cxn ang="0">
                    <a:pos x="752" y="320"/>
                  </a:cxn>
                  <a:cxn ang="0">
                    <a:pos x="723" y="342"/>
                  </a:cxn>
                  <a:cxn ang="0">
                    <a:pos x="707" y="367"/>
                  </a:cxn>
                  <a:cxn ang="0">
                    <a:pos x="701" y="370"/>
                  </a:cxn>
                  <a:cxn ang="0">
                    <a:pos x="698" y="367"/>
                  </a:cxn>
                  <a:cxn ang="0">
                    <a:pos x="701" y="345"/>
                  </a:cxn>
                  <a:cxn ang="0">
                    <a:pos x="701" y="320"/>
                  </a:cxn>
                  <a:cxn ang="0">
                    <a:pos x="695" y="299"/>
                  </a:cxn>
                  <a:cxn ang="0">
                    <a:pos x="682" y="285"/>
                  </a:cxn>
                  <a:cxn ang="0">
                    <a:pos x="663" y="278"/>
                  </a:cxn>
                  <a:cxn ang="0">
                    <a:pos x="644" y="271"/>
                  </a:cxn>
                  <a:cxn ang="0">
                    <a:pos x="622" y="274"/>
                  </a:cxn>
                  <a:cxn ang="0">
                    <a:pos x="600" y="285"/>
                  </a:cxn>
                  <a:cxn ang="0">
                    <a:pos x="574" y="303"/>
                  </a:cxn>
                  <a:cxn ang="0">
                    <a:pos x="546" y="320"/>
                  </a:cxn>
                  <a:cxn ang="0">
                    <a:pos x="479" y="299"/>
                  </a:cxn>
                  <a:cxn ang="0">
                    <a:pos x="409" y="288"/>
                  </a:cxn>
                  <a:cxn ang="0">
                    <a:pos x="336" y="285"/>
                  </a:cxn>
                  <a:cxn ang="0">
                    <a:pos x="270" y="292"/>
                  </a:cxn>
                  <a:cxn ang="0">
                    <a:pos x="203" y="306"/>
                  </a:cxn>
                  <a:cxn ang="0">
                    <a:pos x="140" y="335"/>
                  </a:cxn>
                  <a:cxn ang="0">
                    <a:pos x="86" y="370"/>
                  </a:cxn>
                  <a:cxn ang="0">
                    <a:pos x="38" y="413"/>
                  </a:cxn>
                  <a:cxn ang="0">
                    <a:pos x="0" y="470"/>
                  </a:cxn>
                </a:cxnLst>
                <a:rect l="0" t="0" r="r" b="b"/>
                <a:pathLst>
                  <a:path w="831" h="470">
                    <a:moveTo>
                      <a:pt x="0" y="53"/>
                    </a:moveTo>
                    <a:lnTo>
                      <a:pt x="0" y="53"/>
                    </a:lnTo>
                    <a:lnTo>
                      <a:pt x="0" y="50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10" y="46"/>
                    </a:lnTo>
                    <a:lnTo>
                      <a:pt x="13" y="46"/>
                    </a:lnTo>
                    <a:lnTo>
                      <a:pt x="16" y="46"/>
                    </a:lnTo>
                    <a:lnTo>
                      <a:pt x="16" y="43"/>
                    </a:lnTo>
                    <a:lnTo>
                      <a:pt x="19" y="43"/>
                    </a:lnTo>
                    <a:lnTo>
                      <a:pt x="23" y="43"/>
                    </a:lnTo>
                    <a:lnTo>
                      <a:pt x="26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8" y="35"/>
                    </a:lnTo>
                    <a:lnTo>
                      <a:pt x="42" y="35"/>
                    </a:lnTo>
                    <a:lnTo>
                      <a:pt x="45" y="32"/>
                    </a:lnTo>
                    <a:lnTo>
                      <a:pt x="48" y="32"/>
                    </a:lnTo>
                    <a:lnTo>
                      <a:pt x="51" y="32"/>
                    </a:lnTo>
                    <a:lnTo>
                      <a:pt x="54" y="32"/>
                    </a:lnTo>
                    <a:lnTo>
                      <a:pt x="57" y="28"/>
                    </a:lnTo>
                    <a:lnTo>
                      <a:pt x="61" y="28"/>
                    </a:lnTo>
                    <a:lnTo>
                      <a:pt x="64" y="28"/>
                    </a:lnTo>
                    <a:lnTo>
                      <a:pt x="67" y="28"/>
                    </a:lnTo>
                    <a:lnTo>
                      <a:pt x="70" y="25"/>
                    </a:lnTo>
                    <a:lnTo>
                      <a:pt x="77" y="25"/>
                    </a:lnTo>
                    <a:lnTo>
                      <a:pt x="80" y="25"/>
                    </a:lnTo>
                    <a:lnTo>
                      <a:pt x="86" y="21"/>
                    </a:lnTo>
                    <a:lnTo>
                      <a:pt x="89" y="21"/>
                    </a:lnTo>
                    <a:lnTo>
                      <a:pt x="92" y="21"/>
                    </a:lnTo>
                    <a:lnTo>
                      <a:pt x="99" y="25"/>
                    </a:lnTo>
                    <a:lnTo>
                      <a:pt x="102" y="32"/>
                    </a:lnTo>
                    <a:lnTo>
                      <a:pt x="102" y="35"/>
                    </a:lnTo>
                    <a:lnTo>
                      <a:pt x="105" y="35"/>
                    </a:lnTo>
                    <a:lnTo>
                      <a:pt x="108" y="39"/>
                    </a:lnTo>
                    <a:lnTo>
                      <a:pt x="108" y="43"/>
                    </a:lnTo>
                    <a:lnTo>
                      <a:pt x="111" y="43"/>
                    </a:lnTo>
                    <a:lnTo>
                      <a:pt x="115" y="46"/>
                    </a:lnTo>
                    <a:lnTo>
                      <a:pt x="118" y="50"/>
                    </a:lnTo>
                    <a:lnTo>
                      <a:pt x="118" y="53"/>
                    </a:lnTo>
                    <a:lnTo>
                      <a:pt x="124" y="57"/>
                    </a:lnTo>
                    <a:lnTo>
                      <a:pt x="127" y="60"/>
                    </a:lnTo>
                    <a:lnTo>
                      <a:pt x="127" y="60"/>
                    </a:lnTo>
                    <a:lnTo>
                      <a:pt x="130" y="64"/>
                    </a:lnTo>
                    <a:lnTo>
                      <a:pt x="134" y="67"/>
                    </a:lnTo>
                    <a:lnTo>
                      <a:pt x="137" y="67"/>
                    </a:lnTo>
                    <a:lnTo>
                      <a:pt x="140" y="71"/>
                    </a:lnTo>
                    <a:lnTo>
                      <a:pt x="140" y="75"/>
                    </a:lnTo>
                    <a:lnTo>
                      <a:pt x="143" y="75"/>
                    </a:lnTo>
                    <a:lnTo>
                      <a:pt x="146" y="78"/>
                    </a:lnTo>
                    <a:lnTo>
                      <a:pt x="149" y="82"/>
                    </a:lnTo>
                    <a:lnTo>
                      <a:pt x="153" y="82"/>
                    </a:lnTo>
                    <a:lnTo>
                      <a:pt x="156" y="85"/>
                    </a:lnTo>
                    <a:lnTo>
                      <a:pt x="159" y="85"/>
                    </a:lnTo>
                    <a:lnTo>
                      <a:pt x="162" y="89"/>
                    </a:lnTo>
                    <a:lnTo>
                      <a:pt x="162" y="89"/>
                    </a:lnTo>
                    <a:lnTo>
                      <a:pt x="165" y="92"/>
                    </a:lnTo>
                    <a:lnTo>
                      <a:pt x="168" y="92"/>
                    </a:lnTo>
                    <a:lnTo>
                      <a:pt x="172" y="96"/>
                    </a:lnTo>
                    <a:lnTo>
                      <a:pt x="175" y="96"/>
                    </a:lnTo>
                    <a:lnTo>
                      <a:pt x="178" y="100"/>
                    </a:lnTo>
                    <a:lnTo>
                      <a:pt x="181" y="100"/>
                    </a:lnTo>
                    <a:lnTo>
                      <a:pt x="184" y="103"/>
                    </a:lnTo>
                    <a:lnTo>
                      <a:pt x="187" y="103"/>
                    </a:lnTo>
                    <a:lnTo>
                      <a:pt x="191" y="107"/>
                    </a:lnTo>
                    <a:lnTo>
                      <a:pt x="194" y="107"/>
                    </a:lnTo>
                    <a:lnTo>
                      <a:pt x="197" y="107"/>
                    </a:lnTo>
                    <a:lnTo>
                      <a:pt x="200" y="110"/>
                    </a:lnTo>
                    <a:lnTo>
                      <a:pt x="203" y="110"/>
                    </a:lnTo>
                    <a:lnTo>
                      <a:pt x="206" y="110"/>
                    </a:lnTo>
                    <a:lnTo>
                      <a:pt x="210" y="114"/>
                    </a:lnTo>
                    <a:lnTo>
                      <a:pt x="213" y="114"/>
                    </a:lnTo>
                    <a:lnTo>
                      <a:pt x="216" y="114"/>
                    </a:lnTo>
                    <a:lnTo>
                      <a:pt x="219" y="117"/>
                    </a:lnTo>
                    <a:lnTo>
                      <a:pt x="222" y="117"/>
                    </a:lnTo>
                    <a:lnTo>
                      <a:pt x="225" y="117"/>
                    </a:lnTo>
                    <a:lnTo>
                      <a:pt x="229" y="117"/>
                    </a:lnTo>
                    <a:lnTo>
                      <a:pt x="232" y="117"/>
                    </a:lnTo>
                    <a:lnTo>
                      <a:pt x="235" y="117"/>
                    </a:lnTo>
                    <a:lnTo>
                      <a:pt x="238" y="117"/>
                    </a:lnTo>
                    <a:lnTo>
                      <a:pt x="241" y="117"/>
                    </a:lnTo>
                    <a:lnTo>
                      <a:pt x="245" y="117"/>
                    </a:lnTo>
                    <a:lnTo>
                      <a:pt x="248" y="117"/>
                    </a:lnTo>
                    <a:lnTo>
                      <a:pt x="251" y="117"/>
                    </a:lnTo>
                    <a:lnTo>
                      <a:pt x="254" y="117"/>
                    </a:lnTo>
                    <a:lnTo>
                      <a:pt x="257" y="117"/>
                    </a:lnTo>
                    <a:lnTo>
                      <a:pt x="260" y="117"/>
                    </a:lnTo>
                    <a:lnTo>
                      <a:pt x="264" y="117"/>
                    </a:lnTo>
                    <a:lnTo>
                      <a:pt x="267" y="117"/>
                    </a:lnTo>
                    <a:lnTo>
                      <a:pt x="270" y="117"/>
                    </a:lnTo>
                    <a:lnTo>
                      <a:pt x="270" y="114"/>
                    </a:lnTo>
                    <a:lnTo>
                      <a:pt x="276" y="114"/>
                    </a:lnTo>
                    <a:lnTo>
                      <a:pt x="279" y="114"/>
                    </a:lnTo>
                    <a:lnTo>
                      <a:pt x="283" y="110"/>
                    </a:lnTo>
                    <a:lnTo>
                      <a:pt x="286" y="110"/>
                    </a:lnTo>
                    <a:lnTo>
                      <a:pt x="289" y="107"/>
                    </a:lnTo>
                    <a:lnTo>
                      <a:pt x="292" y="107"/>
                    </a:lnTo>
                    <a:lnTo>
                      <a:pt x="295" y="107"/>
                    </a:lnTo>
                    <a:lnTo>
                      <a:pt x="298" y="103"/>
                    </a:lnTo>
                    <a:lnTo>
                      <a:pt x="302" y="103"/>
                    </a:lnTo>
                    <a:lnTo>
                      <a:pt x="302" y="100"/>
                    </a:lnTo>
                    <a:lnTo>
                      <a:pt x="305" y="100"/>
                    </a:lnTo>
                    <a:lnTo>
                      <a:pt x="308" y="96"/>
                    </a:lnTo>
                    <a:lnTo>
                      <a:pt x="308" y="96"/>
                    </a:lnTo>
                    <a:lnTo>
                      <a:pt x="311" y="92"/>
                    </a:lnTo>
                    <a:lnTo>
                      <a:pt x="314" y="92"/>
                    </a:lnTo>
                    <a:lnTo>
                      <a:pt x="314" y="89"/>
                    </a:lnTo>
                    <a:lnTo>
                      <a:pt x="317" y="89"/>
                    </a:lnTo>
                    <a:lnTo>
                      <a:pt x="317" y="85"/>
                    </a:lnTo>
                    <a:lnTo>
                      <a:pt x="321" y="85"/>
                    </a:lnTo>
                    <a:lnTo>
                      <a:pt x="321" y="82"/>
                    </a:lnTo>
                    <a:lnTo>
                      <a:pt x="324" y="82"/>
                    </a:lnTo>
                    <a:lnTo>
                      <a:pt x="324" y="78"/>
                    </a:lnTo>
                    <a:lnTo>
                      <a:pt x="327" y="71"/>
                    </a:lnTo>
                    <a:lnTo>
                      <a:pt x="327" y="71"/>
                    </a:lnTo>
                    <a:lnTo>
                      <a:pt x="330" y="67"/>
                    </a:lnTo>
                    <a:lnTo>
                      <a:pt x="330" y="67"/>
                    </a:lnTo>
                    <a:lnTo>
                      <a:pt x="330" y="64"/>
                    </a:lnTo>
                    <a:lnTo>
                      <a:pt x="333" y="60"/>
                    </a:lnTo>
                    <a:lnTo>
                      <a:pt x="333" y="57"/>
                    </a:lnTo>
                    <a:lnTo>
                      <a:pt x="333" y="50"/>
                    </a:lnTo>
                    <a:lnTo>
                      <a:pt x="336" y="46"/>
                    </a:lnTo>
                    <a:lnTo>
                      <a:pt x="336" y="43"/>
                    </a:lnTo>
                    <a:lnTo>
                      <a:pt x="336" y="39"/>
                    </a:lnTo>
                    <a:lnTo>
                      <a:pt x="336" y="35"/>
                    </a:lnTo>
                    <a:lnTo>
                      <a:pt x="336" y="32"/>
                    </a:lnTo>
                    <a:lnTo>
                      <a:pt x="336" y="25"/>
                    </a:lnTo>
                    <a:lnTo>
                      <a:pt x="340" y="18"/>
                    </a:lnTo>
                    <a:lnTo>
                      <a:pt x="336" y="10"/>
                    </a:lnTo>
                    <a:lnTo>
                      <a:pt x="336" y="0"/>
                    </a:lnTo>
                    <a:lnTo>
                      <a:pt x="359" y="0"/>
                    </a:lnTo>
                    <a:lnTo>
                      <a:pt x="368" y="0"/>
                    </a:lnTo>
                    <a:lnTo>
                      <a:pt x="378" y="0"/>
                    </a:lnTo>
                    <a:lnTo>
                      <a:pt x="387" y="0"/>
                    </a:lnTo>
                    <a:lnTo>
                      <a:pt x="397" y="0"/>
                    </a:lnTo>
                    <a:lnTo>
                      <a:pt x="406" y="0"/>
                    </a:lnTo>
                    <a:lnTo>
                      <a:pt x="416" y="0"/>
                    </a:lnTo>
                    <a:lnTo>
                      <a:pt x="425" y="3"/>
                    </a:lnTo>
                    <a:lnTo>
                      <a:pt x="435" y="3"/>
                    </a:lnTo>
                    <a:lnTo>
                      <a:pt x="444" y="3"/>
                    </a:lnTo>
                    <a:lnTo>
                      <a:pt x="454" y="3"/>
                    </a:lnTo>
                    <a:lnTo>
                      <a:pt x="473" y="7"/>
                    </a:lnTo>
                    <a:lnTo>
                      <a:pt x="479" y="7"/>
                    </a:lnTo>
                    <a:lnTo>
                      <a:pt x="489" y="7"/>
                    </a:lnTo>
                    <a:lnTo>
                      <a:pt x="498" y="10"/>
                    </a:lnTo>
                    <a:lnTo>
                      <a:pt x="504" y="10"/>
                    </a:lnTo>
                    <a:lnTo>
                      <a:pt x="514" y="14"/>
                    </a:lnTo>
                    <a:lnTo>
                      <a:pt x="520" y="14"/>
                    </a:lnTo>
                    <a:lnTo>
                      <a:pt x="530" y="14"/>
                    </a:lnTo>
                    <a:lnTo>
                      <a:pt x="536" y="18"/>
                    </a:lnTo>
                    <a:lnTo>
                      <a:pt x="546" y="18"/>
                    </a:lnTo>
                    <a:lnTo>
                      <a:pt x="552" y="21"/>
                    </a:lnTo>
                    <a:lnTo>
                      <a:pt x="558" y="21"/>
                    </a:lnTo>
                    <a:lnTo>
                      <a:pt x="565" y="25"/>
                    </a:lnTo>
                    <a:lnTo>
                      <a:pt x="571" y="28"/>
                    </a:lnTo>
                    <a:lnTo>
                      <a:pt x="577" y="28"/>
                    </a:lnTo>
                    <a:lnTo>
                      <a:pt x="584" y="32"/>
                    </a:lnTo>
                    <a:lnTo>
                      <a:pt x="590" y="35"/>
                    </a:lnTo>
                    <a:lnTo>
                      <a:pt x="593" y="35"/>
                    </a:lnTo>
                    <a:lnTo>
                      <a:pt x="596" y="39"/>
                    </a:lnTo>
                    <a:lnTo>
                      <a:pt x="600" y="39"/>
                    </a:lnTo>
                    <a:lnTo>
                      <a:pt x="606" y="43"/>
                    </a:lnTo>
                    <a:lnTo>
                      <a:pt x="612" y="46"/>
                    </a:lnTo>
                    <a:lnTo>
                      <a:pt x="615" y="50"/>
                    </a:lnTo>
                    <a:lnTo>
                      <a:pt x="619" y="53"/>
                    </a:lnTo>
                    <a:lnTo>
                      <a:pt x="622" y="53"/>
                    </a:lnTo>
                    <a:lnTo>
                      <a:pt x="622" y="53"/>
                    </a:lnTo>
                    <a:lnTo>
                      <a:pt x="622" y="53"/>
                    </a:lnTo>
                    <a:lnTo>
                      <a:pt x="622" y="53"/>
                    </a:lnTo>
                    <a:lnTo>
                      <a:pt x="622" y="57"/>
                    </a:lnTo>
                    <a:lnTo>
                      <a:pt x="622" y="57"/>
                    </a:lnTo>
                    <a:lnTo>
                      <a:pt x="622" y="57"/>
                    </a:lnTo>
                    <a:lnTo>
                      <a:pt x="622" y="57"/>
                    </a:lnTo>
                    <a:lnTo>
                      <a:pt x="619" y="57"/>
                    </a:lnTo>
                    <a:lnTo>
                      <a:pt x="619" y="57"/>
                    </a:lnTo>
                    <a:lnTo>
                      <a:pt x="615" y="57"/>
                    </a:lnTo>
                    <a:lnTo>
                      <a:pt x="609" y="57"/>
                    </a:lnTo>
                    <a:lnTo>
                      <a:pt x="600" y="57"/>
                    </a:lnTo>
                    <a:lnTo>
                      <a:pt x="590" y="57"/>
                    </a:lnTo>
                    <a:lnTo>
                      <a:pt x="584" y="57"/>
                    </a:lnTo>
                    <a:lnTo>
                      <a:pt x="577" y="57"/>
                    </a:lnTo>
                    <a:lnTo>
                      <a:pt x="571" y="57"/>
                    </a:lnTo>
                    <a:lnTo>
                      <a:pt x="568" y="57"/>
                    </a:lnTo>
                    <a:lnTo>
                      <a:pt x="565" y="57"/>
                    </a:lnTo>
                    <a:lnTo>
                      <a:pt x="562" y="57"/>
                    </a:lnTo>
                    <a:lnTo>
                      <a:pt x="562" y="57"/>
                    </a:lnTo>
                    <a:lnTo>
                      <a:pt x="562" y="57"/>
                    </a:lnTo>
                    <a:lnTo>
                      <a:pt x="562" y="57"/>
                    </a:lnTo>
                    <a:lnTo>
                      <a:pt x="562" y="57"/>
                    </a:lnTo>
                    <a:lnTo>
                      <a:pt x="562" y="57"/>
                    </a:lnTo>
                    <a:lnTo>
                      <a:pt x="562" y="57"/>
                    </a:lnTo>
                    <a:lnTo>
                      <a:pt x="562" y="60"/>
                    </a:lnTo>
                    <a:lnTo>
                      <a:pt x="562" y="60"/>
                    </a:lnTo>
                    <a:lnTo>
                      <a:pt x="562" y="60"/>
                    </a:lnTo>
                    <a:lnTo>
                      <a:pt x="565" y="60"/>
                    </a:lnTo>
                    <a:lnTo>
                      <a:pt x="568" y="60"/>
                    </a:lnTo>
                    <a:lnTo>
                      <a:pt x="574" y="64"/>
                    </a:lnTo>
                    <a:lnTo>
                      <a:pt x="581" y="64"/>
                    </a:lnTo>
                    <a:lnTo>
                      <a:pt x="587" y="67"/>
                    </a:lnTo>
                    <a:lnTo>
                      <a:pt x="596" y="67"/>
                    </a:lnTo>
                    <a:lnTo>
                      <a:pt x="606" y="71"/>
                    </a:lnTo>
                    <a:lnTo>
                      <a:pt x="619" y="75"/>
                    </a:lnTo>
                    <a:lnTo>
                      <a:pt x="628" y="75"/>
                    </a:lnTo>
                    <a:lnTo>
                      <a:pt x="638" y="78"/>
                    </a:lnTo>
                    <a:lnTo>
                      <a:pt x="647" y="82"/>
                    </a:lnTo>
                    <a:lnTo>
                      <a:pt x="663" y="85"/>
                    </a:lnTo>
                    <a:lnTo>
                      <a:pt x="682" y="92"/>
                    </a:lnTo>
                    <a:lnTo>
                      <a:pt x="701" y="100"/>
                    </a:lnTo>
                    <a:lnTo>
                      <a:pt x="707" y="103"/>
                    </a:lnTo>
                    <a:lnTo>
                      <a:pt x="717" y="107"/>
                    </a:lnTo>
                    <a:lnTo>
                      <a:pt x="733" y="114"/>
                    </a:lnTo>
                    <a:lnTo>
                      <a:pt x="745" y="121"/>
                    </a:lnTo>
                    <a:lnTo>
                      <a:pt x="761" y="128"/>
                    </a:lnTo>
                    <a:lnTo>
                      <a:pt x="774" y="135"/>
                    </a:lnTo>
                    <a:lnTo>
                      <a:pt x="783" y="142"/>
                    </a:lnTo>
                    <a:lnTo>
                      <a:pt x="796" y="149"/>
                    </a:lnTo>
                    <a:lnTo>
                      <a:pt x="806" y="157"/>
                    </a:lnTo>
                    <a:lnTo>
                      <a:pt x="809" y="160"/>
                    </a:lnTo>
                    <a:lnTo>
                      <a:pt x="812" y="164"/>
                    </a:lnTo>
                    <a:lnTo>
                      <a:pt x="818" y="167"/>
                    </a:lnTo>
                    <a:lnTo>
                      <a:pt x="821" y="171"/>
                    </a:lnTo>
                    <a:lnTo>
                      <a:pt x="825" y="174"/>
                    </a:lnTo>
                    <a:lnTo>
                      <a:pt x="825" y="178"/>
                    </a:lnTo>
                    <a:lnTo>
                      <a:pt x="828" y="178"/>
                    </a:lnTo>
                    <a:lnTo>
                      <a:pt x="828" y="182"/>
                    </a:lnTo>
                    <a:lnTo>
                      <a:pt x="828" y="182"/>
                    </a:lnTo>
                    <a:lnTo>
                      <a:pt x="831" y="185"/>
                    </a:lnTo>
                    <a:lnTo>
                      <a:pt x="831" y="185"/>
                    </a:lnTo>
                    <a:lnTo>
                      <a:pt x="828" y="189"/>
                    </a:lnTo>
                    <a:lnTo>
                      <a:pt x="828" y="192"/>
                    </a:lnTo>
                    <a:lnTo>
                      <a:pt x="828" y="192"/>
                    </a:lnTo>
                    <a:lnTo>
                      <a:pt x="825" y="206"/>
                    </a:lnTo>
                    <a:lnTo>
                      <a:pt x="818" y="217"/>
                    </a:lnTo>
                    <a:lnTo>
                      <a:pt x="815" y="228"/>
                    </a:lnTo>
                    <a:lnTo>
                      <a:pt x="812" y="239"/>
                    </a:lnTo>
                    <a:lnTo>
                      <a:pt x="809" y="249"/>
                    </a:lnTo>
                    <a:lnTo>
                      <a:pt x="802" y="256"/>
                    </a:lnTo>
                    <a:lnTo>
                      <a:pt x="799" y="267"/>
                    </a:lnTo>
                    <a:lnTo>
                      <a:pt x="796" y="274"/>
                    </a:lnTo>
                    <a:lnTo>
                      <a:pt x="790" y="281"/>
                    </a:lnTo>
                    <a:lnTo>
                      <a:pt x="787" y="288"/>
                    </a:lnTo>
                    <a:lnTo>
                      <a:pt x="783" y="296"/>
                    </a:lnTo>
                    <a:lnTo>
                      <a:pt x="777" y="299"/>
                    </a:lnTo>
                    <a:lnTo>
                      <a:pt x="774" y="306"/>
                    </a:lnTo>
                    <a:lnTo>
                      <a:pt x="771" y="310"/>
                    </a:lnTo>
                    <a:lnTo>
                      <a:pt x="768" y="317"/>
                    </a:lnTo>
                    <a:lnTo>
                      <a:pt x="761" y="320"/>
                    </a:lnTo>
                    <a:lnTo>
                      <a:pt x="758" y="320"/>
                    </a:lnTo>
                    <a:lnTo>
                      <a:pt x="755" y="320"/>
                    </a:lnTo>
                    <a:lnTo>
                      <a:pt x="752" y="320"/>
                    </a:lnTo>
                    <a:lnTo>
                      <a:pt x="742" y="317"/>
                    </a:lnTo>
                    <a:lnTo>
                      <a:pt x="739" y="317"/>
                    </a:lnTo>
                    <a:lnTo>
                      <a:pt x="736" y="317"/>
                    </a:lnTo>
                    <a:lnTo>
                      <a:pt x="733" y="328"/>
                    </a:lnTo>
                    <a:lnTo>
                      <a:pt x="730" y="331"/>
                    </a:lnTo>
                    <a:lnTo>
                      <a:pt x="726" y="338"/>
                    </a:lnTo>
                    <a:lnTo>
                      <a:pt x="723" y="342"/>
                    </a:lnTo>
                    <a:lnTo>
                      <a:pt x="720" y="349"/>
                    </a:lnTo>
                    <a:lnTo>
                      <a:pt x="717" y="353"/>
                    </a:lnTo>
                    <a:lnTo>
                      <a:pt x="717" y="356"/>
                    </a:lnTo>
                    <a:lnTo>
                      <a:pt x="714" y="360"/>
                    </a:lnTo>
                    <a:lnTo>
                      <a:pt x="711" y="360"/>
                    </a:lnTo>
                    <a:lnTo>
                      <a:pt x="707" y="363"/>
                    </a:lnTo>
                    <a:lnTo>
                      <a:pt x="707" y="367"/>
                    </a:lnTo>
                    <a:lnTo>
                      <a:pt x="704" y="367"/>
                    </a:lnTo>
                    <a:lnTo>
                      <a:pt x="704" y="367"/>
                    </a:lnTo>
                    <a:lnTo>
                      <a:pt x="704" y="367"/>
                    </a:lnTo>
                    <a:lnTo>
                      <a:pt x="701" y="367"/>
                    </a:lnTo>
                    <a:lnTo>
                      <a:pt x="701" y="370"/>
                    </a:lnTo>
                    <a:lnTo>
                      <a:pt x="701" y="370"/>
                    </a:lnTo>
                    <a:lnTo>
                      <a:pt x="701" y="370"/>
                    </a:lnTo>
                    <a:lnTo>
                      <a:pt x="701" y="370"/>
                    </a:lnTo>
                    <a:lnTo>
                      <a:pt x="698" y="367"/>
                    </a:lnTo>
                    <a:lnTo>
                      <a:pt x="698" y="367"/>
                    </a:lnTo>
                    <a:lnTo>
                      <a:pt x="698" y="367"/>
                    </a:lnTo>
                    <a:lnTo>
                      <a:pt x="698" y="367"/>
                    </a:lnTo>
                    <a:lnTo>
                      <a:pt x="698" y="367"/>
                    </a:lnTo>
                    <a:lnTo>
                      <a:pt x="698" y="367"/>
                    </a:lnTo>
                    <a:lnTo>
                      <a:pt x="698" y="363"/>
                    </a:lnTo>
                    <a:lnTo>
                      <a:pt x="698" y="360"/>
                    </a:lnTo>
                    <a:lnTo>
                      <a:pt x="698" y="360"/>
                    </a:lnTo>
                    <a:lnTo>
                      <a:pt x="701" y="356"/>
                    </a:lnTo>
                    <a:lnTo>
                      <a:pt x="701" y="353"/>
                    </a:lnTo>
                    <a:lnTo>
                      <a:pt x="701" y="349"/>
                    </a:lnTo>
                    <a:lnTo>
                      <a:pt x="701" y="345"/>
                    </a:lnTo>
                    <a:lnTo>
                      <a:pt x="701" y="342"/>
                    </a:lnTo>
                    <a:lnTo>
                      <a:pt x="701" y="338"/>
                    </a:lnTo>
                    <a:lnTo>
                      <a:pt x="701" y="335"/>
                    </a:lnTo>
                    <a:lnTo>
                      <a:pt x="701" y="331"/>
                    </a:lnTo>
                    <a:lnTo>
                      <a:pt x="701" y="328"/>
                    </a:lnTo>
                    <a:lnTo>
                      <a:pt x="701" y="324"/>
                    </a:lnTo>
                    <a:lnTo>
                      <a:pt x="701" y="320"/>
                    </a:lnTo>
                    <a:lnTo>
                      <a:pt x="701" y="317"/>
                    </a:lnTo>
                    <a:lnTo>
                      <a:pt x="701" y="313"/>
                    </a:lnTo>
                    <a:lnTo>
                      <a:pt x="698" y="310"/>
                    </a:lnTo>
                    <a:lnTo>
                      <a:pt x="698" y="310"/>
                    </a:lnTo>
                    <a:lnTo>
                      <a:pt x="698" y="306"/>
                    </a:lnTo>
                    <a:lnTo>
                      <a:pt x="695" y="303"/>
                    </a:lnTo>
                    <a:lnTo>
                      <a:pt x="695" y="299"/>
                    </a:lnTo>
                    <a:lnTo>
                      <a:pt x="691" y="299"/>
                    </a:lnTo>
                    <a:lnTo>
                      <a:pt x="691" y="296"/>
                    </a:lnTo>
                    <a:lnTo>
                      <a:pt x="688" y="292"/>
                    </a:lnTo>
                    <a:lnTo>
                      <a:pt x="688" y="292"/>
                    </a:lnTo>
                    <a:lnTo>
                      <a:pt x="685" y="288"/>
                    </a:lnTo>
                    <a:lnTo>
                      <a:pt x="682" y="288"/>
                    </a:lnTo>
                    <a:lnTo>
                      <a:pt x="682" y="285"/>
                    </a:lnTo>
                    <a:lnTo>
                      <a:pt x="679" y="285"/>
                    </a:lnTo>
                    <a:lnTo>
                      <a:pt x="676" y="281"/>
                    </a:lnTo>
                    <a:lnTo>
                      <a:pt x="676" y="281"/>
                    </a:lnTo>
                    <a:lnTo>
                      <a:pt x="672" y="278"/>
                    </a:lnTo>
                    <a:lnTo>
                      <a:pt x="669" y="278"/>
                    </a:lnTo>
                    <a:lnTo>
                      <a:pt x="666" y="278"/>
                    </a:lnTo>
                    <a:lnTo>
                      <a:pt x="663" y="278"/>
                    </a:lnTo>
                    <a:lnTo>
                      <a:pt x="660" y="274"/>
                    </a:lnTo>
                    <a:lnTo>
                      <a:pt x="660" y="274"/>
                    </a:lnTo>
                    <a:lnTo>
                      <a:pt x="657" y="274"/>
                    </a:lnTo>
                    <a:lnTo>
                      <a:pt x="653" y="274"/>
                    </a:lnTo>
                    <a:lnTo>
                      <a:pt x="650" y="274"/>
                    </a:lnTo>
                    <a:lnTo>
                      <a:pt x="647" y="271"/>
                    </a:lnTo>
                    <a:lnTo>
                      <a:pt x="644" y="271"/>
                    </a:lnTo>
                    <a:lnTo>
                      <a:pt x="641" y="271"/>
                    </a:lnTo>
                    <a:lnTo>
                      <a:pt x="638" y="271"/>
                    </a:lnTo>
                    <a:lnTo>
                      <a:pt x="634" y="274"/>
                    </a:lnTo>
                    <a:lnTo>
                      <a:pt x="631" y="274"/>
                    </a:lnTo>
                    <a:lnTo>
                      <a:pt x="628" y="274"/>
                    </a:lnTo>
                    <a:lnTo>
                      <a:pt x="625" y="274"/>
                    </a:lnTo>
                    <a:lnTo>
                      <a:pt x="622" y="274"/>
                    </a:lnTo>
                    <a:lnTo>
                      <a:pt x="619" y="278"/>
                    </a:lnTo>
                    <a:lnTo>
                      <a:pt x="615" y="278"/>
                    </a:lnTo>
                    <a:lnTo>
                      <a:pt x="612" y="278"/>
                    </a:lnTo>
                    <a:lnTo>
                      <a:pt x="609" y="281"/>
                    </a:lnTo>
                    <a:lnTo>
                      <a:pt x="606" y="281"/>
                    </a:lnTo>
                    <a:lnTo>
                      <a:pt x="603" y="285"/>
                    </a:lnTo>
                    <a:lnTo>
                      <a:pt x="600" y="285"/>
                    </a:lnTo>
                    <a:lnTo>
                      <a:pt x="596" y="288"/>
                    </a:lnTo>
                    <a:lnTo>
                      <a:pt x="590" y="288"/>
                    </a:lnTo>
                    <a:lnTo>
                      <a:pt x="587" y="292"/>
                    </a:lnTo>
                    <a:lnTo>
                      <a:pt x="584" y="296"/>
                    </a:lnTo>
                    <a:lnTo>
                      <a:pt x="581" y="296"/>
                    </a:lnTo>
                    <a:lnTo>
                      <a:pt x="577" y="299"/>
                    </a:lnTo>
                    <a:lnTo>
                      <a:pt x="574" y="303"/>
                    </a:lnTo>
                    <a:lnTo>
                      <a:pt x="571" y="306"/>
                    </a:lnTo>
                    <a:lnTo>
                      <a:pt x="568" y="310"/>
                    </a:lnTo>
                    <a:lnTo>
                      <a:pt x="565" y="313"/>
                    </a:lnTo>
                    <a:lnTo>
                      <a:pt x="562" y="317"/>
                    </a:lnTo>
                    <a:lnTo>
                      <a:pt x="558" y="320"/>
                    </a:lnTo>
                    <a:lnTo>
                      <a:pt x="555" y="324"/>
                    </a:lnTo>
                    <a:lnTo>
                      <a:pt x="546" y="320"/>
                    </a:lnTo>
                    <a:lnTo>
                      <a:pt x="536" y="317"/>
                    </a:lnTo>
                    <a:lnTo>
                      <a:pt x="527" y="313"/>
                    </a:lnTo>
                    <a:lnTo>
                      <a:pt x="517" y="310"/>
                    </a:lnTo>
                    <a:lnTo>
                      <a:pt x="508" y="306"/>
                    </a:lnTo>
                    <a:lnTo>
                      <a:pt x="498" y="306"/>
                    </a:lnTo>
                    <a:lnTo>
                      <a:pt x="489" y="303"/>
                    </a:lnTo>
                    <a:lnTo>
                      <a:pt x="479" y="299"/>
                    </a:lnTo>
                    <a:lnTo>
                      <a:pt x="470" y="296"/>
                    </a:lnTo>
                    <a:lnTo>
                      <a:pt x="457" y="296"/>
                    </a:lnTo>
                    <a:lnTo>
                      <a:pt x="447" y="292"/>
                    </a:lnTo>
                    <a:lnTo>
                      <a:pt x="438" y="292"/>
                    </a:lnTo>
                    <a:lnTo>
                      <a:pt x="428" y="288"/>
                    </a:lnTo>
                    <a:lnTo>
                      <a:pt x="419" y="288"/>
                    </a:lnTo>
                    <a:lnTo>
                      <a:pt x="409" y="288"/>
                    </a:lnTo>
                    <a:lnTo>
                      <a:pt x="397" y="285"/>
                    </a:lnTo>
                    <a:lnTo>
                      <a:pt x="387" y="285"/>
                    </a:lnTo>
                    <a:lnTo>
                      <a:pt x="378" y="285"/>
                    </a:lnTo>
                    <a:lnTo>
                      <a:pt x="368" y="285"/>
                    </a:lnTo>
                    <a:lnTo>
                      <a:pt x="359" y="285"/>
                    </a:lnTo>
                    <a:lnTo>
                      <a:pt x="349" y="285"/>
                    </a:lnTo>
                    <a:lnTo>
                      <a:pt x="336" y="285"/>
                    </a:lnTo>
                    <a:lnTo>
                      <a:pt x="327" y="285"/>
                    </a:lnTo>
                    <a:lnTo>
                      <a:pt x="317" y="285"/>
                    </a:lnTo>
                    <a:lnTo>
                      <a:pt x="308" y="285"/>
                    </a:lnTo>
                    <a:lnTo>
                      <a:pt x="298" y="288"/>
                    </a:lnTo>
                    <a:lnTo>
                      <a:pt x="289" y="288"/>
                    </a:lnTo>
                    <a:lnTo>
                      <a:pt x="279" y="288"/>
                    </a:lnTo>
                    <a:lnTo>
                      <a:pt x="270" y="292"/>
                    </a:lnTo>
                    <a:lnTo>
                      <a:pt x="260" y="292"/>
                    </a:lnTo>
                    <a:lnTo>
                      <a:pt x="251" y="296"/>
                    </a:lnTo>
                    <a:lnTo>
                      <a:pt x="241" y="296"/>
                    </a:lnTo>
                    <a:lnTo>
                      <a:pt x="232" y="299"/>
                    </a:lnTo>
                    <a:lnTo>
                      <a:pt x="222" y="303"/>
                    </a:lnTo>
                    <a:lnTo>
                      <a:pt x="213" y="306"/>
                    </a:lnTo>
                    <a:lnTo>
                      <a:pt x="203" y="306"/>
                    </a:lnTo>
                    <a:lnTo>
                      <a:pt x="194" y="310"/>
                    </a:lnTo>
                    <a:lnTo>
                      <a:pt x="184" y="313"/>
                    </a:lnTo>
                    <a:lnTo>
                      <a:pt x="175" y="317"/>
                    </a:lnTo>
                    <a:lnTo>
                      <a:pt x="168" y="320"/>
                    </a:lnTo>
                    <a:lnTo>
                      <a:pt x="159" y="324"/>
                    </a:lnTo>
                    <a:lnTo>
                      <a:pt x="149" y="331"/>
                    </a:lnTo>
                    <a:lnTo>
                      <a:pt x="140" y="335"/>
                    </a:lnTo>
                    <a:lnTo>
                      <a:pt x="134" y="338"/>
                    </a:lnTo>
                    <a:lnTo>
                      <a:pt x="124" y="342"/>
                    </a:lnTo>
                    <a:lnTo>
                      <a:pt x="118" y="349"/>
                    </a:lnTo>
                    <a:lnTo>
                      <a:pt x="108" y="353"/>
                    </a:lnTo>
                    <a:lnTo>
                      <a:pt x="102" y="360"/>
                    </a:lnTo>
                    <a:lnTo>
                      <a:pt x="92" y="363"/>
                    </a:lnTo>
                    <a:lnTo>
                      <a:pt x="86" y="370"/>
                    </a:lnTo>
                    <a:lnTo>
                      <a:pt x="80" y="374"/>
                    </a:lnTo>
                    <a:lnTo>
                      <a:pt x="70" y="381"/>
                    </a:lnTo>
                    <a:lnTo>
                      <a:pt x="64" y="388"/>
                    </a:lnTo>
                    <a:lnTo>
                      <a:pt x="57" y="395"/>
                    </a:lnTo>
                    <a:lnTo>
                      <a:pt x="51" y="402"/>
                    </a:lnTo>
                    <a:lnTo>
                      <a:pt x="45" y="406"/>
                    </a:lnTo>
                    <a:lnTo>
                      <a:pt x="38" y="413"/>
                    </a:lnTo>
                    <a:lnTo>
                      <a:pt x="32" y="420"/>
                    </a:lnTo>
                    <a:lnTo>
                      <a:pt x="26" y="431"/>
                    </a:lnTo>
                    <a:lnTo>
                      <a:pt x="19" y="438"/>
                    </a:lnTo>
                    <a:lnTo>
                      <a:pt x="16" y="445"/>
                    </a:lnTo>
                    <a:lnTo>
                      <a:pt x="10" y="452"/>
                    </a:lnTo>
                    <a:lnTo>
                      <a:pt x="4" y="459"/>
                    </a:lnTo>
                    <a:lnTo>
                      <a:pt x="0" y="47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125000"/>
                  <a:buFont typeface="Wingdings" pitchFamily="2" charset="2"/>
                  <a:buNone/>
                  <a:defRPr/>
                </a:pPr>
                <a:endParaRPr lang="en-US" sz="3200" b="1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287756" name="Freeform 12"/>
              <p:cNvSpPr>
                <a:spLocks/>
              </p:cNvSpPr>
              <p:nvPr userDrawn="1"/>
            </p:nvSpPr>
            <p:spPr bwMode="auto">
              <a:xfrm>
                <a:off x="337" y="157"/>
                <a:ext cx="241" cy="117"/>
              </a:xfrm>
              <a:custGeom>
                <a:avLst/>
                <a:gdLst/>
                <a:ahLst/>
                <a:cxnLst>
                  <a:cxn ang="0">
                    <a:pos x="241" y="3"/>
                  </a:cxn>
                  <a:cxn ang="0">
                    <a:pos x="241" y="14"/>
                  </a:cxn>
                  <a:cxn ang="0">
                    <a:pos x="241" y="24"/>
                  </a:cxn>
                  <a:cxn ang="0">
                    <a:pos x="241" y="32"/>
                  </a:cxn>
                  <a:cxn ang="0">
                    <a:pos x="241" y="39"/>
                  </a:cxn>
                  <a:cxn ang="0">
                    <a:pos x="238" y="46"/>
                  </a:cxn>
                  <a:cxn ang="0">
                    <a:pos x="238" y="53"/>
                  </a:cxn>
                  <a:cxn ang="0">
                    <a:pos x="235" y="60"/>
                  </a:cxn>
                  <a:cxn ang="0">
                    <a:pos x="235" y="67"/>
                  </a:cxn>
                  <a:cxn ang="0">
                    <a:pos x="231" y="71"/>
                  </a:cxn>
                  <a:cxn ang="0">
                    <a:pos x="228" y="81"/>
                  </a:cxn>
                  <a:cxn ang="0">
                    <a:pos x="225" y="85"/>
                  </a:cxn>
                  <a:cxn ang="0">
                    <a:pos x="222" y="89"/>
                  </a:cxn>
                  <a:cxn ang="0">
                    <a:pos x="216" y="92"/>
                  </a:cxn>
                  <a:cxn ang="0">
                    <a:pos x="212" y="96"/>
                  </a:cxn>
                  <a:cxn ang="0">
                    <a:pos x="209" y="99"/>
                  </a:cxn>
                  <a:cxn ang="0">
                    <a:pos x="203" y="103"/>
                  </a:cxn>
                  <a:cxn ang="0">
                    <a:pos x="197" y="106"/>
                  </a:cxn>
                  <a:cxn ang="0">
                    <a:pos x="190" y="110"/>
                  </a:cxn>
                  <a:cxn ang="0">
                    <a:pos x="187" y="110"/>
                  </a:cxn>
                  <a:cxn ang="0">
                    <a:pos x="178" y="114"/>
                  </a:cxn>
                  <a:cxn ang="0">
                    <a:pos x="168" y="114"/>
                  </a:cxn>
                  <a:cxn ang="0">
                    <a:pos x="162" y="117"/>
                  </a:cxn>
                  <a:cxn ang="0">
                    <a:pos x="155" y="117"/>
                  </a:cxn>
                  <a:cxn ang="0">
                    <a:pos x="149" y="117"/>
                  </a:cxn>
                  <a:cxn ang="0">
                    <a:pos x="143" y="117"/>
                  </a:cxn>
                  <a:cxn ang="0">
                    <a:pos x="136" y="114"/>
                  </a:cxn>
                  <a:cxn ang="0">
                    <a:pos x="127" y="114"/>
                  </a:cxn>
                  <a:cxn ang="0">
                    <a:pos x="120" y="110"/>
                  </a:cxn>
                  <a:cxn ang="0">
                    <a:pos x="114" y="106"/>
                  </a:cxn>
                  <a:cxn ang="0">
                    <a:pos x="108" y="106"/>
                  </a:cxn>
                  <a:cxn ang="0">
                    <a:pos x="101" y="103"/>
                  </a:cxn>
                  <a:cxn ang="0">
                    <a:pos x="95" y="99"/>
                  </a:cxn>
                  <a:cxn ang="0">
                    <a:pos x="89" y="96"/>
                  </a:cxn>
                  <a:cxn ang="0">
                    <a:pos x="82" y="92"/>
                  </a:cxn>
                  <a:cxn ang="0">
                    <a:pos x="76" y="85"/>
                  </a:cxn>
                  <a:cxn ang="0">
                    <a:pos x="70" y="81"/>
                  </a:cxn>
                  <a:cxn ang="0">
                    <a:pos x="63" y="78"/>
                  </a:cxn>
                  <a:cxn ang="0">
                    <a:pos x="57" y="71"/>
                  </a:cxn>
                  <a:cxn ang="0">
                    <a:pos x="51" y="67"/>
                  </a:cxn>
                  <a:cxn ang="0">
                    <a:pos x="48" y="60"/>
                  </a:cxn>
                  <a:cxn ang="0">
                    <a:pos x="41" y="57"/>
                  </a:cxn>
                  <a:cxn ang="0">
                    <a:pos x="35" y="49"/>
                  </a:cxn>
                  <a:cxn ang="0">
                    <a:pos x="32" y="46"/>
                  </a:cxn>
                  <a:cxn ang="0">
                    <a:pos x="25" y="39"/>
                  </a:cxn>
                  <a:cxn ang="0">
                    <a:pos x="22" y="32"/>
                  </a:cxn>
                  <a:cxn ang="0">
                    <a:pos x="19" y="28"/>
                  </a:cxn>
                  <a:cxn ang="0">
                    <a:pos x="16" y="21"/>
                  </a:cxn>
                  <a:cxn ang="0">
                    <a:pos x="10" y="17"/>
                  </a:cxn>
                  <a:cxn ang="0">
                    <a:pos x="6" y="10"/>
                  </a:cxn>
                  <a:cxn ang="0">
                    <a:pos x="6" y="7"/>
                  </a:cxn>
                  <a:cxn ang="0">
                    <a:pos x="3" y="0"/>
                  </a:cxn>
                  <a:cxn ang="0">
                    <a:pos x="241" y="3"/>
                  </a:cxn>
                </a:cxnLst>
                <a:rect l="0" t="0" r="r" b="b"/>
                <a:pathLst>
                  <a:path w="241" h="117">
                    <a:moveTo>
                      <a:pt x="241" y="3"/>
                    </a:moveTo>
                    <a:lnTo>
                      <a:pt x="241" y="3"/>
                    </a:lnTo>
                    <a:lnTo>
                      <a:pt x="241" y="10"/>
                    </a:lnTo>
                    <a:lnTo>
                      <a:pt x="241" y="14"/>
                    </a:lnTo>
                    <a:lnTo>
                      <a:pt x="241" y="21"/>
                    </a:lnTo>
                    <a:lnTo>
                      <a:pt x="241" y="24"/>
                    </a:lnTo>
                    <a:lnTo>
                      <a:pt x="241" y="28"/>
                    </a:lnTo>
                    <a:lnTo>
                      <a:pt x="241" y="32"/>
                    </a:lnTo>
                    <a:lnTo>
                      <a:pt x="241" y="35"/>
                    </a:lnTo>
                    <a:lnTo>
                      <a:pt x="241" y="39"/>
                    </a:lnTo>
                    <a:lnTo>
                      <a:pt x="238" y="46"/>
                    </a:lnTo>
                    <a:lnTo>
                      <a:pt x="238" y="46"/>
                    </a:lnTo>
                    <a:lnTo>
                      <a:pt x="238" y="49"/>
                    </a:lnTo>
                    <a:lnTo>
                      <a:pt x="238" y="53"/>
                    </a:lnTo>
                    <a:lnTo>
                      <a:pt x="238" y="57"/>
                    </a:lnTo>
                    <a:lnTo>
                      <a:pt x="235" y="60"/>
                    </a:lnTo>
                    <a:lnTo>
                      <a:pt x="235" y="64"/>
                    </a:lnTo>
                    <a:lnTo>
                      <a:pt x="235" y="67"/>
                    </a:lnTo>
                    <a:lnTo>
                      <a:pt x="231" y="67"/>
                    </a:lnTo>
                    <a:lnTo>
                      <a:pt x="231" y="71"/>
                    </a:lnTo>
                    <a:lnTo>
                      <a:pt x="228" y="74"/>
                    </a:lnTo>
                    <a:lnTo>
                      <a:pt x="228" y="81"/>
                    </a:lnTo>
                    <a:lnTo>
                      <a:pt x="225" y="81"/>
                    </a:lnTo>
                    <a:lnTo>
                      <a:pt x="225" y="85"/>
                    </a:lnTo>
                    <a:lnTo>
                      <a:pt x="222" y="85"/>
                    </a:lnTo>
                    <a:lnTo>
                      <a:pt x="222" y="89"/>
                    </a:lnTo>
                    <a:lnTo>
                      <a:pt x="219" y="92"/>
                    </a:lnTo>
                    <a:lnTo>
                      <a:pt x="216" y="92"/>
                    </a:lnTo>
                    <a:lnTo>
                      <a:pt x="216" y="96"/>
                    </a:lnTo>
                    <a:lnTo>
                      <a:pt x="212" y="96"/>
                    </a:lnTo>
                    <a:lnTo>
                      <a:pt x="212" y="96"/>
                    </a:lnTo>
                    <a:lnTo>
                      <a:pt x="209" y="99"/>
                    </a:lnTo>
                    <a:lnTo>
                      <a:pt x="206" y="99"/>
                    </a:lnTo>
                    <a:lnTo>
                      <a:pt x="203" y="103"/>
                    </a:lnTo>
                    <a:lnTo>
                      <a:pt x="200" y="106"/>
                    </a:lnTo>
                    <a:lnTo>
                      <a:pt x="197" y="106"/>
                    </a:lnTo>
                    <a:lnTo>
                      <a:pt x="193" y="106"/>
                    </a:lnTo>
                    <a:lnTo>
                      <a:pt x="190" y="110"/>
                    </a:lnTo>
                    <a:lnTo>
                      <a:pt x="190" y="110"/>
                    </a:lnTo>
                    <a:lnTo>
                      <a:pt x="187" y="110"/>
                    </a:lnTo>
                    <a:lnTo>
                      <a:pt x="181" y="114"/>
                    </a:lnTo>
                    <a:lnTo>
                      <a:pt x="178" y="114"/>
                    </a:lnTo>
                    <a:lnTo>
                      <a:pt x="171" y="114"/>
                    </a:lnTo>
                    <a:lnTo>
                      <a:pt x="168" y="114"/>
                    </a:lnTo>
                    <a:lnTo>
                      <a:pt x="165" y="117"/>
                    </a:lnTo>
                    <a:lnTo>
                      <a:pt x="162" y="117"/>
                    </a:lnTo>
                    <a:lnTo>
                      <a:pt x="159" y="117"/>
                    </a:lnTo>
                    <a:lnTo>
                      <a:pt x="155" y="117"/>
                    </a:lnTo>
                    <a:lnTo>
                      <a:pt x="152" y="117"/>
                    </a:lnTo>
                    <a:lnTo>
                      <a:pt x="149" y="117"/>
                    </a:lnTo>
                    <a:lnTo>
                      <a:pt x="146" y="117"/>
                    </a:lnTo>
                    <a:lnTo>
                      <a:pt x="143" y="117"/>
                    </a:lnTo>
                    <a:lnTo>
                      <a:pt x="139" y="114"/>
                    </a:lnTo>
                    <a:lnTo>
                      <a:pt x="136" y="114"/>
                    </a:lnTo>
                    <a:lnTo>
                      <a:pt x="130" y="114"/>
                    </a:lnTo>
                    <a:lnTo>
                      <a:pt x="127" y="114"/>
                    </a:lnTo>
                    <a:lnTo>
                      <a:pt x="124" y="110"/>
                    </a:lnTo>
                    <a:lnTo>
                      <a:pt x="120" y="110"/>
                    </a:lnTo>
                    <a:lnTo>
                      <a:pt x="117" y="110"/>
                    </a:lnTo>
                    <a:lnTo>
                      <a:pt x="114" y="106"/>
                    </a:lnTo>
                    <a:lnTo>
                      <a:pt x="111" y="106"/>
                    </a:lnTo>
                    <a:lnTo>
                      <a:pt x="108" y="106"/>
                    </a:lnTo>
                    <a:lnTo>
                      <a:pt x="105" y="103"/>
                    </a:lnTo>
                    <a:lnTo>
                      <a:pt x="101" y="103"/>
                    </a:lnTo>
                    <a:lnTo>
                      <a:pt x="98" y="99"/>
                    </a:lnTo>
                    <a:lnTo>
                      <a:pt x="95" y="99"/>
                    </a:lnTo>
                    <a:lnTo>
                      <a:pt x="92" y="96"/>
                    </a:lnTo>
                    <a:lnTo>
                      <a:pt x="89" y="96"/>
                    </a:lnTo>
                    <a:lnTo>
                      <a:pt x="86" y="92"/>
                    </a:lnTo>
                    <a:lnTo>
                      <a:pt x="82" y="92"/>
                    </a:lnTo>
                    <a:lnTo>
                      <a:pt x="79" y="89"/>
                    </a:lnTo>
                    <a:lnTo>
                      <a:pt x="76" y="85"/>
                    </a:lnTo>
                    <a:lnTo>
                      <a:pt x="73" y="85"/>
                    </a:lnTo>
                    <a:lnTo>
                      <a:pt x="70" y="81"/>
                    </a:lnTo>
                    <a:lnTo>
                      <a:pt x="67" y="78"/>
                    </a:lnTo>
                    <a:lnTo>
                      <a:pt x="63" y="78"/>
                    </a:lnTo>
                    <a:lnTo>
                      <a:pt x="60" y="74"/>
                    </a:lnTo>
                    <a:lnTo>
                      <a:pt x="57" y="71"/>
                    </a:lnTo>
                    <a:lnTo>
                      <a:pt x="54" y="71"/>
                    </a:lnTo>
                    <a:lnTo>
                      <a:pt x="51" y="67"/>
                    </a:lnTo>
                    <a:lnTo>
                      <a:pt x="48" y="64"/>
                    </a:lnTo>
                    <a:lnTo>
                      <a:pt x="48" y="60"/>
                    </a:lnTo>
                    <a:lnTo>
                      <a:pt x="44" y="60"/>
                    </a:lnTo>
                    <a:lnTo>
                      <a:pt x="41" y="57"/>
                    </a:lnTo>
                    <a:lnTo>
                      <a:pt x="38" y="53"/>
                    </a:lnTo>
                    <a:lnTo>
                      <a:pt x="35" y="49"/>
                    </a:lnTo>
                    <a:lnTo>
                      <a:pt x="35" y="46"/>
                    </a:lnTo>
                    <a:lnTo>
                      <a:pt x="32" y="46"/>
                    </a:lnTo>
                    <a:lnTo>
                      <a:pt x="29" y="42"/>
                    </a:lnTo>
                    <a:lnTo>
                      <a:pt x="25" y="39"/>
                    </a:lnTo>
                    <a:lnTo>
                      <a:pt x="25" y="35"/>
                    </a:lnTo>
                    <a:lnTo>
                      <a:pt x="22" y="32"/>
                    </a:lnTo>
                    <a:lnTo>
                      <a:pt x="19" y="32"/>
                    </a:lnTo>
                    <a:lnTo>
                      <a:pt x="19" y="28"/>
                    </a:lnTo>
                    <a:lnTo>
                      <a:pt x="16" y="24"/>
                    </a:lnTo>
                    <a:lnTo>
                      <a:pt x="16" y="21"/>
                    </a:lnTo>
                    <a:lnTo>
                      <a:pt x="13" y="21"/>
                    </a:lnTo>
                    <a:lnTo>
                      <a:pt x="10" y="17"/>
                    </a:lnTo>
                    <a:lnTo>
                      <a:pt x="10" y="14"/>
                    </a:lnTo>
                    <a:lnTo>
                      <a:pt x="6" y="1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41" y="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125000"/>
                  <a:buFont typeface="Wingdings" pitchFamily="2" charset="2"/>
                  <a:buNone/>
                  <a:defRPr/>
                </a:pPr>
                <a:endParaRPr lang="en-US" sz="3200" b="1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287757" name="Freeform 13"/>
              <p:cNvSpPr>
                <a:spLocks/>
              </p:cNvSpPr>
              <p:nvPr userDrawn="1"/>
            </p:nvSpPr>
            <p:spPr bwMode="auto">
              <a:xfrm>
                <a:off x="594" y="566"/>
                <a:ext cx="336" cy="225"/>
              </a:xfrm>
              <a:custGeom>
                <a:avLst/>
                <a:gdLst/>
                <a:ahLst/>
                <a:cxnLst>
                  <a:cxn ang="0">
                    <a:pos x="310" y="40"/>
                  </a:cxn>
                  <a:cxn ang="0">
                    <a:pos x="301" y="50"/>
                  </a:cxn>
                  <a:cxn ang="0">
                    <a:pos x="291" y="57"/>
                  </a:cxn>
                  <a:cxn ang="0">
                    <a:pos x="279" y="68"/>
                  </a:cxn>
                  <a:cxn ang="0">
                    <a:pos x="263" y="72"/>
                  </a:cxn>
                  <a:cxn ang="0">
                    <a:pos x="247" y="72"/>
                  </a:cxn>
                  <a:cxn ang="0">
                    <a:pos x="238" y="72"/>
                  </a:cxn>
                  <a:cxn ang="0">
                    <a:pos x="225" y="68"/>
                  </a:cxn>
                  <a:cxn ang="0">
                    <a:pos x="215" y="61"/>
                  </a:cxn>
                  <a:cxn ang="0">
                    <a:pos x="206" y="54"/>
                  </a:cxn>
                  <a:cxn ang="0">
                    <a:pos x="203" y="47"/>
                  </a:cxn>
                  <a:cxn ang="0">
                    <a:pos x="196" y="36"/>
                  </a:cxn>
                  <a:cxn ang="0">
                    <a:pos x="193" y="25"/>
                  </a:cxn>
                  <a:cxn ang="0">
                    <a:pos x="190" y="18"/>
                  </a:cxn>
                  <a:cxn ang="0">
                    <a:pos x="177" y="7"/>
                  </a:cxn>
                  <a:cxn ang="0">
                    <a:pos x="149" y="0"/>
                  </a:cxn>
                  <a:cxn ang="0">
                    <a:pos x="123" y="0"/>
                  </a:cxn>
                  <a:cxn ang="0">
                    <a:pos x="98" y="4"/>
                  </a:cxn>
                  <a:cxn ang="0">
                    <a:pos x="76" y="11"/>
                  </a:cxn>
                  <a:cxn ang="0">
                    <a:pos x="57" y="22"/>
                  </a:cxn>
                  <a:cxn ang="0">
                    <a:pos x="41" y="36"/>
                  </a:cxn>
                  <a:cxn ang="0">
                    <a:pos x="25" y="50"/>
                  </a:cxn>
                  <a:cxn ang="0">
                    <a:pos x="16" y="68"/>
                  </a:cxn>
                  <a:cxn ang="0">
                    <a:pos x="6" y="89"/>
                  </a:cxn>
                  <a:cxn ang="0">
                    <a:pos x="3" y="111"/>
                  </a:cxn>
                  <a:cxn ang="0">
                    <a:pos x="0" y="132"/>
                  </a:cxn>
                  <a:cxn ang="0">
                    <a:pos x="3" y="154"/>
                  </a:cxn>
                  <a:cxn ang="0">
                    <a:pos x="9" y="175"/>
                  </a:cxn>
                  <a:cxn ang="0">
                    <a:pos x="19" y="196"/>
                  </a:cxn>
                  <a:cxn ang="0">
                    <a:pos x="35" y="218"/>
                  </a:cxn>
                  <a:cxn ang="0">
                    <a:pos x="47" y="218"/>
                  </a:cxn>
                  <a:cxn ang="0">
                    <a:pos x="57" y="203"/>
                  </a:cxn>
                  <a:cxn ang="0">
                    <a:pos x="63" y="193"/>
                  </a:cxn>
                  <a:cxn ang="0">
                    <a:pos x="76" y="186"/>
                  </a:cxn>
                  <a:cxn ang="0">
                    <a:pos x="85" y="175"/>
                  </a:cxn>
                  <a:cxn ang="0">
                    <a:pos x="95" y="171"/>
                  </a:cxn>
                  <a:cxn ang="0">
                    <a:pos x="108" y="168"/>
                  </a:cxn>
                  <a:cxn ang="0">
                    <a:pos x="117" y="164"/>
                  </a:cxn>
                  <a:cxn ang="0">
                    <a:pos x="133" y="164"/>
                  </a:cxn>
                  <a:cxn ang="0">
                    <a:pos x="142" y="168"/>
                  </a:cxn>
                  <a:cxn ang="0">
                    <a:pos x="152" y="171"/>
                  </a:cxn>
                  <a:cxn ang="0">
                    <a:pos x="168" y="179"/>
                  </a:cxn>
                  <a:cxn ang="0">
                    <a:pos x="177" y="186"/>
                  </a:cxn>
                  <a:cxn ang="0">
                    <a:pos x="187" y="200"/>
                  </a:cxn>
                  <a:cxn ang="0">
                    <a:pos x="196" y="211"/>
                  </a:cxn>
                  <a:cxn ang="0">
                    <a:pos x="215" y="214"/>
                  </a:cxn>
                  <a:cxn ang="0">
                    <a:pos x="241" y="200"/>
                  </a:cxn>
                  <a:cxn ang="0">
                    <a:pos x="260" y="186"/>
                  </a:cxn>
                  <a:cxn ang="0">
                    <a:pos x="279" y="168"/>
                  </a:cxn>
                  <a:cxn ang="0">
                    <a:pos x="295" y="154"/>
                  </a:cxn>
                  <a:cxn ang="0">
                    <a:pos x="310" y="139"/>
                  </a:cxn>
                  <a:cxn ang="0">
                    <a:pos x="329" y="111"/>
                  </a:cxn>
                  <a:cxn ang="0">
                    <a:pos x="323" y="86"/>
                  </a:cxn>
                  <a:cxn ang="0">
                    <a:pos x="323" y="54"/>
                  </a:cxn>
                  <a:cxn ang="0">
                    <a:pos x="329" y="32"/>
                  </a:cxn>
                  <a:cxn ang="0">
                    <a:pos x="329" y="22"/>
                  </a:cxn>
                  <a:cxn ang="0">
                    <a:pos x="326" y="22"/>
                  </a:cxn>
                  <a:cxn ang="0">
                    <a:pos x="326" y="18"/>
                  </a:cxn>
                  <a:cxn ang="0">
                    <a:pos x="323" y="22"/>
                  </a:cxn>
                  <a:cxn ang="0">
                    <a:pos x="317" y="29"/>
                  </a:cxn>
                </a:cxnLst>
                <a:rect l="0" t="0" r="r" b="b"/>
                <a:pathLst>
                  <a:path w="336" h="225">
                    <a:moveTo>
                      <a:pt x="314" y="36"/>
                    </a:moveTo>
                    <a:lnTo>
                      <a:pt x="314" y="36"/>
                    </a:lnTo>
                    <a:lnTo>
                      <a:pt x="310" y="40"/>
                    </a:lnTo>
                    <a:lnTo>
                      <a:pt x="310" y="40"/>
                    </a:lnTo>
                    <a:lnTo>
                      <a:pt x="307" y="43"/>
                    </a:lnTo>
                    <a:lnTo>
                      <a:pt x="304" y="47"/>
                    </a:lnTo>
                    <a:lnTo>
                      <a:pt x="304" y="47"/>
                    </a:lnTo>
                    <a:lnTo>
                      <a:pt x="301" y="50"/>
                    </a:lnTo>
                    <a:lnTo>
                      <a:pt x="298" y="54"/>
                    </a:lnTo>
                    <a:lnTo>
                      <a:pt x="295" y="54"/>
                    </a:lnTo>
                    <a:lnTo>
                      <a:pt x="295" y="57"/>
                    </a:lnTo>
                    <a:lnTo>
                      <a:pt x="291" y="57"/>
                    </a:lnTo>
                    <a:lnTo>
                      <a:pt x="288" y="61"/>
                    </a:lnTo>
                    <a:lnTo>
                      <a:pt x="285" y="64"/>
                    </a:lnTo>
                    <a:lnTo>
                      <a:pt x="282" y="64"/>
                    </a:lnTo>
                    <a:lnTo>
                      <a:pt x="279" y="68"/>
                    </a:lnTo>
                    <a:lnTo>
                      <a:pt x="276" y="68"/>
                    </a:lnTo>
                    <a:lnTo>
                      <a:pt x="269" y="68"/>
                    </a:lnTo>
                    <a:lnTo>
                      <a:pt x="266" y="72"/>
                    </a:lnTo>
                    <a:lnTo>
                      <a:pt x="263" y="72"/>
                    </a:lnTo>
                    <a:lnTo>
                      <a:pt x="260" y="72"/>
                    </a:lnTo>
                    <a:lnTo>
                      <a:pt x="257" y="72"/>
                    </a:lnTo>
                    <a:lnTo>
                      <a:pt x="250" y="72"/>
                    </a:lnTo>
                    <a:lnTo>
                      <a:pt x="247" y="72"/>
                    </a:lnTo>
                    <a:lnTo>
                      <a:pt x="244" y="72"/>
                    </a:lnTo>
                    <a:lnTo>
                      <a:pt x="241" y="72"/>
                    </a:lnTo>
                    <a:lnTo>
                      <a:pt x="238" y="72"/>
                    </a:lnTo>
                    <a:lnTo>
                      <a:pt x="238" y="72"/>
                    </a:lnTo>
                    <a:lnTo>
                      <a:pt x="234" y="68"/>
                    </a:lnTo>
                    <a:lnTo>
                      <a:pt x="231" y="68"/>
                    </a:lnTo>
                    <a:lnTo>
                      <a:pt x="228" y="68"/>
                    </a:lnTo>
                    <a:lnTo>
                      <a:pt x="225" y="68"/>
                    </a:lnTo>
                    <a:lnTo>
                      <a:pt x="222" y="64"/>
                    </a:lnTo>
                    <a:lnTo>
                      <a:pt x="222" y="64"/>
                    </a:lnTo>
                    <a:lnTo>
                      <a:pt x="219" y="64"/>
                    </a:lnTo>
                    <a:lnTo>
                      <a:pt x="215" y="61"/>
                    </a:lnTo>
                    <a:lnTo>
                      <a:pt x="212" y="57"/>
                    </a:lnTo>
                    <a:lnTo>
                      <a:pt x="209" y="54"/>
                    </a:lnTo>
                    <a:lnTo>
                      <a:pt x="209" y="54"/>
                    </a:lnTo>
                    <a:lnTo>
                      <a:pt x="206" y="54"/>
                    </a:lnTo>
                    <a:lnTo>
                      <a:pt x="206" y="50"/>
                    </a:lnTo>
                    <a:lnTo>
                      <a:pt x="206" y="50"/>
                    </a:lnTo>
                    <a:lnTo>
                      <a:pt x="203" y="47"/>
                    </a:lnTo>
                    <a:lnTo>
                      <a:pt x="203" y="47"/>
                    </a:lnTo>
                    <a:lnTo>
                      <a:pt x="199" y="43"/>
                    </a:lnTo>
                    <a:lnTo>
                      <a:pt x="199" y="40"/>
                    </a:lnTo>
                    <a:lnTo>
                      <a:pt x="196" y="40"/>
                    </a:lnTo>
                    <a:lnTo>
                      <a:pt x="196" y="36"/>
                    </a:lnTo>
                    <a:lnTo>
                      <a:pt x="196" y="36"/>
                    </a:lnTo>
                    <a:lnTo>
                      <a:pt x="196" y="32"/>
                    </a:lnTo>
                    <a:lnTo>
                      <a:pt x="193" y="29"/>
                    </a:lnTo>
                    <a:lnTo>
                      <a:pt x="193" y="25"/>
                    </a:lnTo>
                    <a:lnTo>
                      <a:pt x="193" y="25"/>
                    </a:lnTo>
                    <a:lnTo>
                      <a:pt x="193" y="22"/>
                    </a:lnTo>
                    <a:lnTo>
                      <a:pt x="190" y="18"/>
                    </a:lnTo>
                    <a:lnTo>
                      <a:pt x="190" y="18"/>
                    </a:lnTo>
                    <a:lnTo>
                      <a:pt x="190" y="15"/>
                    </a:lnTo>
                    <a:lnTo>
                      <a:pt x="190" y="11"/>
                    </a:lnTo>
                    <a:lnTo>
                      <a:pt x="184" y="7"/>
                    </a:lnTo>
                    <a:lnTo>
                      <a:pt x="177" y="7"/>
                    </a:lnTo>
                    <a:lnTo>
                      <a:pt x="168" y="4"/>
                    </a:lnTo>
                    <a:lnTo>
                      <a:pt x="161" y="4"/>
                    </a:lnTo>
                    <a:lnTo>
                      <a:pt x="155" y="4"/>
                    </a:lnTo>
                    <a:lnTo>
                      <a:pt x="149" y="0"/>
                    </a:lnTo>
                    <a:lnTo>
                      <a:pt x="142" y="0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3" y="0"/>
                    </a:lnTo>
                    <a:lnTo>
                      <a:pt x="117" y="0"/>
                    </a:lnTo>
                    <a:lnTo>
                      <a:pt x="111" y="4"/>
                    </a:lnTo>
                    <a:lnTo>
                      <a:pt x="104" y="4"/>
                    </a:lnTo>
                    <a:lnTo>
                      <a:pt x="98" y="4"/>
                    </a:lnTo>
                    <a:lnTo>
                      <a:pt x="92" y="7"/>
                    </a:lnTo>
                    <a:lnTo>
                      <a:pt x="89" y="7"/>
                    </a:lnTo>
                    <a:lnTo>
                      <a:pt x="82" y="11"/>
                    </a:lnTo>
                    <a:lnTo>
                      <a:pt x="76" y="11"/>
                    </a:lnTo>
                    <a:lnTo>
                      <a:pt x="73" y="15"/>
                    </a:lnTo>
                    <a:lnTo>
                      <a:pt x="66" y="18"/>
                    </a:lnTo>
                    <a:lnTo>
                      <a:pt x="63" y="18"/>
                    </a:lnTo>
                    <a:lnTo>
                      <a:pt x="57" y="22"/>
                    </a:lnTo>
                    <a:lnTo>
                      <a:pt x="54" y="25"/>
                    </a:lnTo>
                    <a:lnTo>
                      <a:pt x="47" y="29"/>
                    </a:lnTo>
                    <a:lnTo>
                      <a:pt x="44" y="32"/>
                    </a:lnTo>
                    <a:lnTo>
                      <a:pt x="41" y="36"/>
                    </a:lnTo>
                    <a:lnTo>
                      <a:pt x="38" y="40"/>
                    </a:lnTo>
                    <a:lnTo>
                      <a:pt x="35" y="43"/>
                    </a:lnTo>
                    <a:lnTo>
                      <a:pt x="28" y="47"/>
                    </a:lnTo>
                    <a:lnTo>
                      <a:pt x="25" y="50"/>
                    </a:lnTo>
                    <a:lnTo>
                      <a:pt x="22" y="57"/>
                    </a:lnTo>
                    <a:lnTo>
                      <a:pt x="22" y="61"/>
                    </a:lnTo>
                    <a:lnTo>
                      <a:pt x="19" y="64"/>
                    </a:lnTo>
                    <a:lnTo>
                      <a:pt x="16" y="68"/>
                    </a:lnTo>
                    <a:lnTo>
                      <a:pt x="12" y="75"/>
                    </a:lnTo>
                    <a:lnTo>
                      <a:pt x="9" y="79"/>
                    </a:lnTo>
                    <a:lnTo>
                      <a:pt x="9" y="82"/>
                    </a:lnTo>
                    <a:lnTo>
                      <a:pt x="6" y="89"/>
                    </a:lnTo>
                    <a:lnTo>
                      <a:pt x="6" y="93"/>
                    </a:lnTo>
                    <a:lnTo>
                      <a:pt x="3" y="100"/>
                    </a:lnTo>
                    <a:lnTo>
                      <a:pt x="3" y="104"/>
                    </a:lnTo>
                    <a:lnTo>
                      <a:pt x="3" y="111"/>
                    </a:lnTo>
                    <a:lnTo>
                      <a:pt x="3" y="114"/>
                    </a:lnTo>
                    <a:lnTo>
                      <a:pt x="0" y="121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3" y="136"/>
                    </a:lnTo>
                    <a:lnTo>
                      <a:pt x="3" y="143"/>
                    </a:lnTo>
                    <a:lnTo>
                      <a:pt x="3" y="146"/>
                    </a:lnTo>
                    <a:lnTo>
                      <a:pt x="3" y="154"/>
                    </a:lnTo>
                    <a:lnTo>
                      <a:pt x="6" y="157"/>
                    </a:lnTo>
                    <a:lnTo>
                      <a:pt x="6" y="164"/>
                    </a:lnTo>
                    <a:lnTo>
                      <a:pt x="9" y="168"/>
                    </a:lnTo>
                    <a:lnTo>
                      <a:pt x="9" y="175"/>
                    </a:lnTo>
                    <a:lnTo>
                      <a:pt x="12" y="179"/>
                    </a:lnTo>
                    <a:lnTo>
                      <a:pt x="16" y="186"/>
                    </a:lnTo>
                    <a:lnTo>
                      <a:pt x="19" y="189"/>
                    </a:lnTo>
                    <a:lnTo>
                      <a:pt x="19" y="196"/>
                    </a:lnTo>
                    <a:lnTo>
                      <a:pt x="22" y="200"/>
                    </a:lnTo>
                    <a:lnTo>
                      <a:pt x="28" y="207"/>
                    </a:lnTo>
                    <a:lnTo>
                      <a:pt x="31" y="211"/>
                    </a:lnTo>
                    <a:lnTo>
                      <a:pt x="35" y="218"/>
                    </a:lnTo>
                    <a:lnTo>
                      <a:pt x="38" y="221"/>
                    </a:lnTo>
                    <a:lnTo>
                      <a:pt x="44" y="225"/>
                    </a:lnTo>
                    <a:lnTo>
                      <a:pt x="44" y="221"/>
                    </a:lnTo>
                    <a:lnTo>
                      <a:pt x="47" y="218"/>
                    </a:lnTo>
                    <a:lnTo>
                      <a:pt x="51" y="214"/>
                    </a:lnTo>
                    <a:lnTo>
                      <a:pt x="51" y="211"/>
                    </a:lnTo>
                    <a:lnTo>
                      <a:pt x="54" y="207"/>
                    </a:lnTo>
                    <a:lnTo>
                      <a:pt x="57" y="203"/>
                    </a:lnTo>
                    <a:lnTo>
                      <a:pt x="57" y="203"/>
                    </a:lnTo>
                    <a:lnTo>
                      <a:pt x="60" y="200"/>
                    </a:lnTo>
                    <a:lnTo>
                      <a:pt x="63" y="196"/>
                    </a:lnTo>
                    <a:lnTo>
                      <a:pt x="63" y="193"/>
                    </a:lnTo>
                    <a:lnTo>
                      <a:pt x="66" y="189"/>
                    </a:lnTo>
                    <a:lnTo>
                      <a:pt x="70" y="189"/>
                    </a:lnTo>
                    <a:lnTo>
                      <a:pt x="73" y="186"/>
                    </a:lnTo>
                    <a:lnTo>
                      <a:pt x="76" y="186"/>
                    </a:lnTo>
                    <a:lnTo>
                      <a:pt x="76" y="182"/>
                    </a:lnTo>
                    <a:lnTo>
                      <a:pt x="79" y="179"/>
                    </a:lnTo>
                    <a:lnTo>
                      <a:pt x="82" y="179"/>
                    </a:lnTo>
                    <a:lnTo>
                      <a:pt x="85" y="175"/>
                    </a:lnTo>
                    <a:lnTo>
                      <a:pt x="89" y="175"/>
                    </a:lnTo>
                    <a:lnTo>
                      <a:pt x="89" y="171"/>
                    </a:lnTo>
                    <a:lnTo>
                      <a:pt x="92" y="171"/>
                    </a:lnTo>
                    <a:lnTo>
                      <a:pt x="95" y="171"/>
                    </a:lnTo>
                    <a:lnTo>
                      <a:pt x="98" y="168"/>
                    </a:lnTo>
                    <a:lnTo>
                      <a:pt x="101" y="168"/>
                    </a:lnTo>
                    <a:lnTo>
                      <a:pt x="104" y="168"/>
                    </a:lnTo>
                    <a:lnTo>
                      <a:pt x="108" y="168"/>
                    </a:lnTo>
                    <a:lnTo>
                      <a:pt x="108" y="164"/>
                    </a:lnTo>
                    <a:lnTo>
                      <a:pt x="111" y="164"/>
                    </a:lnTo>
                    <a:lnTo>
                      <a:pt x="114" y="164"/>
                    </a:lnTo>
                    <a:lnTo>
                      <a:pt x="117" y="164"/>
                    </a:lnTo>
                    <a:lnTo>
                      <a:pt x="123" y="164"/>
                    </a:lnTo>
                    <a:lnTo>
                      <a:pt x="127" y="164"/>
                    </a:lnTo>
                    <a:lnTo>
                      <a:pt x="130" y="164"/>
                    </a:lnTo>
                    <a:lnTo>
                      <a:pt x="133" y="164"/>
                    </a:lnTo>
                    <a:lnTo>
                      <a:pt x="133" y="164"/>
                    </a:lnTo>
                    <a:lnTo>
                      <a:pt x="136" y="164"/>
                    </a:lnTo>
                    <a:lnTo>
                      <a:pt x="139" y="168"/>
                    </a:lnTo>
                    <a:lnTo>
                      <a:pt x="142" y="168"/>
                    </a:lnTo>
                    <a:lnTo>
                      <a:pt x="146" y="168"/>
                    </a:lnTo>
                    <a:lnTo>
                      <a:pt x="149" y="168"/>
                    </a:lnTo>
                    <a:lnTo>
                      <a:pt x="152" y="168"/>
                    </a:lnTo>
                    <a:lnTo>
                      <a:pt x="152" y="171"/>
                    </a:lnTo>
                    <a:lnTo>
                      <a:pt x="155" y="171"/>
                    </a:lnTo>
                    <a:lnTo>
                      <a:pt x="158" y="175"/>
                    </a:lnTo>
                    <a:lnTo>
                      <a:pt x="161" y="175"/>
                    </a:lnTo>
                    <a:lnTo>
                      <a:pt x="168" y="179"/>
                    </a:lnTo>
                    <a:lnTo>
                      <a:pt x="168" y="179"/>
                    </a:lnTo>
                    <a:lnTo>
                      <a:pt x="171" y="182"/>
                    </a:lnTo>
                    <a:lnTo>
                      <a:pt x="174" y="186"/>
                    </a:lnTo>
                    <a:lnTo>
                      <a:pt x="177" y="186"/>
                    </a:lnTo>
                    <a:lnTo>
                      <a:pt x="180" y="189"/>
                    </a:lnTo>
                    <a:lnTo>
                      <a:pt x="180" y="193"/>
                    </a:lnTo>
                    <a:lnTo>
                      <a:pt x="187" y="196"/>
                    </a:lnTo>
                    <a:lnTo>
                      <a:pt x="187" y="200"/>
                    </a:lnTo>
                    <a:lnTo>
                      <a:pt x="190" y="203"/>
                    </a:lnTo>
                    <a:lnTo>
                      <a:pt x="193" y="203"/>
                    </a:lnTo>
                    <a:lnTo>
                      <a:pt x="193" y="207"/>
                    </a:lnTo>
                    <a:lnTo>
                      <a:pt x="196" y="211"/>
                    </a:lnTo>
                    <a:lnTo>
                      <a:pt x="199" y="214"/>
                    </a:lnTo>
                    <a:lnTo>
                      <a:pt x="199" y="218"/>
                    </a:lnTo>
                    <a:lnTo>
                      <a:pt x="203" y="221"/>
                    </a:lnTo>
                    <a:lnTo>
                      <a:pt x="215" y="214"/>
                    </a:lnTo>
                    <a:lnTo>
                      <a:pt x="225" y="207"/>
                    </a:lnTo>
                    <a:lnTo>
                      <a:pt x="231" y="207"/>
                    </a:lnTo>
                    <a:lnTo>
                      <a:pt x="234" y="203"/>
                    </a:lnTo>
                    <a:lnTo>
                      <a:pt x="241" y="200"/>
                    </a:lnTo>
                    <a:lnTo>
                      <a:pt x="244" y="196"/>
                    </a:lnTo>
                    <a:lnTo>
                      <a:pt x="250" y="193"/>
                    </a:lnTo>
                    <a:lnTo>
                      <a:pt x="253" y="189"/>
                    </a:lnTo>
                    <a:lnTo>
                      <a:pt x="260" y="186"/>
                    </a:lnTo>
                    <a:lnTo>
                      <a:pt x="263" y="182"/>
                    </a:lnTo>
                    <a:lnTo>
                      <a:pt x="272" y="175"/>
                    </a:lnTo>
                    <a:lnTo>
                      <a:pt x="276" y="171"/>
                    </a:lnTo>
                    <a:lnTo>
                      <a:pt x="279" y="168"/>
                    </a:lnTo>
                    <a:lnTo>
                      <a:pt x="285" y="164"/>
                    </a:lnTo>
                    <a:lnTo>
                      <a:pt x="288" y="161"/>
                    </a:lnTo>
                    <a:lnTo>
                      <a:pt x="291" y="157"/>
                    </a:lnTo>
                    <a:lnTo>
                      <a:pt x="295" y="154"/>
                    </a:lnTo>
                    <a:lnTo>
                      <a:pt x="298" y="150"/>
                    </a:lnTo>
                    <a:lnTo>
                      <a:pt x="301" y="146"/>
                    </a:lnTo>
                    <a:lnTo>
                      <a:pt x="307" y="143"/>
                    </a:lnTo>
                    <a:lnTo>
                      <a:pt x="310" y="139"/>
                    </a:lnTo>
                    <a:lnTo>
                      <a:pt x="314" y="136"/>
                    </a:lnTo>
                    <a:lnTo>
                      <a:pt x="317" y="129"/>
                    </a:lnTo>
                    <a:lnTo>
                      <a:pt x="323" y="121"/>
                    </a:lnTo>
                    <a:lnTo>
                      <a:pt x="329" y="111"/>
                    </a:lnTo>
                    <a:lnTo>
                      <a:pt x="336" y="100"/>
                    </a:lnTo>
                    <a:lnTo>
                      <a:pt x="333" y="93"/>
                    </a:lnTo>
                    <a:lnTo>
                      <a:pt x="326" y="89"/>
                    </a:lnTo>
                    <a:lnTo>
                      <a:pt x="323" y="86"/>
                    </a:lnTo>
                    <a:lnTo>
                      <a:pt x="317" y="82"/>
                    </a:lnTo>
                    <a:lnTo>
                      <a:pt x="320" y="72"/>
                    </a:lnTo>
                    <a:lnTo>
                      <a:pt x="323" y="61"/>
                    </a:lnTo>
                    <a:lnTo>
                      <a:pt x="323" y="54"/>
                    </a:lnTo>
                    <a:lnTo>
                      <a:pt x="326" y="47"/>
                    </a:lnTo>
                    <a:lnTo>
                      <a:pt x="326" y="40"/>
                    </a:lnTo>
                    <a:lnTo>
                      <a:pt x="326" y="36"/>
                    </a:lnTo>
                    <a:lnTo>
                      <a:pt x="329" y="32"/>
                    </a:lnTo>
                    <a:lnTo>
                      <a:pt x="329" y="29"/>
                    </a:lnTo>
                    <a:lnTo>
                      <a:pt x="329" y="25"/>
                    </a:lnTo>
                    <a:lnTo>
                      <a:pt x="329" y="25"/>
                    </a:lnTo>
                    <a:lnTo>
                      <a:pt x="329" y="22"/>
                    </a:lnTo>
                    <a:lnTo>
                      <a:pt x="329" y="22"/>
                    </a:lnTo>
                    <a:lnTo>
                      <a:pt x="326" y="22"/>
                    </a:lnTo>
                    <a:lnTo>
                      <a:pt x="326" y="22"/>
                    </a:lnTo>
                    <a:lnTo>
                      <a:pt x="326" y="22"/>
                    </a:lnTo>
                    <a:lnTo>
                      <a:pt x="326" y="18"/>
                    </a:lnTo>
                    <a:lnTo>
                      <a:pt x="326" y="18"/>
                    </a:lnTo>
                    <a:lnTo>
                      <a:pt x="326" y="18"/>
                    </a:lnTo>
                    <a:lnTo>
                      <a:pt x="326" y="18"/>
                    </a:lnTo>
                    <a:lnTo>
                      <a:pt x="326" y="22"/>
                    </a:lnTo>
                    <a:lnTo>
                      <a:pt x="323" y="22"/>
                    </a:lnTo>
                    <a:lnTo>
                      <a:pt x="323" y="22"/>
                    </a:lnTo>
                    <a:lnTo>
                      <a:pt x="323" y="22"/>
                    </a:lnTo>
                    <a:lnTo>
                      <a:pt x="320" y="22"/>
                    </a:lnTo>
                    <a:lnTo>
                      <a:pt x="320" y="25"/>
                    </a:lnTo>
                    <a:lnTo>
                      <a:pt x="317" y="25"/>
                    </a:lnTo>
                    <a:lnTo>
                      <a:pt x="317" y="29"/>
                    </a:lnTo>
                    <a:lnTo>
                      <a:pt x="314" y="36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125000"/>
                  <a:buFont typeface="Wingdings" pitchFamily="2" charset="2"/>
                  <a:buNone/>
                  <a:defRPr/>
                </a:pPr>
                <a:endParaRPr lang="en-US" sz="3200" b="1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287758" name="Freeform 14"/>
              <p:cNvSpPr>
                <a:spLocks/>
              </p:cNvSpPr>
              <p:nvPr userDrawn="1"/>
            </p:nvSpPr>
            <p:spPr bwMode="auto">
              <a:xfrm>
                <a:off x="324" y="481"/>
                <a:ext cx="473" cy="370"/>
              </a:xfrm>
              <a:custGeom>
                <a:avLst/>
                <a:gdLst/>
                <a:ahLst/>
                <a:cxnLst>
                  <a:cxn ang="0">
                    <a:pos x="463" y="60"/>
                  </a:cxn>
                  <a:cxn ang="0">
                    <a:pos x="466" y="46"/>
                  </a:cxn>
                  <a:cxn ang="0">
                    <a:pos x="473" y="32"/>
                  </a:cxn>
                  <a:cxn ang="0">
                    <a:pos x="428" y="18"/>
                  </a:cxn>
                  <a:cxn ang="0">
                    <a:pos x="384" y="7"/>
                  </a:cxn>
                  <a:cxn ang="0">
                    <a:pos x="340" y="3"/>
                  </a:cxn>
                  <a:cxn ang="0">
                    <a:pos x="301" y="0"/>
                  </a:cxn>
                  <a:cxn ang="0">
                    <a:pos x="260" y="0"/>
                  </a:cxn>
                  <a:cxn ang="0">
                    <a:pos x="225" y="3"/>
                  </a:cxn>
                  <a:cxn ang="0">
                    <a:pos x="191" y="10"/>
                  </a:cxn>
                  <a:cxn ang="0">
                    <a:pos x="159" y="21"/>
                  </a:cxn>
                  <a:cxn ang="0">
                    <a:pos x="130" y="32"/>
                  </a:cxn>
                  <a:cxn ang="0">
                    <a:pos x="105" y="46"/>
                  </a:cxn>
                  <a:cxn ang="0">
                    <a:pos x="80" y="60"/>
                  </a:cxn>
                  <a:cxn ang="0">
                    <a:pos x="61" y="78"/>
                  </a:cxn>
                  <a:cxn ang="0">
                    <a:pos x="42" y="96"/>
                  </a:cxn>
                  <a:cxn ang="0">
                    <a:pos x="29" y="114"/>
                  </a:cxn>
                  <a:cxn ang="0">
                    <a:pos x="16" y="135"/>
                  </a:cxn>
                  <a:cxn ang="0">
                    <a:pos x="10" y="153"/>
                  </a:cxn>
                  <a:cxn ang="0">
                    <a:pos x="4" y="185"/>
                  </a:cxn>
                  <a:cxn ang="0">
                    <a:pos x="0" y="210"/>
                  </a:cxn>
                  <a:cxn ang="0">
                    <a:pos x="4" y="239"/>
                  </a:cxn>
                  <a:cxn ang="0">
                    <a:pos x="10" y="260"/>
                  </a:cxn>
                  <a:cxn ang="0">
                    <a:pos x="23" y="281"/>
                  </a:cxn>
                  <a:cxn ang="0">
                    <a:pos x="35" y="303"/>
                  </a:cxn>
                  <a:cxn ang="0">
                    <a:pos x="51" y="321"/>
                  </a:cxn>
                  <a:cxn ang="0">
                    <a:pos x="67" y="335"/>
                  </a:cxn>
                  <a:cxn ang="0">
                    <a:pos x="86" y="345"/>
                  </a:cxn>
                  <a:cxn ang="0">
                    <a:pos x="108" y="356"/>
                  </a:cxn>
                  <a:cxn ang="0">
                    <a:pos x="130" y="363"/>
                  </a:cxn>
                  <a:cxn ang="0">
                    <a:pos x="149" y="367"/>
                  </a:cxn>
                  <a:cxn ang="0">
                    <a:pos x="172" y="370"/>
                  </a:cxn>
                  <a:cxn ang="0">
                    <a:pos x="194" y="367"/>
                  </a:cxn>
                  <a:cxn ang="0">
                    <a:pos x="213" y="363"/>
                  </a:cxn>
                  <a:cxn ang="0">
                    <a:pos x="232" y="356"/>
                  </a:cxn>
                  <a:cxn ang="0">
                    <a:pos x="216" y="338"/>
                  </a:cxn>
                  <a:cxn ang="0">
                    <a:pos x="206" y="317"/>
                  </a:cxn>
                  <a:cxn ang="0">
                    <a:pos x="197" y="292"/>
                  </a:cxn>
                  <a:cxn ang="0">
                    <a:pos x="191" y="267"/>
                  </a:cxn>
                  <a:cxn ang="0">
                    <a:pos x="191" y="239"/>
                  </a:cxn>
                  <a:cxn ang="0">
                    <a:pos x="191" y="210"/>
                  </a:cxn>
                  <a:cxn ang="0">
                    <a:pos x="197" y="182"/>
                  </a:cxn>
                  <a:cxn ang="0">
                    <a:pos x="206" y="157"/>
                  </a:cxn>
                  <a:cxn ang="0">
                    <a:pos x="222" y="132"/>
                  </a:cxn>
                  <a:cxn ang="0">
                    <a:pos x="241" y="107"/>
                  </a:cxn>
                  <a:cxn ang="0">
                    <a:pos x="263" y="89"/>
                  </a:cxn>
                  <a:cxn ang="0">
                    <a:pos x="292" y="75"/>
                  </a:cxn>
                  <a:cxn ang="0">
                    <a:pos x="327" y="64"/>
                  </a:cxn>
                  <a:cxn ang="0">
                    <a:pos x="365" y="60"/>
                  </a:cxn>
                  <a:cxn ang="0">
                    <a:pos x="409" y="60"/>
                  </a:cxn>
                  <a:cxn ang="0">
                    <a:pos x="460" y="71"/>
                  </a:cxn>
                </a:cxnLst>
                <a:rect l="0" t="0" r="r" b="b"/>
                <a:pathLst>
                  <a:path w="473" h="370">
                    <a:moveTo>
                      <a:pt x="460" y="71"/>
                    </a:moveTo>
                    <a:lnTo>
                      <a:pt x="460" y="71"/>
                    </a:lnTo>
                    <a:lnTo>
                      <a:pt x="463" y="68"/>
                    </a:lnTo>
                    <a:lnTo>
                      <a:pt x="463" y="60"/>
                    </a:lnTo>
                    <a:lnTo>
                      <a:pt x="463" y="57"/>
                    </a:lnTo>
                    <a:lnTo>
                      <a:pt x="466" y="53"/>
                    </a:lnTo>
                    <a:lnTo>
                      <a:pt x="466" y="53"/>
                    </a:lnTo>
                    <a:lnTo>
                      <a:pt x="466" y="46"/>
                    </a:lnTo>
                    <a:lnTo>
                      <a:pt x="469" y="43"/>
                    </a:lnTo>
                    <a:lnTo>
                      <a:pt x="469" y="39"/>
                    </a:lnTo>
                    <a:lnTo>
                      <a:pt x="469" y="39"/>
                    </a:lnTo>
                    <a:lnTo>
                      <a:pt x="473" y="32"/>
                    </a:lnTo>
                    <a:lnTo>
                      <a:pt x="463" y="28"/>
                    </a:lnTo>
                    <a:lnTo>
                      <a:pt x="450" y="25"/>
                    </a:lnTo>
                    <a:lnTo>
                      <a:pt x="438" y="21"/>
                    </a:lnTo>
                    <a:lnTo>
                      <a:pt x="428" y="18"/>
                    </a:lnTo>
                    <a:lnTo>
                      <a:pt x="416" y="14"/>
                    </a:lnTo>
                    <a:lnTo>
                      <a:pt x="406" y="14"/>
                    </a:lnTo>
                    <a:lnTo>
                      <a:pt x="393" y="10"/>
                    </a:lnTo>
                    <a:lnTo>
                      <a:pt x="384" y="7"/>
                    </a:lnTo>
                    <a:lnTo>
                      <a:pt x="371" y="7"/>
                    </a:lnTo>
                    <a:lnTo>
                      <a:pt x="362" y="3"/>
                    </a:lnTo>
                    <a:lnTo>
                      <a:pt x="352" y="3"/>
                    </a:lnTo>
                    <a:lnTo>
                      <a:pt x="340" y="3"/>
                    </a:lnTo>
                    <a:lnTo>
                      <a:pt x="330" y="0"/>
                    </a:lnTo>
                    <a:lnTo>
                      <a:pt x="321" y="0"/>
                    </a:lnTo>
                    <a:lnTo>
                      <a:pt x="311" y="0"/>
                    </a:lnTo>
                    <a:lnTo>
                      <a:pt x="301" y="0"/>
                    </a:lnTo>
                    <a:lnTo>
                      <a:pt x="289" y="0"/>
                    </a:lnTo>
                    <a:lnTo>
                      <a:pt x="279" y="0"/>
                    </a:lnTo>
                    <a:lnTo>
                      <a:pt x="270" y="0"/>
                    </a:lnTo>
                    <a:lnTo>
                      <a:pt x="260" y="0"/>
                    </a:lnTo>
                    <a:lnTo>
                      <a:pt x="251" y="0"/>
                    </a:lnTo>
                    <a:lnTo>
                      <a:pt x="244" y="3"/>
                    </a:lnTo>
                    <a:lnTo>
                      <a:pt x="235" y="3"/>
                    </a:lnTo>
                    <a:lnTo>
                      <a:pt x="225" y="3"/>
                    </a:lnTo>
                    <a:lnTo>
                      <a:pt x="216" y="7"/>
                    </a:lnTo>
                    <a:lnTo>
                      <a:pt x="206" y="7"/>
                    </a:lnTo>
                    <a:lnTo>
                      <a:pt x="200" y="10"/>
                    </a:lnTo>
                    <a:lnTo>
                      <a:pt x="191" y="10"/>
                    </a:lnTo>
                    <a:lnTo>
                      <a:pt x="184" y="14"/>
                    </a:lnTo>
                    <a:lnTo>
                      <a:pt x="175" y="14"/>
                    </a:lnTo>
                    <a:lnTo>
                      <a:pt x="168" y="18"/>
                    </a:lnTo>
                    <a:lnTo>
                      <a:pt x="159" y="21"/>
                    </a:lnTo>
                    <a:lnTo>
                      <a:pt x="152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0" y="32"/>
                    </a:lnTo>
                    <a:lnTo>
                      <a:pt x="124" y="35"/>
                    </a:lnTo>
                    <a:lnTo>
                      <a:pt x="118" y="39"/>
                    </a:lnTo>
                    <a:lnTo>
                      <a:pt x="111" y="43"/>
                    </a:lnTo>
                    <a:lnTo>
                      <a:pt x="105" y="46"/>
                    </a:lnTo>
                    <a:lnTo>
                      <a:pt x="99" y="50"/>
                    </a:lnTo>
                    <a:lnTo>
                      <a:pt x="92" y="53"/>
                    </a:lnTo>
                    <a:lnTo>
                      <a:pt x="86" y="57"/>
                    </a:lnTo>
                    <a:lnTo>
                      <a:pt x="80" y="60"/>
                    </a:lnTo>
                    <a:lnTo>
                      <a:pt x="73" y="64"/>
                    </a:lnTo>
                    <a:lnTo>
                      <a:pt x="70" y="71"/>
                    </a:lnTo>
                    <a:lnTo>
                      <a:pt x="64" y="75"/>
                    </a:lnTo>
                    <a:lnTo>
                      <a:pt x="61" y="78"/>
                    </a:lnTo>
                    <a:lnTo>
                      <a:pt x="54" y="82"/>
                    </a:lnTo>
                    <a:lnTo>
                      <a:pt x="51" y="85"/>
                    </a:lnTo>
                    <a:lnTo>
                      <a:pt x="45" y="92"/>
                    </a:lnTo>
                    <a:lnTo>
                      <a:pt x="42" y="96"/>
                    </a:lnTo>
                    <a:lnTo>
                      <a:pt x="38" y="100"/>
                    </a:lnTo>
                    <a:lnTo>
                      <a:pt x="35" y="107"/>
                    </a:lnTo>
                    <a:lnTo>
                      <a:pt x="32" y="110"/>
                    </a:lnTo>
                    <a:lnTo>
                      <a:pt x="29" y="114"/>
                    </a:lnTo>
                    <a:lnTo>
                      <a:pt x="26" y="121"/>
                    </a:lnTo>
                    <a:lnTo>
                      <a:pt x="23" y="125"/>
                    </a:lnTo>
                    <a:lnTo>
                      <a:pt x="19" y="128"/>
                    </a:lnTo>
                    <a:lnTo>
                      <a:pt x="16" y="135"/>
                    </a:lnTo>
                    <a:lnTo>
                      <a:pt x="13" y="139"/>
                    </a:lnTo>
                    <a:lnTo>
                      <a:pt x="13" y="142"/>
                    </a:lnTo>
                    <a:lnTo>
                      <a:pt x="10" y="149"/>
                    </a:lnTo>
                    <a:lnTo>
                      <a:pt x="10" y="153"/>
                    </a:lnTo>
                    <a:lnTo>
                      <a:pt x="7" y="160"/>
                    </a:lnTo>
                    <a:lnTo>
                      <a:pt x="7" y="167"/>
                    </a:lnTo>
                    <a:lnTo>
                      <a:pt x="4" y="174"/>
                    </a:lnTo>
                    <a:lnTo>
                      <a:pt x="4" y="185"/>
                    </a:lnTo>
                    <a:lnTo>
                      <a:pt x="4" y="192"/>
                    </a:lnTo>
                    <a:lnTo>
                      <a:pt x="0" y="196"/>
                    </a:lnTo>
                    <a:lnTo>
                      <a:pt x="0" y="203"/>
                    </a:lnTo>
                    <a:lnTo>
                      <a:pt x="0" y="210"/>
                    </a:lnTo>
                    <a:lnTo>
                      <a:pt x="4" y="217"/>
                    </a:lnTo>
                    <a:lnTo>
                      <a:pt x="4" y="224"/>
                    </a:lnTo>
                    <a:lnTo>
                      <a:pt x="4" y="231"/>
                    </a:lnTo>
                    <a:lnTo>
                      <a:pt x="4" y="239"/>
                    </a:lnTo>
                    <a:lnTo>
                      <a:pt x="7" y="242"/>
                    </a:lnTo>
                    <a:lnTo>
                      <a:pt x="7" y="249"/>
                    </a:lnTo>
                    <a:lnTo>
                      <a:pt x="10" y="256"/>
                    </a:lnTo>
                    <a:lnTo>
                      <a:pt x="10" y="260"/>
                    </a:lnTo>
                    <a:lnTo>
                      <a:pt x="13" y="267"/>
                    </a:lnTo>
                    <a:lnTo>
                      <a:pt x="16" y="271"/>
                    </a:lnTo>
                    <a:lnTo>
                      <a:pt x="19" y="278"/>
                    </a:lnTo>
                    <a:lnTo>
                      <a:pt x="23" y="281"/>
                    </a:lnTo>
                    <a:lnTo>
                      <a:pt x="26" y="288"/>
                    </a:lnTo>
                    <a:lnTo>
                      <a:pt x="29" y="292"/>
                    </a:lnTo>
                    <a:lnTo>
                      <a:pt x="32" y="299"/>
                    </a:lnTo>
                    <a:lnTo>
                      <a:pt x="35" y="303"/>
                    </a:lnTo>
                    <a:lnTo>
                      <a:pt x="38" y="306"/>
                    </a:lnTo>
                    <a:lnTo>
                      <a:pt x="42" y="310"/>
                    </a:lnTo>
                    <a:lnTo>
                      <a:pt x="45" y="317"/>
                    </a:lnTo>
                    <a:lnTo>
                      <a:pt x="51" y="321"/>
                    </a:lnTo>
                    <a:lnTo>
                      <a:pt x="54" y="324"/>
                    </a:lnTo>
                    <a:lnTo>
                      <a:pt x="57" y="328"/>
                    </a:lnTo>
                    <a:lnTo>
                      <a:pt x="64" y="331"/>
                    </a:lnTo>
                    <a:lnTo>
                      <a:pt x="67" y="335"/>
                    </a:lnTo>
                    <a:lnTo>
                      <a:pt x="73" y="338"/>
                    </a:lnTo>
                    <a:lnTo>
                      <a:pt x="76" y="342"/>
                    </a:lnTo>
                    <a:lnTo>
                      <a:pt x="83" y="342"/>
                    </a:lnTo>
                    <a:lnTo>
                      <a:pt x="86" y="345"/>
                    </a:lnTo>
                    <a:lnTo>
                      <a:pt x="92" y="349"/>
                    </a:lnTo>
                    <a:lnTo>
                      <a:pt x="99" y="353"/>
                    </a:lnTo>
                    <a:lnTo>
                      <a:pt x="102" y="353"/>
                    </a:lnTo>
                    <a:lnTo>
                      <a:pt x="108" y="356"/>
                    </a:lnTo>
                    <a:lnTo>
                      <a:pt x="111" y="360"/>
                    </a:lnTo>
                    <a:lnTo>
                      <a:pt x="118" y="360"/>
                    </a:lnTo>
                    <a:lnTo>
                      <a:pt x="124" y="363"/>
                    </a:lnTo>
                    <a:lnTo>
                      <a:pt x="130" y="363"/>
                    </a:lnTo>
                    <a:lnTo>
                      <a:pt x="133" y="363"/>
                    </a:lnTo>
                    <a:lnTo>
                      <a:pt x="140" y="367"/>
                    </a:lnTo>
                    <a:lnTo>
                      <a:pt x="146" y="367"/>
                    </a:lnTo>
                    <a:lnTo>
                      <a:pt x="149" y="367"/>
                    </a:lnTo>
                    <a:lnTo>
                      <a:pt x="156" y="367"/>
                    </a:lnTo>
                    <a:lnTo>
                      <a:pt x="162" y="370"/>
                    </a:lnTo>
                    <a:lnTo>
                      <a:pt x="168" y="370"/>
                    </a:lnTo>
                    <a:lnTo>
                      <a:pt x="172" y="370"/>
                    </a:lnTo>
                    <a:lnTo>
                      <a:pt x="178" y="370"/>
                    </a:lnTo>
                    <a:lnTo>
                      <a:pt x="184" y="370"/>
                    </a:lnTo>
                    <a:lnTo>
                      <a:pt x="187" y="370"/>
                    </a:lnTo>
                    <a:lnTo>
                      <a:pt x="194" y="367"/>
                    </a:lnTo>
                    <a:lnTo>
                      <a:pt x="197" y="367"/>
                    </a:lnTo>
                    <a:lnTo>
                      <a:pt x="203" y="367"/>
                    </a:lnTo>
                    <a:lnTo>
                      <a:pt x="210" y="367"/>
                    </a:lnTo>
                    <a:lnTo>
                      <a:pt x="213" y="363"/>
                    </a:lnTo>
                    <a:lnTo>
                      <a:pt x="219" y="363"/>
                    </a:lnTo>
                    <a:lnTo>
                      <a:pt x="222" y="360"/>
                    </a:lnTo>
                    <a:lnTo>
                      <a:pt x="229" y="360"/>
                    </a:lnTo>
                    <a:lnTo>
                      <a:pt x="232" y="356"/>
                    </a:lnTo>
                    <a:lnTo>
                      <a:pt x="229" y="353"/>
                    </a:lnTo>
                    <a:lnTo>
                      <a:pt x="225" y="349"/>
                    </a:lnTo>
                    <a:lnTo>
                      <a:pt x="222" y="345"/>
                    </a:lnTo>
                    <a:lnTo>
                      <a:pt x="216" y="338"/>
                    </a:lnTo>
                    <a:lnTo>
                      <a:pt x="213" y="335"/>
                    </a:lnTo>
                    <a:lnTo>
                      <a:pt x="210" y="328"/>
                    </a:lnTo>
                    <a:lnTo>
                      <a:pt x="206" y="324"/>
                    </a:lnTo>
                    <a:lnTo>
                      <a:pt x="206" y="317"/>
                    </a:lnTo>
                    <a:lnTo>
                      <a:pt x="203" y="310"/>
                    </a:lnTo>
                    <a:lnTo>
                      <a:pt x="200" y="306"/>
                    </a:lnTo>
                    <a:lnTo>
                      <a:pt x="197" y="299"/>
                    </a:lnTo>
                    <a:lnTo>
                      <a:pt x="197" y="292"/>
                    </a:lnTo>
                    <a:lnTo>
                      <a:pt x="194" y="285"/>
                    </a:lnTo>
                    <a:lnTo>
                      <a:pt x="194" y="281"/>
                    </a:lnTo>
                    <a:lnTo>
                      <a:pt x="191" y="274"/>
                    </a:lnTo>
                    <a:lnTo>
                      <a:pt x="191" y="267"/>
                    </a:lnTo>
                    <a:lnTo>
                      <a:pt x="191" y="260"/>
                    </a:lnTo>
                    <a:lnTo>
                      <a:pt x="191" y="253"/>
                    </a:lnTo>
                    <a:lnTo>
                      <a:pt x="191" y="246"/>
                    </a:lnTo>
                    <a:lnTo>
                      <a:pt x="191" y="239"/>
                    </a:lnTo>
                    <a:lnTo>
                      <a:pt x="191" y="231"/>
                    </a:lnTo>
                    <a:lnTo>
                      <a:pt x="191" y="224"/>
                    </a:lnTo>
                    <a:lnTo>
                      <a:pt x="191" y="217"/>
                    </a:lnTo>
                    <a:lnTo>
                      <a:pt x="191" y="210"/>
                    </a:lnTo>
                    <a:lnTo>
                      <a:pt x="191" y="203"/>
                    </a:lnTo>
                    <a:lnTo>
                      <a:pt x="194" y="196"/>
                    </a:lnTo>
                    <a:lnTo>
                      <a:pt x="194" y="189"/>
                    </a:lnTo>
                    <a:lnTo>
                      <a:pt x="197" y="182"/>
                    </a:lnTo>
                    <a:lnTo>
                      <a:pt x="200" y="174"/>
                    </a:lnTo>
                    <a:lnTo>
                      <a:pt x="200" y="167"/>
                    </a:lnTo>
                    <a:lnTo>
                      <a:pt x="203" y="164"/>
                    </a:lnTo>
                    <a:lnTo>
                      <a:pt x="206" y="157"/>
                    </a:lnTo>
                    <a:lnTo>
                      <a:pt x="210" y="149"/>
                    </a:lnTo>
                    <a:lnTo>
                      <a:pt x="213" y="142"/>
                    </a:lnTo>
                    <a:lnTo>
                      <a:pt x="216" y="135"/>
                    </a:lnTo>
                    <a:lnTo>
                      <a:pt x="222" y="132"/>
                    </a:lnTo>
                    <a:lnTo>
                      <a:pt x="225" y="125"/>
                    </a:lnTo>
                    <a:lnTo>
                      <a:pt x="229" y="117"/>
                    </a:lnTo>
                    <a:lnTo>
                      <a:pt x="235" y="114"/>
                    </a:lnTo>
                    <a:lnTo>
                      <a:pt x="241" y="107"/>
                    </a:lnTo>
                    <a:lnTo>
                      <a:pt x="244" y="103"/>
                    </a:lnTo>
                    <a:lnTo>
                      <a:pt x="251" y="100"/>
                    </a:lnTo>
                    <a:lnTo>
                      <a:pt x="257" y="92"/>
                    </a:lnTo>
                    <a:lnTo>
                      <a:pt x="263" y="89"/>
                    </a:lnTo>
                    <a:lnTo>
                      <a:pt x="270" y="85"/>
                    </a:lnTo>
                    <a:lnTo>
                      <a:pt x="276" y="82"/>
                    </a:lnTo>
                    <a:lnTo>
                      <a:pt x="286" y="78"/>
                    </a:lnTo>
                    <a:lnTo>
                      <a:pt x="292" y="75"/>
                    </a:lnTo>
                    <a:lnTo>
                      <a:pt x="301" y="71"/>
                    </a:lnTo>
                    <a:lnTo>
                      <a:pt x="308" y="68"/>
                    </a:lnTo>
                    <a:lnTo>
                      <a:pt x="317" y="68"/>
                    </a:lnTo>
                    <a:lnTo>
                      <a:pt x="327" y="64"/>
                    </a:lnTo>
                    <a:lnTo>
                      <a:pt x="336" y="64"/>
                    </a:lnTo>
                    <a:lnTo>
                      <a:pt x="346" y="60"/>
                    </a:lnTo>
                    <a:lnTo>
                      <a:pt x="355" y="60"/>
                    </a:lnTo>
                    <a:lnTo>
                      <a:pt x="365" y="60"/>
                    </a:lnTo>
                    <a:lnTo>
                      <a:pt x="378" y="60"/>
                    </a:lnTo>
                    <a:lnTo>
                      <a:pt x="387" y="60"/>
                    </a:lnTo>
                    <a:lnTo>
                      <a:pt x="400" y="60"/>
                    </a:lnTo>
                    <a:lnTo>
                      <a:pt x="409" y="60"/>
                    </a:lnTo>
                    <a:lnTo>
                      <a:pt x="422" y="64"/>
                    </a:lnTo>
                    <a:lnTo>
                      <a:pt x="435" y="68"/>
                    </a:lnTo>
                    <a:lnTo>
                      <a:pt x="447" y="68"/>
                    </a:lnTo>
                    <a:lnTo>
                      <a:pt x="460" y="71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125000"/>
                  <a:buFont typeface="Wingdings" pitchFamily="2" charset="2"/>
                  <a:buNone/>
                  <a:defRPr/>
                </a:pPr>
                <a:endParaRPr lang="en-US" sz="3200" b="1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</p:grpSp>
      <p:sp>
        <p:nvSpPr>
          <p:cNvPr id="1024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04800"/>
            <a:ext cx="7775575" cy="1176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685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99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99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99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99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9900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9900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9900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9900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99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Monotype Sort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4BDB8C-0892-4B08-A4BE-6C8F83D2BC6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9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C643C-4E97-4032-8356-DB18E1926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34101-458C-4AD3-905A-63264CEB7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A739-292D-42C9-A895-CDFD0FF5C0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4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defTabSz="812810" rtl="0" eaLnBrk="1" latinLnBrk="0" hangingPunct="1">
        <a:spcBef>
          <a:spcPct val="0"/>
        </a:spcBef>
        <a:buNone/>
        <a:defRPr sz="39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4" indent="-304804" algn="l" defTabSz="81281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defTabSz="812810" rtl="0" eaLnBrk="1" latinLnBrk="0" hangingPunct="1">
        <a:spcBef>
          <a:spcPct val="20000"/>
        </a:spcBef>
        <a:buFont typeface="Arial" pitchFamily="34" charset="0"/>
        <a:buChar char="–"/>
        <a:defRPr sz="2489" kern="1200">
          <a:solidFill>
            <a:schemeClr val="tx1"/>
          </a:solidFill>
          <a:latin typeface="+mn-lt"/>
          <a:ea typeface="+mn-ea"/>
          <a:cs typeface="+mn-cs"/>
        </a:defRPr>
      </a:lvl2pPr>
      <a:lvl3pPr marL="101601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422418" indent="-203203" algn="l" defTabSz="812810" rtl="0" eaLnBrk="1" latinLnBrk="0" hangingPunct="1">
        <a:spcBef>
          <a:spcPct val="20000"/>
        </a:spcBef>
        <a:buFont typeface="Arial" pitchFamily="34" charset="0"/>
        <a:buChar char="–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indent="-203203" algn="l" defTabSz="812810" rtl="0" eaLnBrk="1" latinLnBrk="0" hangingPunct="1">
        <a:spcBef>
          <a:spcPct val="20000"/>
        </a:spcBef>
        <a:buFont typeface="Arial" pitchFamily="34" charset="0"/>
        <a:buChar char="»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35228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A739-292D-42C9-A895-CDFD0FF5C0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7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defTabSz="812810" rtl="0" eaLnBrk="1" latinLnBrk="0" hangingPunct="1">
        <a:spcBef>
          <a:spcPct val="0"/>
        </a:spcBef>
        <a:buNone/>
        <a:defRPr sz="39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4" indent="-304804" algn="l" defTabSz="81281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defTabSz="812810" rtl="0" eaLnBrk="1" latinLnBrk="0" hangingPunct="1">
        <a:spcBef>
          <a:spcPct val="20000"/>
        </a:spcBef>
        <a:buFont typeface="Arial" pitchFamily="34" charset="0"/>
        <a:buChar char="–"/>
        <a:defRPr sz="2489" kern="1200">
          <a:solidFill>
            <a:schemeClr val="tx1"/>
          </a:solidFill>
          <a:latin typeface="+mn-lt"/>
          <a:ea typeface="+mn-ea"/>
          <a:cs typeface="+mn-cs"/>
        </a:defRPr>
      </a:lvl2pPr>
      <a:lvl3pPr marL="101601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422418" indent="-203203" algn="l" defTabSz="812810" rtl="0" eaLnBrk="1" latinLnBrk="0" hangingPunct="1">
        <a:spcBef>
          <a:spcPct val="20000"/>
        </a:spcBef>
        <a:buFont typeface="Arial" pitchFamily="34" charset="0"/>
        <a:buChar char="–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indent="-203203" algn="l" defTabSz="812810" rtl="0" eaLnBrk="1" latinLnBrk="0" hangingPunct="1">
        <a:spcBef>
          <a:spcPct val="20000"/>
        </a:spcBef>
        <a:buFont typeface="Arial" pitchFamily="34" charset="0"/>
        <a:buChar char="»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35228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A739-292D-42C9-A895-CDFD0FF5C0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0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ctr" defTabSz="812810" rtl="0" eaLnBrk="1" latinLnBrk="0" hangingPunct="1">
        <a:spcBef>
          <a:spcPct val="0"/>
        </a:spcBef>
        <a:buNone/>
        <a:defRPr sz="39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4" indent="-304804" algn="l" defTabSz="81281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defTabSz="812810" rtl="0" eaLnBrk="1" latinLnBrk="0" hangingPunct="1">
        <a:spcBef>
          <a:spcPct val="20000"/>
        </a:spcBef>
        <a:buFont typeface="Arial" pitchFamily="34" charset="0"/>
        <a:buChar char="–"/>
        <a:defRPr sz="2489" kern="1200">
          <a:solidFill>
            <a:schemeClr val="tx1"/>
          </a:solidFill>
          <a:latin typeface="+mn-lt"/>
          <a:ea typeface="+mn-ea"/>
          <a:cs typeface="+mn-cs"/>
        </a:defRPr>
      </a:lvl2pPr>
      <a:lvl3pPr marL="101601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422418" indent="-203203" algn="l" defTabSz="812810" rtl="0" eaLnBrk="1" latinLnBrk="0" hangingPunct="1">
        <a:spcBef>
          <a:spcPct val="20000"/>
        </a:spcBef>
        <a:buFont typeface="Arial" pitchFamily="34" charset="0"/>
        <a:buChar char="–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indent="-203203" algn="l" defTabSz="812810" rtl="0" eaLnBrk="1" latinLnBrk="0" hangingPunct="1">
        <a:spcBef>
          <a:spcPct val="20000"/>
        </a:spcBef>
        <a:buFont typeface="Arial" pitchFamily="34" charset="0"/>
        <a:buChar char="»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35228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A739-292D-42C9-A895-CDFD0FF5C0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7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ftr="0" dt="0"/>
  <p:txStyles>
    <p:titleStyle>
      <a:lvl1pPr algn="ctr" defTabSz="812810" rtl="0" eaLnBrk="1" latinLnBrk="0" hangingPunct="1">
        <a:spcBef>
          <a:spcPct val="0"/>
        </a:spcBef>
        <a:buNone/>
        <a:defRPr sz="39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4" indent="-304804" algn="l" defTabSz="81281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defTabSz="812810" rtl="0" eaLnBrk="1" latinLnBrk="0" hangingPunct="1">
        <a:spcBef>
          <a:spcPct val="20000"/>
        </a:spcBef>
        <a:buFont typeface="Arial" pitchFamily="34" charset="0"/>
        <a:buChar char="–"/>
        <a:defRPr sz="2489" kern="1200">
          <a:solidFill>
            <a:schemeClr val="tx1"/>
          </a:solidFill>
          <a:latin typeface="+mn-lt"/>
          <a:ea typeface="+mn-ea"/>
          <a:cs typeface="+mn-cs"/>
        </a:defRPr>
      </a:lvl2pPr>
      <a:lvl3pPr marL="101601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422418" indent="-203203" algn="l" defTabSz="812810" rtl="0" eaLnBrk="1" latinLnBrk="0" hangingPunct="1">
        <a:spcBef>
          <a:spcPct val="20000"/>
        </a:spcBef>
        <a:buFont typeface="Arial" pitchFamily="34" charset="0"/>
        <a:buChar char="–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indent="-203203" algn="l" defTabSz="812810" rtl="0" eaLnBrk="1" latinLnBrk="0" hangingPunct="1">
        <a:spcBef>
          <a:spcPct val="20000"/>
        </a:spcBef>
        <a:buFont typeface="Arial" pitchFamily="34" charset="0"/>
        <a:buChar char="»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35228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dairy.wisc.edu/MPP/ResourceMaterial/MPP%20Decision%20Tool%20Brochure.pdf" TargetMode="External"/><Relationship Id="rId13" Type="http://schemas.openxmlformats.org/officeDocument/2006/relationships/image" Target="../media/image22.png"/><Relationship Id="rId3" Type="http://schemas.openxmlformats.org/officeDocument/2006/relationships/hyperlink" Target="http://www.agmanager.info/policy/commodity/2012/FAQ_DairyMPP.pdf" TargetMode="External"/><Relationship Id="rId7" Type="http://schemas.openxmlformats.org/officeDocument/2006/relationships/hyperlink" Target="http://dairy.wisc.edu/MPP/Tool/Instructions.pdf" TargetMode="External"/><Relationship Id="rId12" Type="http://schemas.openxmlformats.org/officeDocument/2006/relationships/hyperlink" Target="http://www.agmanager.info/policy/commodity/2012/default.asp#top of page" TargetMode="External"/><Relationship Id="rId2" Type="http://schemas.openxmlformats.org/officeDocument/2006/relationships/hyperlink" Target="http://www.agmanager.info/about/contributors/individual/reid.asp" TargetMode="External"/><Relationship Id="rId1" Type="http://schemas.openxmlformats.org/officeDocument/2006/relationships/slideLayout" Target="../slideLayouts/slideLayout86.xml"/><Relationship Id="rId6" Type="http://schemas.openxmlformats.org/officeDocument/2006/relationships/hyperlink" Target="http://dairy.wisc.edu/MPP/Tool/" TargetMode="External"/><Relationship Id="rId11" Type="http://schemas.openxmlformats.org/officeDocument/2006/relationships/hyperlink" Target="http://future.aae.wisc.edu/lgm_dairy.html" TargetMode="External"/><Relationship Id="rId5" Type="http://schemas.openxmlformats.org/officeDocument/2006/relationships/hyperlink" Target="http://dairy.wisc.edu/PubPod/Pubs/IL14-02.pdf" TargetMode="External"/><Relationship Id="rId10" Type="http://schemas.openxmlformats.org/officeDocument/2006/relationships/hyperlink" Target="http://dairy.wisc.edu/" TargetMode="External"/><Relationship Id="rId4" Type="http://schemas.openxmlformats.org/officeDocument/2006/relationships/hyperlink" Target="http://www.fsa.usda.gov/Internet/FSA_File/mpp_dairy.pdf" TargetMode="External"/><Relationship Id="rId9" Type="http://schemas.openxmlformats.org/officeDocument/2006/relationships/hyperlink" Target="http://www.agmanager.info/policy/commodity/2012/DairyProductionHistory_Tool.xl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2247900"/>
            <a:ext cx="913923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US &amp; Kansas Dairy Industry Trends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Eastern KS Animal Science Extension Update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November 18, 2014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Mike Brouk</a:t>
            </a:r>
            <a:br>
              <a:rPr lang="en-US" sz="4000" dirty="0" smtClean="0"/>
            </a:br>
            <a:r>
              <a:rPr lang="en-US" sz="2800" dirty="0" smtClean="0"/>
              <a:t>mbrouk@ksu.edu</a:t>
            </a:r>
            <a:endParaRPr lang="en-US" sz="4000" dirty="0" smtClean="0"/>
          </a:p>
        </p:txBody>
      </p:sp>
      <p:sp>
        <p:nvSpPr>
          <p:cNvPr id="9219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557338" y="4114800"/>
            <a:ext cx="6400800" cy="14478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9221" name="Picture 2053" descr="dair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838" y="5508625"/>
            <a:ext cx="28194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0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KS Dairy Industry Trends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1295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248400"/>
            <a:ext cx="624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Data Source: NASS Quick Stats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381000" y="6172200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Source: Federal Milk Market Administrator – Central Order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706438"/>
            <a:ext cx="8278813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9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81000" y="6172200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Source: Federal Milk Market Administrator – Central Order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191" y="209670"/>
            <a:ext cx="8382000" cy="556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6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381000" y="6172200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Source: Federal Milk Market Administrator – Central Order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59430"/>
            <a:ext cx="8305800" cy="580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1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398721" y="6476354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Source: Federal Milk Market Administrator – Central Order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94102"/>
            <a:ext cx="8793828" cy="491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647" y="381000"/>
            <a:ext cx="8677276" cy="115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1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525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6096000" y="6172200"/>
            <a:ext cx="3048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www.fmmacentral.com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938837" cy="335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55953"/>
            <a:ext cx="5899979" cy="319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686493"/>
            <a:ext cx="4495800" cy="12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838200" y="61722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Chart courtesy of Federal Milk Market Administrator, Central Order 32.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Kansas Dairy Farms by County - </a:t>
            </a:r>
            <a:r>
              <a:rPr lang="en-US" sz="3200" b="1" dirty="0" smtClean="0">
                <a:solidFill>
                  <a:srgbClr val="000000"/>
                </a:solidFill>
              </a:rPr>
              <a:t>2013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889575"/>
            <a:ext cx="841057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4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Destination of KS Milk in May,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Arkansas, Colorado, Georgia, Iowa, Kansas, Kentucky, Louisiana, Minnesota, Missouri, North Carolina, Nebraska, New Mexico, Oklahoma, Tennessee, and </a:t>
            </a:r>
            <a:r>
              <a:rPr lang="en-US" b="1" dirty="0" smtClean="0"/>
              <a:t>Texas</a:t>
            </a:r>
          </a:p>
          <a:p>
            <a:endParaRPr lang="en-US" b="1" dirty="0"/>
          </a:p>
          <a:p>
            <a:r>
              <a:rPr lang="en-US" b="1" dirty="0" smtClean="0"/>
              <a:t>75% of KS May 2013 milk shipped out of KS</a:t>
            </a:r>
          </a:p>
          <a:p>
            <a:endParaRPr lang="en-US" b="1" dirty="0"/>
          </a:p>
          <a:p>
            <a:r>
              <a:rPr lang="en-US" b="1" dirty="0" smtClean="0"/>
              <a:t>46 Different Plants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096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Source:  Federal Milk Market Administrator Central Order – May 2013 FO32 data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260" y="662336"/>
            <a:ext cx="8089814" cy="1350883"/>
          </a:xfrm>
          <a:noFill/>
        </p:spPr>
        <p:txBody>
          <a:bodyPr wrap="square" rtlCol="0">
            <a:spAutoFit/>
          </a:bodyPr>
          <a:lstStyle/>
          <a:p>
            <a:pPr defTabSz="406405"/>
            <a:r>
              <a:rPr lang="en-US" sz="4089" b="1" i="1" dirty="0">
                <a:solidFill>
                  <a:srgbClr val="000099"/>
                </a:solidFill>
                <a:latin typeface="Comic Sans MS" pitchFamily="66" charset="0"/>
                <a:ea typeface="+mn-ea"/>
                <a:cs typeface="+mn-cs"/>
              </a:rPr>
              <a:t>K-State Dairy Employee Training and Development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9334" y="4608986"/>
            <a:ext cx="8805332" cy="1151467"/>
          </a:xfrm>
          <a:prstGeom prst="rect">
            <a:avLst/>
          </a:prstGeom>
        </p:spPr>
        <p:txBody>
          <a:bodyPr vert="horz" lIns="81280" tIns="40640" rIns="81280" bIns="4064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89" dirty="0">
                <a:solidFill>
                  <a:prstClr val="black"/>
                </a:solidFill>
                <a:latin typeface="Comic Sans MS" pitchFamily="66" charset="0"/>
                <a:cs typeface="Comic Sans MS"/>
              </a:rPr>
              <a:t>Luís G. D. Mendonça</a:t>
            </a:r>
          </a:p>
          <a:p>
            <a:r>
              <a:rPr lang="en-US" sz="1600" i="1" dirty="0">
                <a:solidFill>
                  <a:prstClr val="black"/>
                </a:solidFill>
                <a:latin typeface="Comic Sans MS" pitchFamily="66" charset="0"/>
                <a:cs typeface="Comic Sans MS"/>
              </a:rPr>
              <a:t>Assistant Professor and Dairy Extension Specialist</a:t>
            </a:r>
          </a:p>
          <a:p>
            <a:r>
              <a:rPr lang="en-US" sz="1600" i="1" dirty="0">
                <a:solidFill>
                  <a:prstClr val="black"/>
                </a:solidFill>
                <a:latin typeface="Comic Sans MS" pitchFamily="66" charset="0"/>
                <a:cs typeface="Comic Sans MS"/>
              </a:rPr>
              <a:t>Kansas State University</a:t>
            </a:r>
            <a:endParaRPr lang="en-US" sz="1600" baseline="30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7" name="Picture 2" descr="C:\Users\Delamanha\Desktop\Presentations\K-State LOGOs\ks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8117" y="5444103"/>
            <a:ext cx="2647757" cy="100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lamanha\Desktop\K-State Koaching Program\Logo\Final Logo_K-State Koaching_edited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70" y="5385679"/>
            <a:ext cx="2439103" cy="103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elamanha\Desktop\K-State Koaching Program\Pictures Training\Austin Training 101614\DSCN002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80" b="10032"/>
          <a:stretch/>
        </p:blipFill>
        <p:spPr bwMode="auto">
          <a:xfrm>
            <a:off x="2429430" y="1997842"/>
            <a:ext cx="4273125" cy="2710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10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615" y="381000"/>
            <a:ext cx="7715250" cy="596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6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0" y="448733"/>
            <a:ext cx="9144000" cy="1016000"/>
          </a:xfrm>
          <a:prstGeom prst="rect">
            <a:avLst/>
          </a:prstGeom>
        </p:spPr>
        <p:txBody>
          <a:bodyPr vert="horz" lIns="81280" tIns="40640" rIns="81280" bIns="4064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defRPr>
            </a:lvl1pPr>
          </a:lstStyle>
          <a:p>
            <a:r>
              <a:rPr lang="en-US" sz="3556" i="1" dirty="0"/>
              <a:t>K-State Dairy Employee Training and Development</a:t>
            </a:r>
            <a:endParaRPr lang="en-US" sz="3556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08000" y="1532467"/>
            <a:ext cx="8128000" cy="227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04804" indent="-304804" algn="just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311" dirty="0">
                <a:solidFill>
                  <a:prstClr val="black"/>
                </a:solidFill>
                <a:latin typeface="Comic Sans MS" pitchFamily="66" charset="0"/>
              </a:rPr>
              <a:t>Training sessions focused:</a:t>
            </a:r>
          </a:p>
          <a:p>
            <a:pPr marL="812810" lvl="1" indent="-406405" algn="just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Comic Sans MS" pitchFamily="66" charset="0"/>
              <a:buChar char="–"/>
            </a:pPr>
            <a:r>
              <a:rPr lang="en-US" sz="2311" dirty="0">
                <a:solidFill>
                  <a:prstClr val="black"/>
                </a:solidFill>
                <a:latin typeface="Comic Sans MS" pitchFamily="66" charset="0"/>
              </a:rPr>
              <a:t>Animal welfare and animal handling</a:t>
            </a:r>
          </a:p>
          <a:p>
            <a:pPr marL="304804" indent="-304804" algn="just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311" dirty="0">
                <a:solidFill>
                  <a:prstClr val="black"/>
                </a:solidFill>
                <a:latin typeface="Comic Sans MS" pitchFamily="66" charset="0"/>
              </a:rPr>
              <a:t>Keep track of employees’ trainings</a:t>
            </a:r>
          </a:p>
          <a:p>
            <a:pPr marL="304804" indent="-304804" algn="just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311" dirty="0">
                <a:solidFill>
                  <a:prstClr val="black"/>
                </a:solidFill>
                <a:latin typeface="Comic Sans MS" pitchFamily="66" charset="0"/>
              </a:rPr>
              <a:t>Future training sessions in several areas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86" t="17381" r="23578" b="32153"/>
          <a:stretch/>
        </p:blipFill>
        <p:spPr bwMode="auto">
          <a:xfrm>
            <a:off x="2475831" y="3699934"/>
            <a:ext cx="4199467" cy="249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79031" y="6072652"/>
            <a:ext cx="3799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omic Sans MS" pitchFamily="66" charset="0"/>
              </a:rPr>
              <a:t>https://canvas.instructure.com/login</a:t>
            </a:r>
          </a:p>
        </p:txBody>
      </p:sp>
    </p:spTree>
    <p:extLst>
      <p:ext uri="{BB962C8B-B14F-4D97-AF65-F5344CB8AC3E}">
        <p14:creationId xmlns:p14="http://schemas.microsoft.com/office/powerpoint/2010/main" val="33452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448733"/>
            <a:ext cx="9144000" cy="1016000"/>
          </a:xfrm>
          <a:prstGeom prst="rect">
            <a:avLst/>
          </a:prstGeom>
        </p:spPr>
        <p:txBody>
          <a:bodyPr vert="horz" lIns="81280" tIns="40640" rIns="81280" bIns="4064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defRPr>
            </a:lvl1pPr>
          </a:lstStyle>
          <a:p>
            <a:r>
              <a:rPr lang="en-US" sz="3556" dirty="0"/>
              <a:t>Training Sessions</a:t>
            </a:r>
          </a:p>
        </p:txBody>
      </p:sp>
      <p:pic>
        <p:nvPicPr>
          <p:cNvPr id="4099" name="Picture 3" descr="C:\Users\Delamanha\Desktop\K-State Koaching Program\Pictures Training\IMG_20141016_115217_6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280061" y="2840907"/>
            <a:ext cx="2224315" cy="4310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9333" y="1600200"/>
            <a:ext cx="7333113" cy="20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04804" indent="-304804" algn="just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311" dirty="0">
                <a:solidFill>
                  <a:prstClr val="black"/>
                </a:solidFill>
                <a:latin typeface="Comic Sans MS" pitchFamily="66" charset="0"/>
              </a:rPr>
              <a:t>10/13/2014 – 10/16/2014</a:t>
            </a:r>
          </a:p>
          <a:p>
            <a:pPr marL="304804" indent="-304804" algn="just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311" dirty="0">
                <a:solidFill>
                  <a:prstClr val="black"/>
                </a:solidFill>
                <a:latin typeface="Comic Sans MS" pitchFamily="66" charset="0"/>
              </a:rPr>
              <a:t>Total: 80 employees trained</a:t>
            </a:r>
          </a:p>
          <a:p>
            <a:pPr marL="304804" indent="-304804" algn="just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311" dirty="0">
                <a:solidFill>
                  <a:prstClr val="black"/>
                </a:solidFill>
                <a:latin typeface="Comic Sans MS" pitchFamily="66" charset="0"/>
              </a:rPr>
              <a:t>Groups of 6</a:t>
            </a:r>
          </a:p>
          <a:p>
            <a:pPr marL="304804" indent="-304804" algn="just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311" dirty="0">
                <a:solidFill>
                  <a:prstClr val="black"/>
                </a:solidFill>
                <a:latin typeface="Comic Sans MS" pitchFamily="66" charset="0"/>
              </a:rPr>
              <a:t>Training sessions: 25 – 40 min</a:t>
            </a:r>
          </a:p>
        </p:txBody>
      </p:sp>
      <p:pic>
        <p:nvPicPr>
          <p:cNvPr id="4100" name="Picture 4" descr="C:\Users\Delamanha\Desktop\K-State Koaching Program\Pictures Training\IMG_20141015_144612_34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16"/>
          <a:stretch/>
        </p:blipFill>
        <p:spPr bwMode="auto">
          <a:xfrm rot="5400000">
            <a:off x="5902956" y="472446"/>
            <a:ext cx="2175537" cy="3917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elamanha\Desktop\K-State Koaching Program\Pictures Training\IMG_20141015_173008_8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852955" y="3009348"/>
            <a:ext cx="2254431" cy="4003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48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Delamanha\Desktop\Projects\Calving Box and Schools\Calving Box\KSU calving trainer\IMG_20140422_151957_6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200" y="3073399"/>
            <a:ext cx="5689600" cy="3200401"/>
          </a:xfrm>
          <a:prstGeom prst="rect">
            <a:avLst/>
          </a:prstGeom>
          <a:noFill/>
          <a:ln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434474"/>
            <a:ext cx="9144000" cy="763336"/>
          </a:xfrm>
          <a:prstGeom prst="rect">
            <a:avLst/>
          </a:prstGeom>
        </p:spPr>
        <p:txBody>
          <a:bodyPr vert="horz" lIns="81280" tIns="40640" rIns="81280" bIns="4064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defRPr>
            </a:lvl1pPr>
          </a:lstStyle>
          <a:p>
            <a:r>
              <a:rPr lang="en-US" sz="3556" dirty="0"/>
              <a:t>Calving Schools - 2015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5074" y="1261534"/>
            <a:ext cx="8873067" cy="414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04804" indent="-304804" algn="just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311" dirty="0">
                <a:solidFill>
                  <a:prstClr val="black"/>
                </a:solidFill>
                <a:latin typeface="Comic Sans MS" pitchFamily="66" charset="0"/>
              </a:rPr>
              <a:t>January 14, 2015 – Salina</a:t>
            </a:r>
          </a:p>
          <a:p>
            <a:pPr marL="304804" indent="-304804" algn="just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311" dirty="0">
                <a:solidFill>
                  <a:prstClr val="black"/>
                </a:solidFill>
                <a:latin typeface="Comic Sans MS" pitchFamily="66" charset="0"/>
              </a:rPr>
              <a:t>January 20, 2015 – Manhattan (date to be confirmed)</a:t>
            </a:r>
          </a:p>
          <a:p>
            <a:pPr marL="304804" indent="-304804" algn="just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311" dirty="0">
                <a:solidFill>
                  <a:prstClr val="black"/>
                </a:solidFill>
                <a:latin typeface="Comic Sans MS" pitchFamily="66" charset="0"/>
              </a:rPr>
              <a:t>January, 2015 - Dighton</a:t>
            </a:r>
          </a:p>
        </p:txBody>
      </p:sp>
    </p:spTree>
    <p:extLst>
      <p:ext uri="{BB962C8B-B14F-4D97-AF65-F5344CB8AC3E}">
        <p14:creationId xmlns:p14="http://schemas.microsoft.com/office/powerpoint/2010/main" val="17925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Milk Price Protection Program</a:t>
            </a:r>
            <a:br>
              <a:rPr lang="en-US" dirty="0" smtClean="0"/>
            </a:br>
            <a:r>
              <a:rPr lang="en-US" dirty="0" smtClean="0"/>
              <a:t>Robin Reid</a:t>
            </a:r>
            <a:br>
              <a:rPr lang="en-US" dirty="0" smtClean="0"/>
            </a:br>
            <a:r>
              <a:rPr lang="en-US" dirty="0" smtClean="0"/>
              <a:t>December 5 signup deadline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32265"/>
              </p:ext>
            </p:extLst>
          </p:nvPr>
        </p:nvGraphicFramePr>
        <p:xfrm>
          <a:off x="638175" y="2057400"/>
          <a:ext cx="7867649" cy="4128293"/>
        </p:xfrm>
        <a:graphic>
          <a:graphicData uri="http://schemas.openxmlformats.org/drawingml/2006/table">
            <a:tbl>
              <a:tblPr/>
              <a:tblGrid>
                <a:gridCol w="4740137"/>
                <a:gridCol w="1006668"/>
                <a:gridCol w="1172817"/>
                <a:gridCol w="948027"/>
              </a:tblGrid>
              <a:tr h="300737">
                <a:tc gridSpan="4"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effectLst/>
                        </a:rPr>
                        <a:t>Dairy Program Resources</a:t>
                      </a:r>
                      <a:endParaRPr lang="en-US" sz="1000" dirty="0"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737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effectLst/>
                          <a:latin typeface="arial, helvetica, sans-serif"/>
                        </a:rPr>
                        <a:t>Title</a:t>
                      </a:r>
                      <a:endParaRPr lang="en-US" sz="1000"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3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effectLst/>
                          <a:latin typeface="arial, helvetica, sans-serif"/>
                        </a:rPr>
                        <a:t>Date</a:t>
                      </a:r>
                      <a:endParaRPr lang="en-US" sz="1000"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3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effectLst/>
                          <a:latin typeface="arial, helvetica, sans-serif"/>
                        </a:rPr>
                        <a:t>Author</a:t>
                      </a:r>
                      <a:endParaRPr lang="en-US" sz="1000"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3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effectLst/>
                          <a:latin typeface="arial, helvetica, sans-serif"/>
                        </a:rPr>
                        <a:t>Download</a:t>
                      </a:r>
                      <a:endParaRPr lang="en-US" sz="1000"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3F7E"/>
                    </a:solidFill>
                  </a:tcPr>
                </a:tc>
              </a:tr>
              <a:tr h="410095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Frequently Asked Questions: MPP Dairy</a:t>
                      </a:r>
                      <a:endParaRPr lang="en-US" sz="1000"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9/18/14</a:t>
                      </a:r>
                      <a:endParaRPr lang="en-US" sz="1000"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  <a:latin typeface="Arial" panose="020B0604020202020204" pitchFamily="34" charset="0"/>
                          <a:hlinkClick r:id="rId2"/>
                        </a:rPr>
                        <a:t>Robin Reid</a:t>
                      </a:r>
                      <a:endParaRPr lang="en-US" sz="1000"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  <a:latin typeface="Arial" panose="020B0604020202020204" pitchFamily="34" charset="0"/>
                          <a:hlinkClick r:id="rId3"/>
                        </a:rPr>
                        <a:t>View</a:t>
                      </a:r>
                      <a:endParaRPr lang="en-US" sz="1000"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</a:tr>
              <a:tr h="300737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MPP Dairy Fact Sheet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August, 2014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USDA FSA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  <a:hlinkClick r:id="rId4"/>
                        </a:rPr>
                        <a:t>View</a:t>
                      </a:r>
                      <a:endParaRPr lang="en-US" sz="1000"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BB"/>
                    </a:solidFill>
                  </a:tcPr>
                </a:tc>
              </a:tr>
              <a:tr h="519454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Highlights of the FSA Final Rule on the MPP-Dairy Program for Dairy Producers</a:t>
                      </a:r>
                      <a:endParaRPr lang="en-US" sz="1000"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8/29/14</a:t>
                      </a:r>
                      <a:endParaRPr lang="en-US" sz="1000"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Andew Novakovic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DMaP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  <a:latin typeface="Arial" panose="020B0604020202020204" pitchFamily="34" charset="0"/>
                          <a:hlinkClick r:id="rId5"/>
                        </a:rPr>
                        <a:t>View</a:t>
                      </a:r>
                      <a:endParaRPr lang="en-US" sz="1000"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</a:tr>
              <a:tr h="738171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Web-based MPP Decision Tool</a:t>
                      </a:r>
                      <a:endParaRPr lang="en-US" sz="1000"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September, 2014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DMaP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  <a:hlinkClick r:id="rId6"/>
                        </a:rPr>
                        <a:t>View Tool</a:t>
                      </a:r>
                      <a:r>
                        <a:rPr lang="en-US" sz="1000">
                          <a:effectLst/>
                        </a:rPr>
                        <a:t/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  <a:hlinkClick r:id="rId7"/>
                        </a:rPr>
                        <a:t>Instructions</a:t>
                      </a:r>
                      <a:r>
                        <a:rPr lang="en-US" sz="1000">
                          <a:effectLst/>
                        </a:rPr>
                        <a:t/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  <a:hlinkClick r:id="rId8"/>
                        </a:rPr>
                        <a:t>Brochure</a:t>
                      </a:r>
                      <a:endParaRPr lang="en-US" sz="1000"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BB"/>
                    </a:solidFill>
                  </a:tcPr>
                </a:tc>
              </a:tr>
              <a:tr h="519454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Spreadsheet Tool for Calculating Milk Production History</a:t>
                      </a:r>
                      <a:endParaRPr lang="en-US" sz="1000"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September, 2014</a:t>
                      </a:r>
                      <a:endParaRPr lang="en-US" sz="1000"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DMaP</a:t>
                      </a:r>
                      <a:endParaRPr lang="en-US" sz="1000"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  <a:latin typeface="Arial" panose="020B0604020202020204" pitchFamily="34" charset="0"/>
                          <a:hlinkClick r:id="rId9"/>
                        </a:rPr>
                        <a:t>View</a:t>
                      </a:r>
                      <a:endParaRPr lang="en-US" sz="1000"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</a:tr>
              <a:tr h="519454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Dairy Markets and Policy Website (DMaP)</a:t>
                      </a:r>
                      <a:endParaRPr lang="en-US" sz="1000"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Updated frequently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DMaP</a:t>
                      </a:r>
                      <a:endParaRPr lang="en-US" sz="1000"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  <a:hlinkClick r:id="rId10"/>
                        </a:rPr>
                        <a:t>View</a:t>
                      </a:r>
                      <a:endParaRPr lang="en-US" sz="1000"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BB"/>
                    </a:solidFill>
                  </a:tcPr>
                </a:tc>
              </a:tr>
              <a:tr h="519454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LGM Dairy Resources</a:t>
                      </a:r>
                      <a:endParaRPr lang="en-US" sz="1000" dirty="0"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Updated frequently</a:t>
                      </a:r>
                      <a:endParaRPr lang="en-US" sz="1000"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University of Wisconsin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  <a:hlinkClick r:id="rId11"/>
                        </a:rPr>
                        <a:t>View</a:t>
                      </a:r>
                      <a:endParaRPr lang="en-US" sz="1000" dirty="0"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2D3-F533-424A-92FC-9516D3DF0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583F7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Back to top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http://www.agmanager.info/events/Webinars/RobinReid201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74638"/>
            <a:ext cx="1143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5703" y="6356388"/>
            <a:ext cx="7291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http://www.agmanager.info/events/Webinars/default_Dairy.asp</a:t>
            </a:r>
          </a:p>
        </p:txBody>
      </p:sp>
    </p:spTree>
    <p:extLst>
      <p:ext uri="{BB962C8B-B14F-4D97-AF65-F5344CB8AC3E}">
        <p14:creationId xmlns:p14="http://schemas.microsoft.com/office/powerpoint/2010/main" val="40977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Adaption of Technology</a:t>
            </a:r>
            <a:endParaRPr lang="en-US" dirty="0"/>
          </a:p>
        </p:txBody>
      </p:sp>
      <p:pic>
        <p:nvPicPr>
          <p:cNvPr id="4098" name="Picture 2" descr="Cow Milking Machine -- picturesmichaelkappelcom farms mike indiana jpeg fairoaks dairyfarm dairyfarms phototheism images phototheismcom kappel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411529"/>
            <a:ext cx="8153400" cy="544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0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143000"/>
          </a:xfrm>
        </p:spPr>
        <p:txBody>
          <a:bodyPr/>
          <a:lstStyle/>
          <a:p>
            <a:r>
              <a:rPr lang="en-US" dirty="0" smtClean="0"/>
              <a:t>Robotic Milking Systems</a:t>
            </a:r>
            <a:endParaRPr lang="en-US" dirty="0"/>
          </a:p>
        </p:txBody>
      </p:sp>
      <p:pic>
        <p:nvPicPr>
          <p:cNvPr id="3074" name="Picture 2" descr="The automated dairy is guided by a series of lasers and remote controls attached to collars around the cows' necks.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1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6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 Milking Machine</a:t>
            </a:r>
            <a:endParaRPr lang="en-US" dirty="0"/>
          </a:p>
        </p:txBody>
      </p:sp>
      <p:pic>
        <p:nvPicPr>
          <p:cNvPr id="14338" name="Picture 2" descr="http://www.lelylife.com/wp-content/uploads/2011/09/Lely-Astronaut-A4-Robotic-Milking-System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2179"/>
            <a:ext cx="9144000" cy="493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3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a milking machine</a:t>
            </a:r>
            <a:endParaRPr lang="en-US" dirty="0"/>
          </a:p>
        </p:txBody>
      </p:sp>
      <p:pic>
        <p:nvPicPr>
          <p:cNvPr id="15362" name="Picture 2" descr="http://www.lelylife.com/wp-content/uploads/2010/12/Lely-AstronautA3Next-web14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93" y="1371601"/>
            <a:ext cx="822110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8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Computerized Feeding Systems</a:t>
            </a:r>
            <a:endParaRPr lang="en-US" dirty="0"/>
          </a:p>
        </p:txBody>
      </p:sp>
      <p:pic>
        <p:nvPicPr>
          <p:cNvPr id="5122" name="Picture 2" descr="http://4.bp.blogspot.com/_CzPCF9XB0D4/TAK3NeVOKnI/AAAAAAAAB34/Yj51mEiR4Nk/s1600/IMG_63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74800"/>
            <a:ext cx="3962400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wisconsindairynews.com/portals/0/MNRs/Media/769/Image/mnrwdn13_7_3_07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9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Calf Feeders</a:t>
            </a:r>
            <a:endParaRPr lang="en-US" dirty="0"/>
          </a:p>
        </p:txBody>
      </p:sp>
      <p:pic>
        <p:nvPicPr>
          <p:cNvPr id="6146" name="Picture 2" descr="http://fitzgeraldincdairy.com/lab/wp-content/gallery/calf-feeder/phot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8" y="2724664"/>
            <a:ext cx="5334000" cy="398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3.gstatic.com/images?q=tbn:ANd9GcSVVfntv6KWxskPEnRILwEyy8dpNbTwPCCV6RAKt5IJgUnPcnc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5085" y="4364020"/>
            <a:ext cx="3964499" cy="237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5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7010400" cy="542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7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Get connected with your cows and systems</a:t>
            </a:r>
            <a:endParaRPr lang="en-US" sz="3600" b="1" dirty="0"/>
          </a:p>
        </p:txBody>
      </p:sp>
      <p:pic>
        <p:nvPicPr>
          <p:cNvPr id="6146" name="Picture 2" descr="http://www.post-gazette.com/image/2013/10/17/420x_q90_cMC_z/Keeping-tr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498599"/>
            <a:ext cx="5334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2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Positive Growth in KS Dairy Industry</a:t>
            </a:r>
          </a:p>
          <a:p>
            <a:r>
              <a:rPr lang="en-US" dirty="0" smtClean="0"/>
              <a:t>Bright Future for KS</a:t>
            </a:r>
          </a:p>
          <a:p>
            <a:r>
              <a:rPr lang="en-US" dirty="0" smtClean="0"/>
              <a:t>Technology Brings Opportunities</a:t>
            </a:r>
          </a:p>
          <a:p>
            <a:pPr lvl="1"/>
            <a:r>
              <a:rPr lang="en-US" dirty="0" smtClean="0"/>
              <a:t>Global Leadership</a:t>
            </a:r>
          </a:p>
          <a:p>
            <a:pPr lvl="1"/>
            <a:r>
              <a:rPr lang="en-US" dirty="0" smtClean="0"/>
              <a:t>Industry Training</a:t>
            </a:r>
          </a:p>
          <a:p>
            <a:pPr lvl="1"/>
            <a:r>
              <a:rPr lang="en-US" dirty="0" smtClean="0"/>
              <a:t>Owner Training</a:t>
            </a:r>
          </a:p>
          <a:p>
            <a:pPr lvl="1"/>
            <a:r>
              <a:rPr lang="en-US" dirty="0" smtClean="0"/>
              <a:t>Employee Training</a:t>
            </a:r>
          </a:p>
          <a:p>
            <a:pPr lvl="1"/>
            <a:r>
              <a:rPr lang="en-US" dirty="0" smtClean="0"/>
              <a:t>Connect with Consumers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81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Average US Milk Production per Cow and Milk Fat Percent from 1925 to 2013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52400" y="6096000"/>
            <a:ext cx="57864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Compiled from: USDA Statistical Bulletin 303, 430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USDA Statistical Bulletin Entitled Milk: Final Estimates for Various Issues.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9" name="Object 4"/>
          <p:cNvGraphicFramePr>
            <a:graphicFrameLocks noGrp="1" noChangeAspect="1"/>
          </p:cNvGraphicFramePr>
          <p:nvPr>
            <p:extLst/>
          </p:nvPr>
        </p:nvGraphicFramePr>
        <p:xfrm>
          <a:off x="279400" y="1425575"/>
          <a:ext cx="8404225" cy="383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15000" y="44196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1945 - 	25 million cows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119,828 million lbs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 2013 -	9.22 million cows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	  201,218 million lbs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594359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36.9% of cows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1.68 times the amount of milk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05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Changes in KS Milk Cow Numbers</a:t>
            </a: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/>
          </p:nvPr>
        </p:nvGraphicFramePr>
        <p:xfrm>
          <a:off x="508000" y="1651000"/>
          <a:ext cx="8128000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248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2013 – 134,000 cows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Changes in KS Milk Production</a:t>
            </a: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/>
          </p:nvPr>
        </p:nvGraphicFramePr>
        <p:xfrm>
          <a:off x="508000" y="1651000"/>
          <a:ext cx="8128000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6400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2013  -  2,930 million pounds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Changes in KS Milk Production per Cow</a:t>
            </a: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/>
          </p:nvPr>
        </p:nvGraphicFramePr>
        <p:xfrm>
          <a:off x="508000" y="1651000"/>
          <a:ext cx="8128000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6400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2013 – 21,881 </a:t>
            </a:r>
            <a:r>
              <a:rPr lang="en-US" dirty="0" err="1" smtClean="0">
                <a:solidFill>
                  <a:srgbClr val="000000"/>
                </a:solidFill>
              </a:rPr>
              <a:t>lb</a:t>
            </a:r>
            <a:r>
              <a:rPr lang="en-US" dirty="0" smtClean="0">
                <a:solidFill>
                  <a:srgbClr val="000000"/>
                </a:solidFill>
              </a:rPr>
              <a:t> per cow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KS Dairy Industry Trends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1295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248400"/>
            <a:ext cx="624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Data Source: NASS Quick Stats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KS Dairy Industry Trends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1295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248400"/>
            <a:ext cx="624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Data Source: NASS Quick Stats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vngln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E9B03"/>
      </a:accent1>
      <a:accent2>
        <a:srgbClr val="FF0000"/>
      </a:accent2>
      <a:accent3>
        <a:srgbClr val="FFFFFF"/>
      </a:accent3>
      <a:accent4>
        <a:srgbClr val="000000"/>
      </a:accent4>
      <a:accent5>
        <a:srgbClr val="FECBAA"/>
      </a:accent5>
      <a:accent6>
        <a:srgbClr val="E70000"/>
      </a:accent6>
      <a:hlink>
        <a:srgbClr val="00FF00"/>
      </a:hlink>
      <a:folHlink>
        <a:srgbClr val="CF0E30"/>
      </a:folHlink>
    </a:clrScheme>
    <a:fontScheme name="movngl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69850" tIns="34925" rIns="69850" bIns="34925" numCol="1" anchor="t" anchorCtr="0" compatLnSpc="1">
        <a:prstTxWarp prst="textNoShape">
          <a:avLst/>
        </a:prstTxWarp>
        <a:spAutoFit/>
      </a:bodyPr>
      <a:lstStyle>
        <a:defPPr marL="0" marR="0" indent="0" algn="ctr" defTabSz="695325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125000"/>
          <a:buFont typeface="Wingdings" pitchFamily="2" charset="2"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69850" tIns="34925" rIns="69850" bIns="34925" numCol="1" anchor="t" anchorCtr="0" compatLnSpc="1">
        <a:prstTxWarp prst="textNoShape">
          <a:avLst/>
        </a:prstTxWarp>
        <a:spAutoFit/>
      </a:bodyPr>
      <a:lstStyle>
        <a:defPPr marL="0" marR="0" indent="0" algn="ctr" defTabSz="695325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125000"/>
          <a:buFont typeface="Wingdings" pitchFamily="2" charset="2"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movngl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ngl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576</Words>
  <Application>Microsoft Office PowerPoint</Application>
  <PresentationFormat>On-screen Show (4:3)</PresentationFormat>
  <Paragraphs>153</Paragraphs>
  <Slides>31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Office Theme</vt:lpstr>
      <vt:lpstr>movnglns</vt:lpstr>
      <vt:lpstr>Default Design</vt:lpstr>
      <vt:lpstr>1_Office Theme</vt:lpstr>
      <vt:lpstr>3_Office Theme</vt:lpstr>
      <vt:lpstr>4_Office Theme</vt:lpstr>
      <vt:lpstr>5_Office Theme</vt:lpstr>
      <vt:lpstr>6_Office Theme</vt:lpstr>
      <vt:lpstr>US &amp; Kansas Dairy Industry Trends  Eastern KS Animal Science Extension Update  November 18, 2014  Mike Brouk mbrouk@ksu.edu</vt:lpstr>
      <vt:lpstr>PowerPoint Presentation</vt:lpstr>
      <vt:lpstr>PowerPoint Presentation</vt:lpstr>
      <vt:lpstr>Average US Milk Production per Cow and Milk Fat Percent from 1925 to 2013</vt:lpstr>
      <vt:lpstr>Changes in KS Milk Cow Numbers</vt:lpstr>
      <vt:lpstr>Changes in KS Milk Production</vt:lpstr>
      <vt:lpstr>Changes in KS Milk Production per Cow</vt:lpstr>
      <vt:lpstr>KS Dairy Industry Trends </vt:lpstr>
      <vt:lpstr>KS Dairy Industry Trends </vt:lpstr>
      <vt:lpstr>KS Dairy Industry Trends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Destination of KS Milk in May, 2013</vt:lpstr>
      <vt:lpstr>K-State Dairy Employee Training and Development</vt:lpstr>
      <vt:lpstr>PowerPoint Presentation</vt:lpstr>
      <vt:lpstr>PowerPoint Presentation</vt:lpstr>
      <vt:lpstr>PowerPoint Presentation</vt:lpstr>
      <vt:lpstr>Milk Price Protection Program Robin Reid December 5 signup deadline</vt:lpstr>
      <vt:lpstr>Adaption of Technology</vt:lpstr>
      <vt:lpstr>Robotic Milking Systems</vt:lpstr>
      <vt:lpstr>Robotic Milking Machine</vt:lpstr>
      <vt:lpstr>More than a milking machine</vt:lpstr>
      <vt:lpstr>Computerized Feeding Systems</vt:lpstr>
      <vt:lpstr>Computer Calf Feeders</vt:lpstr>
      <vt:lpstr>Get connected with your cows and systems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Micheal Brouk</dc:creator>
  <cp:lastModifiedBy>Karen Marie Blakeslee</cp:lastModifiedBy>
  <cp:revision>20</cp:revision>
  <dcterms:created xsi:type="dcterms:W3CDTF">2012-11-06T09:36:03Z</dcterms:created>
  <dcterms:modified xsi:type="dcterms:W3CDTF">2014-12-01T20:09:22Z</dcterms:modified>
</cp:coreProperties>
</file>