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8"/>
  </p:notesMasterIdLst>
  <p:handoutMasterIdLst>
    <p:handoutMasterId r:id="rId29"/>
  </p:handoutMasterIdLst>
  <p:sldIdLst>
    <p:sldId id="256" r:id="rId2"/>
    <p:sldId id="310" r:id="rId3"/>
    <p:sldId id="311" r:id="rId4"/>
    <p:sldId id="261" r:id="rId5"/>
    <p:sldId id="312" r:id="rId6"/>
    <p:sldId id="314" r:id="rId7"/>
    <p:sldId id="313" r:id="rId8"/>
    <p:sldId id="315" r:id="rId9"/>
    <p:sldId id="316" r:id="rId10"/>
    <p:sldId id="317" r:id="rId11"/>
    <p:sldId id="318" r:id="rId12"/>
    <p:sldId id="321" r:id="rId13"/>
    <p:sldId id="322" r:id="rId14"/>
    <p:sldId id="319" r:id="rId15"/>
    <p:sldId id="323" r:id="rId16"/>
    <p:sldId id="324" r:id="rId17"/>
    <p:sldId id="259" r:id="rId18"/>
    <p:sldId id="326" r:id="rId19"/>
    <p:sldId id="265" r:id="rId20"/>
    <p:sldId id="327" r:id="rId21"/>
    <p:sldId id="325" r:id="rId22"/>
    <p:sldId id="328" r:id="rId23"/>
    <p:sldId id="329" r:id="rId24"/>
    <p:sldId id="330" r:id="rId25"/>
    <p:sldId id="331" r:id="rId26"/>
    <p:sldId id="291" r:id="rId27"/>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Trebuchet MS" pitchFamily="34" charset="0"/>
        <a:ea typeface="+mn-ea"/>
        <a:cs typeface="Arial" charset="0"/>
      </a:defRPr>
    </a:lvl1pPr>
    <a:lvl2pPr marL="457200" algn="l" defTabSz="457200" rtl="0" fontAlgn="base">
      <a:spcBef>
        <a:spcPct val="0"/>
      </a:spcBef>
      <a:spcAft>
        <a:spcPct val="0"/>
      </a:spcAft>
      <a:defRPr kern="1200">
        <a:solidFill>
          <a:schemeClr val="tx1"/>
        </a:solidFill>
        <a:latin typeface="Trebuchet MS" pitchFamily="34" charset="0"/>
        <a:ea typeface="+mn-ea"/>
        <a:cs typeface="Arial" charset="0"/>
      </a:defRPr>
    </a:lvl2pPr>
    <a:lvl3pPr marL="914400" algn="l" defTabSz="457200" rtl="0" fontAlgn="base">
      <a:spcBef>
        <a:spcPct val="0"/>
      </a:spcBef>
      <a:spcAft>
        <a:spcPct val="0"/>
      </a:spcAft>
      <a:defRPr kern="1200">
        <a:solidFill>
          <a:schemeClr val="tx1"/>
        </a:solidFill>
        <a:latin typeface="Trebuchet MS" pitchFamily="34" charset="0"/>
        <a:ea typeface="+mn-ea"/>
        <a:cs typeface="Arial" charset="0"/>
      </a:defRPr>
    </a:lvl3pPr>
    <a:lvl4pPr marL="1371600" algn="l" defTabSz="457200" rtl="0" fontAlgn="base">
      <a:spcBef>
        <a:spcPct val="0"/>
      </a:spcBef>
      <a:spcAft>
        <a:spcPct val="0"/>
      </a:spcAft>
      <a:defRPr kern="1200">
        <a:solidFill>
          <a:schemeClr val="tx1"/>
        </a:solidFill>
        <a:latin typeface="Trebuchet MS" pitchFamily="34" charset="0"/>
        <a:ea typeface="+mn-ea"/>
        <a:cs typeface="Arial" charset="0"/>
      </a:defRPr>
    </a:lvl4pPr>
    <a:lvl5pPr marL="1828800" algn="l" defTabSz="457200" rtl="0" fontAlgn="base">
      <a:spcBef>
        <a:spcPct val="0"/>
      </a:spcBef>
      <a:spcAft>
        <a:spcPct val="0"/>
      </a:spcAft>
      <a:defRPr kern="1200">
        <a:solidFill>
          <a:schemeClr val="tx1"/>
        </a:solidFill>
        <a:latin typeface="Trebuchet MS" pitchFamily="34" charset="0"/>
        <a:ea typeface="+mn-ea"/>
        <a:cs typeface="Arial" charset="0"/>
      </a:defRPr>
    </a:lvl5pPr>
    <a:lvl6pPr marL="2286000" algn="l" defTabSz="914400" rtl="0" eaLnBrk="1" latinLnBrk="0" hangingPunct="1">
      <a:defRPr kern="1200">
        <a:solidFill>
          <a:schemeClr val="tx1"/>
        </a:solidFill>
        <a:latin typeface="Trebuchet MS" pitchFamily="34" charset="0"/>
        <a:ea typeface="+mn-ea"/>
        <a:cs typeface="Arial" charset="0"/>
      </a:defRPr>
    </a:lvl6pPr>
    <a:lvl7pPr marL="2743200" algn="l" defTabSz="914400" rtl="0" eaLnBrk="1" latinLnBrk="0" hangingPunct="1">
      <a:defRPr kern="1200">
        <a:solidFill>
          <a:schemeClr val="tx1"/>
        </a:solidFill>
        <a:latin typeface="Trebuchet MS" pitchFamily="34" charset="0"/>
        <a:ea typeface="+mn-ea"/>
        <a:cs typeface="Arial" charset="0"/>
      </a:defRPr>
    </a:lvl7pPr>
    <a:lvl8pPr marL="3200400" algn="l" defTabSz="914400" rtl="0" eaLnBrk="1" latinLnBrk="0" hangingPunct="1">
      <a:defRPr kern="1200">
        <a:solidFill>
          <a:schemeClr val="tx1"/>
        </a:solidFill>
        <a:latin typeface="Trebuchet MS" pitchFamily="34" charset="0"/>
        <a:ea typeface="+mn-ea"/>
        <a:cs typeface="Arial" charset="0"/>
      </a:defRPr>
    </a:lvl8pPr>
    <a:lvl9pPr marL="3657600" algn="l" defTabSz="914400" rtl="0" eaLnBrk="1" latinLnBrk="0" hangingPunct="1">
      <a:defRPr kern="1200">
        <a:solidFill>
          <a:schemeClr val="tx1"/>
        </a:solidFill>
        <a:latin typeface="Trebuchet MS"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52" d="100"/>
          <a:sy n="52" d="100"/>
        </p:scale>
        <p:origin x="1363"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3637EAD9-B41C-4E7A-8B6F-8F748ECCAF73}" type="datetimeFigureOut">
              <a:rPr lang="en-US" smtClean="0"/>
              <a:t>10/21/2019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3E792A7-6358-437C-8BCD-ADCEFD762FC8}" type="slidenum">
              <a:rPr lang="en-US" smtClean="0"/>
              <a:t>‹#›</a:t>
            </a:fld>
            <a:endParaRPr lang="en-US"/>
          </a:p>
        </p:txBody>
      </p:sp>
    </p:spTree>
    <p:extLst>
      <p:ext uri="{BB962C8B-B14F-4D97-AF65-F5344CB8AC3E}">
        <p14:creationId xmlns:p14="http://schemas.microsoft.com/office/powerpoint/2010/main" val="1164053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0BC0891-B7B1-43A1-AECF-32842D33D338}" type="datetimeFigureOut">
              <a:rPr lang="en-US" smtClean="0"/>
              <a:t>10/21/2019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98BF453-B59B-45F6-8B3B-0A68F743DF2C}" type="slidenum">
              <a:rPr lang="en-US" smtClean="0"/>
              <a:t>‹#›</a:t>
            </a:fld>
            <a:endParaRPr lang="en-US"/>
          </a:p>
        </p:txBody>
      </p:sp>
    </p:spTree>
    <p:extLst>
      <p:ext uri="{BB962C8B-B14F-4D97-AF65-F5344CB8AC3E}">
        <p14:creationId xmlns:p14="http://schemas.microsoft.com/office/powerpoint/2010/main" val="2671204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multi-animation</a:t>
            </a:r>
            <a:r>
              <a:rPr lang="en-US" baseline="0" dirty="0"/>
              <a:t> slide.  When talking about this slide one begin by saying that the normal nitrate cycle is this: nitrate is consumed by the ruminant animal (click) the rumen microbes that convert nitrate to nitrite are very fast and efficient, thus (click) leading to a high level of nitrite in the rumen (click).   In a perfect world the rumen microbes can convert nitrite to ammonia to be utilized by the animal or other microbes.  However, (click) when consuming a high dosage of nitrate (click) those very efficient microbes rapidly (click) convert nitrate to nitrite (click) and the lower and less efficient microbes (click) can’t convert nitrite to ammonia. This over-accumulation of nitrite in the rumen (click) then gets absorbed into the blood stream where (click) it binds to the hemoglobin molecules to make methemoglobin.  As you are familiar, hemoglobin is the oxygen carrying molecules of the blood.  When the nitrite is bound the blood is not able to carry oxygen and thus leads to the classic symptoms of dark chocolate blood, trouble breathing, abortions, and potentially death.</a:t>
            </a:r>
            <a:endParaRPr lang="en-US" dirty="0"/>
          </a:p>
        </p:txBody>
      </p:sp>
      <p:sp>
        <p:nvSpPr>
          <p:cNvPr id="4" name="Slide Number Placeholder 3"/>
          <p:cNvSpPr>
            <a:spLocks noGrp="1"/>
          </p:cNvSpPr>
          <p:nvPr>
            <p:ph type="sldNum" sz="quarter" idx="10"/>
          </p:nvPr>
        </p:nvSpPr>
        <p:spPr/>
        <p:txBody>
          <a:bodyPr/>
          <a:lstStyle/>
          <a:p>
            <a:fld id="{D98BF453-B59B-45F6-8B3B-0A68F743DF2C}" type="slidenum">
              <a:rPr lang="en-US" smtClean="0"/>
              <a:t>4</a:t>
            </a:fld>
            <a:endParaRPr lang="en-US"/>
          </a:p>
        </p:txBody>
      </p:sp>
    </p:spTree>
    <p:extLst>
      <p:ext uri="{BB962C8B-B14F-4D97-AF65-F5344CB8AC3E}">
        <p14:creationId xmlns:p14="http://schemas.microsoft.com/office/powerpoint/2010/main" val="1759277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Acute nitrate poisoning may occur if livestock consume nitrate fertilizer. Avoid grazing immediately after spreading fertilizer. Areas where the fertilizer spreader turns or areas where filling (and consequently spilling) take place may have excessive quantities of nitrate freely available to animals.</a:t>
            </a:r>
            <a:endParaRPr lang="en-US" dirty="0"/>
          </a:p>
        </p:txBody>
      </p:sp>
      <p:sp>
        <p:nvSpPr>
          <p:cNvPr id="4" name="Slide Number Placeholder 3"/>
          <p:cNvSpPr>
            <a:spLocks noGrp="1"/>
          </p:cNvSpPr>
          <p:nvPr>
            <p:ph type="sldNum" sz="quarter" idx="10"/>
          </p:nvPr>
        </p:nvSpPr>
        <p:spPr/>
        <p:txBody>
          <a:bodyPr/>
          <a:lstStyle/>
          <a:p>
            <a:fld id="{D98BF453-B59B-45F6-8B3B-0A68F743DF2C}" type="slidenum">
              <a:rPr lang="en-US" smtClean="0"/>
              <a:t>5</a:t>
            </a:fld>
            <a:endParaRPr lang="en-US"/>
          </a:p>
        </p:txBody>
      </p:sp>
    </p:spTree>
    <p:extLst>
      <p:ext uri="{BB962C8B-B14F-4D97-AF65-F5344CB8AC3E}">
        <p14:creationId xmlns:p14="http://schemas.microsoft.com/office/powerpoint/2010/main" val="1101427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Nitrogen cycle and nitrogen metabolism in plants</a:t>
            </a:r>
          </a:p>
        </p:txBody>
      </p:sp>
      <p:sp>
        <p:nvSpPr>
          <p:cNvPr id="4" name="Slide Number Placeholder 3"/>
          <p:cNvSpPr>
            <a:spLocks noGrp="1"/>
          </p:cNvSpPr>
          <p:nvPr>
            <p:ph type="sldNum" sz="quarter" idx="10"/>
          </p:nvPr>
        </p:nvSpPr>
        <p:spPr/>
        <p:txBody>
          <a:bodyPr/>
          <a:lstStyle/>
          <a:p>
            <a:fld id="{D98BF453-B59B-45F6-8B3B-0A68F743DF2C}" type="slidenum">
              <a:rPr lang="en-US" smtClean="0"/>
              <a:t>11</a:t>
            </a:fld>
            <a:endParaRPr lang="en-US"/>
          </a:p>
        </p:txBody>
      </p:sp>
    </p:spTree>
    <p:extLst>
      <p:ext uri="{BB962C8B-B14F-4D97-AF65-F5344CB8AC3E}">
        <p14:creationId xmlns:p14="http://schemas.microsoft.com/office/powerpoint/2010/main" val="2278399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Mature vs young except when environmental and soil conditions are favorable.</a:t>
            </a:r>
          </a:p>
        </p:txBody>
      </p:sp>
      <p:sp>
        <p:nvSpPr>
          <p:cNvPr id="4" name="Slide Number Placeholder 3"/>
          <p:cNvSpPr>
            <a:spLocks noGrp="1"/>
          </p:cNvSpPr>
          <p:nvPr>
            <p:ph type="sldNum" sz="quarter" idx="10"/>
          </p:nvPr>
        </p:nvSpPr>
        <p:spPr/>
        <p:txBody>
          <a:bodyPr/>
          <a:lstStyle/>
          <a:p>
            <a:fld id="{D98BF453-B59B-45F6-8B3B-0A68F743DF2C}" type="slidenum">
              <a:rPr lang="en-US" smtClean="0"/>
              <a:t>14</a:t>
            </a:fld>
            <a:endParaRPr lang="en-US"/>
          </a:p>
        </p:txBody>
      </p:sp>
    </p:spTree>
    <p:extLst>
      <p:ext uri="{BB962C8B-B14F-4D97-AF65-F5344CB8AC3E}">
        <p14:creationId xmlns:p14="http://schemas.microsoft.com/office/powerpoint/2010/main" val="3881559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68865"/>
            <a:ext cx="7772400" cy="1470025"/>
          </a:xfrm>
          <a:prstGeom prst="rect">
            <a:avLst/>
          </a:prstGeom>
        </p:spPr>
        <p:txBody>
          <a:bodyPr/>
          <a:lstStyle>
            <a:lvl1pPr algn="ctr">
              <a:defRPr sz="44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2438890"/>
            <a:ext cx="6400800" cy="1752600"/>
          </a:xfrm>
          <a:prstGeom prst="rect">
            <a:avLst/>
          </a:prstGeom>
        </p:spPr>
        <p:txBody>
          <a:bodyPr>
            <a:normAutofit/>
          </a:bodyPr>
          <a:lstStyle>
            <a:lvl1pPr marL="0" indent="0" algn="ctr">
              <a:buNone/>
              <a:defRPr sz="32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6D60B438-FDB8-4143-B983-3E44D6FFD3B0}" type="slidenum">
              <a:rPr lang="en-US"/>
              <a:pPr>
                <a:defRPr/>
              </a:pPr>
              <a:t>‹#›</a:t>
            </a:fld>
            <a:endParaRPr lang="en-US"/>
          </a:p>
        </p:txBody>
      </p:sp>
    </p:spTree>
    <p:extLst>
      <p:ext uri="{BB962C8B-B14F-4D97-AF65-F5344CB8AC3E}">
        <p14:creationId xmlns:p14="http://schemas.microsoft.com/office/powerpoint/2010/main" val="811513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728134"/>
            <a:ext cx="8229600" cy="539803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8B5D78CE-69D2-4C58-AB1B-295C3B6F937F}" type="slidenum">
              <a:rPr lang="en-US"/>
              <a:pPr>
                <a:defRPr/>
              </a:pPr>
              <a:t>‹#›</a:t>
            </a:fld>
            <a:endParaRPr lang="en-US"/>
          </a:p>
        </p:txBody>
      </p:sp>
    </p:spTree>
    <p:extLst>
      <p:ext uri="{BB962C8B-B14F-4D97-AF65-F5344CB8AC3E}">
        <p14:creationId xmlns:p14="http://schemas.microsoft.com/office/powerpoint/2010/main" val="4159838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45067"/>
            <a:ext cx="2057400" cy="538109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745067"/>
            <a:ext cx="6019800" cy="538109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10AF514E-3E0A-4544-BC5D-B3E8469125C5}" type="slidenum">
              <a:rPr lang="en-US"/>
              <a:pPr>
                <a:defRPr/>
              </a:pPr>
              <a:t>‹#›</a:t>
            </a:fld>
            <a:endParaRPr lang="en-US"/>
          </a:p>
        </p:txBody>
      </p:sp>
    </p:spTree>
    <p:extLst>
      <p:ext uri="{BB962C8B-B14F-4D97-AF65-F5344CB8AC3E}">
        <p14:creationId xmlns:p14="http://schemas.microsoft.com/office/powerpoint/2010/main" val="2893766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63771" y="34196"/>
            <a:ext cx="6466154" cy="535151"/>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457200" y="728134"/>
            <a:ext cx="8229600" cy="539803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BFB16D62-68F7-40D9-8007-AC2903A6A2F7}" type="slidenum">
              <a:rPr lang="en-US"/>
              <a:pPr>
                <a:defRPr/>
              </a:pPr>
              <a:t>‹#›</a:t>
            </a:fld>
            <a:endParaRPr lang="en-US"/>
          </a:p>
        </p:txBody>
      </p:sp>
    </p:spTree>
    <p:extLst>
      <p:ext uri="{BB962C8B-B14F-4D97-AF65-F5344CB8AC3E}">
        <p14:creationId xmlns:p14="http://schemas.microsoft.com/office/powerpoint/2010/main" val="2105897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741644"/>
            <a:ext cx="7772400" cy="1362075"/>
          </a:xfrm>
          <a:prstGeom prst="rect">
            <a:avLst/>
          </a:prstGeom>
        </p:spPr>
        <p:txBody>
          <a:bodyPr anchor="t"/>
          <a:lstStyle>
            <a:lvl1pPr algn="l">
              <a:defRPr sz="4000" b="1" cap="all">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3122541"/>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825E6339-AA11-40DD-9DDD-5F5A83B1A770}" type="slidenum">
              <a:rPr lang="en-US"/>
              <a:pPr>
                <a:defRPr/>
              </a:pPr>
              <a:t>‹#›</a:t>
            </a:fld>
            <a:endParaRPr lang="en-US"/>
          </a:p>
        </p:txBody>
      </p:sp>
    </p:spTree>
    <p:extLst>
      <p:ext uri="{BB962C8B-B14F-4D97-AF65-F5344CB8AC3E}">
        <p14:creationId xmlns:p14="http://schemas.microsoft.com/office/powerpoint/2010/main" val="2217122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56733"/>
            <a:ext cx="4038600" cy="51816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956733"/>
            <a:ext cx="4038600" cy="51816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2563771" y="34196"/>
            <a:ext cx="6466154" cy="535151"/>
          </a:xfrm>
          <a:prstGeom prst="rect">
            <a:avLst/>
          </a:prstGeom>
        </p:spPr>
        <p:txBody>
          <a:bodyPr/>
          <a:lstStyle/>
          <a:p>
            <a:r>
              <a:rPr lang="en-US"/>
              <a:t>Click to edit Master title style</a:t>
            </a:r>
            <a:endParaRPr lang="en-US" dirty="0"/>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6DB9A399-54B4-4FBA-9BF9-4C37449F1E82}" type="slidenum">
              <a:rPr lang="en-US"/>
              <a:pPr>
                <a:defRPr/>
              </a:pPr>
              <a:t>‹#›</a:t>
            </a:fld>
            <a:endParaRPr lang="en-US"/>
          </a:p>
        </p:txBody>
      </p:sp>
    </p:spTree>
    <p:extLst>
      <p:ext uri="{BB962C8B-B14F-4D97-AF65-F5344CB8AC3E}">
        <p14:creationId xmlns:p14="http://schemas.microsoft.com/office/powerpoint/2010/main" val="2340449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787400"/>
            <a:ext cx="4040188" cy="639762"/>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427161"/>
            <a:ext cx="4040188" cy="4736571"/>
          </a:xfrm>
          <a:prstGeom prst="rect">
            <a:avLst/>
          </a:prstGeom>
        </p:spPr>
        <p:txBody>
          <a:bodyPr/>
          <a:lstStyle>
            <a:lvl1pPr>
              <a:defRPr sz="1800" b="1"/>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787400"/>
            <a:ext cx="4041775" cy="639762"/>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427161"/>
            <a:ext cx="4041775" cy="4736571"/>
          </a:xfrm>
          <a:prstGeom prst="rect">
            <a:avLst/>
          </a:prstGeom>
        </p:spPr>
        <p:txBody>
          <a:bodyPr/>
          <a:lstStyle>
            <a:lvl1pPr>
              <a:defRPr sz="1800" b="1"/>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2563771" y="34196"/>
            <a:ext cx="6466154" cy="535151"/>
          </a:xfrm>
          <a:prstGeom prst="rect">
            <a:avLst/>
          </a:prstGeom>
        </p:spPr>
        <p:txBody>
          <a:bodyPr/>
          <a:lstStyle/>
          <a:p>
            <a:r>
              <a:rPr lang="en-US"/>
              <a:t>Click to edit Master title style</a:t>
            </a:r>
            <a:endParaRPr lang="en-US" dirty="0"/>
          </a:p>
        </p:txBody>
      </p:sp>
      <p:sp>
        <p:nvSpPr>
          <p:cNvPr id="7" name="Footer Placeholder 4"/>
          <p:cNvSpPr>
            <a:spLocks noGrp="1"/>
          </p:cNvSpPr>
          <p:nvPr>
            <p:ph type="ftr" sz="quarter" idx="10"/>
          </p:nvPr>
        </p:nvSpPr>
        <p:spPr/>
        <p:txBody>
          <a:bodyPr/>
          <a:lstStyle>
            <a:lvl1pPr>
              <a:defRPr/>
            </a:lvl1pPr>
          </a:lstStyle>
          <a:p>
            <a:pPr>
              <a:defRPr/>
            </a:pPr>
            <a:endParaRPr lang="en-US"/>
          </a:p>
        </p:txBody>
      </p:sp>
      <p:sp>
        <p:nvSpPr>
          <p:cNvPr id="8" name="Slide Number Placeholder 5"/>
          <p:cNvSpPr>
            <a:spLocks noGrp="1"/>
          </p:cNvSpPr>
          <p:nvPr>
            <p:ph type="sldNum" sz="quarter" idx="11"/>
          </p:nvPr>
        </p:nvSpPr>
        <p:spPr/>
        <p:txBody>
          <a:bodyPr/>
          <a:lstStyle>
            <a:lvl1pPr>
              <a:defRPr/>
            </a:lvl1pPr>
          </a:lstStyle>
          <a:p>
            <a:pPr>
              <a:defRPr/>
            </a:pPr>
            <a:fld id="{D09C2791-49B3-4D73-AD43-B3EA8326903C}" type="slidenum">
              <a:rPr lang="en-US"/>
              <a:pPr>
                <a:defRPr/>
              </a:pPr>
              <a:t>‹#›</a:t>
            </a:fld>
            <a:endParaRPr lang="en-US"/>
          </a:p>
        </p:txBody>
      </p:sp>
    </p:spTree>
    <p:extLst>
      <p:ext uri="{BB962C8B-B14F-4D97-AF65-F5344CB8AC3E}">
        <p14:creationId xmlns:p14="http://schemas.microsoft.com/office/powerpoint/2010/main" val="1225521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2563771" y="34196"/>
            <a:ext cx="6466154" cy="535151"/>
          </a:xfrm>
          <a:prstGeom prst="rect">
            <a:avLst/>
          </a:prstGeom>
        </p:spPr>
        <p:txBody>
          <a:bodyPr/>
          <a:lstStyle/>
          <a:p>
            <a:r>
              <a:rPr lang="en-US"/>
              <a:t>Click to edit Master title style</a:t>
            </a:r>
            <a:endParaRPr lang="en-US" dirty="0"/>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pPr>
              <a:defRPr/>
            </a:pPr>
            <a:fld id="{B2613387-28B0-4741-AFEE-D86AB47716BC}" type="slidenum">
              <a:rPr lang="en-US"/>
              <a:pPr>
                <a:defRPr/>
              </a:pPr>
              <a:t>‹#›</a:t>
            </a:fld>
            <a:endParaRPr lang="en-US"/>
          </a:p>
        </p:txBody>
      </p:sp>
    </p:spTree>
    <p:extLst>
      <p:ext uri="{BB962C8B-B14F-4D97-AF65-F5344CB8AC3E}">
        <p14:creationId xmlns:p14="http://schemas.microsoft.com/office/powerpoint/2010/main" val="3109133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2B7337A8-CE9E-4AD4-B515-E9F6B442D78F}" type="slidenum">
              <a:rPr lang="en-US"/>
              <a:pPr>
                <a:defRPr/>
              </a:pPr>
              <a:t>‹#›</a:t>
            </a:fld>
            <a:endParaRPr lang="en-US"/>
          </a:p>
        </p:txBody>
      </p:sp>
    </p:spTree>
    <p:extLst>
      <p:ext uri="{BB962C8B-B14F-4D97-AF65-F5344CB8AC3E}">
        <p14:creationId xmlns:p14="http://schemas.microsoft.com/office/powerpoint/2010/main" val="1393133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53533"/>
            <a:ext cx="3008313" cy="1066657"/>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753533"/>
            <a:ext cx="5111750" cy="5372630"/>
          </a:xfrm>
          <a:prstGeom prst="rect">
            <a:avLst/>
          </a:prstGeom>
        </p:spPr>
        <p:txBody>
          <a:bodyPr/>
          <a:lstStyle>
            <a:lvl1pPr>
              <a:defRPr sz="2400" b="1"/>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820190"/>
            <a:ext cx="3008313" cy="4305973"/>
          </a:xfrm>
          <a:prstGeom prst="rect">
            <a:avLst/>
          </a:prstGeom>
        </p:spPr>
        <p:txBody>
          <a:bodyPr/>
          <a:lstStyle>
            <a:lvl1pPr marL="0" indent="0">
              <a:buNone/>
              <a:defRPr sz="14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C0203A79-F57D-4F91-97E8-950C4D3C5FCD}" type="slidenum">
              <a:rPr lang="en-US"/>
              <a:pPr>
                <a:defRPr/>
              </a:pPr>
              <a:t>‹#›</a:t>
            </a:fld>
            <a:endParaRPr lang="en-US"/>
          </a:p>
        </p:txBody>
      </p:sp>
    </p:spTree>
    <p:extLst>
      <p:ext uri="{BB962C8B-B14F-4D97-AF65-F5344CB8AC3E}">
        <p14:creationId xmlns:p14="http://schemas.microsoft.com/office/powerpoint/2010/main" val="4184411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73625"/>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85800"/>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440363"/>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33ED6D96-5F4D-4964-99F8-0648B5EA3C40}" type="slidenum">
              <a:rPr lang="en-US"/>
              <a:pPr>
                <a:defRPr/>
              </a:pPr>
              <a:t>‹#›</a:t>
            </a:fld>
            <a:endParaRPr lang="en-US"/>
          </a:p>
        </p:txBody>
      </p:sp>
    </p:spTree>
    <p:extLst>
      <p:ext uri="{BB962C8B-B14F-4D97-AF65-F5344CB8AC3E}">
        <p14:creationId xmlns:p14="http://schemas.microsoft.com/office/powerpoint/2010/main" val="794233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C454BC45-5F8B-4646-A8AF-3926E054AEA7}" type="slidenum">
              <a:rPr lang="en-US"/>
              <a:pPr>
                <a:defRPr/>
              </a:pPr>
              <a:t>‹#›</a:t>
            </a:fld>
            <a:endParaRPr lang="en-US"/>
          </a:p>
        </p:txBody>
      </p:sp>
      <p:pic>
        <p:nvPicPr>
          <p:cNvPr id="1028" name="Picture 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44475" y="6343650"/>
            <a:ext cx="88265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457200" rtl="0" eaLnBrk="1" fontAlgn="base" hangingPunct="1">
        <a:spcBef>
          <a:spcPct val="0"/>
        </a:spcBef>
        <a:spcAft>
          <a:spcPct val="0"/>
        </a:spcAft>
        <a:defRPr sz="4000" kern="1200">
          <a:solidFill>
            <a:schemeClr val="bg1"/>
          </a:solidFill>
          <a:latin typeface="Calibri" pitchFamily="34" charset="0"/>
          <a:ea typeface="Calibri" pitchFamily="34" charset="0"/>
          <a:cs typeface="Calibri" pitchFamily="34" charset="0"/>
        </a:defRPr>
      </a:lvl1pPr>
      <a:lvl2pPr algn="r" defTabSz="457200" rtl="0" eaLnBrk="1" fontAlgn="base" hangingPunct="1">
        <a:spcBef>
          <a:spcPct val="0"/>
        </a:spcBef>
        <a:spcAft>
          <a:spcPct val="0"/>
        </a:spcAft>
        <a:defRPr sz="4000">
          <a:solidFill>
            <a:schemeClr val="bg1"/>
          </a:solidFill>
          <a:latin typeface="Calibri" pitchFamily="34" charset="0"/>
          <a:ea typeface="Calibri" pitchFamily="34" charset="0"/>
          <a:cs typeface="Calibri" pitchFamily="34" charset="0"/>
        </a:defRPr>
      </a:lvl2pPr>
      <a:lvl3pPr algn="r" defTabSz="457200" rtl="0" eaLnBrk="1" fontAlgn="base" hangingPunct="1">
        <a:spcBef>
          <a:spcPct val="0"/>
        </a:spcBef>
        <a:spcAft>
          <a:spcPct val="0"/>
        </a:spcAft>
        <a:defRPr sz="4000">
          <a:solidFill>
            <a:schemeClr val="bg1"/>
          </a:solidFill>
          <a:latin typeface="Calibri" pitchFamily="34" charset="0"/>
          <a:ea typeface="Calibri" pitchFamily="34" charset="0"/>
          <a:cs typeface="Calibri" pitchFamily="34" charset="0"/>
        </a:defRPr>
      </a:lvl3pPr>
      <a:lvl4pPr algn="r" defTabSz="457200" rtl="0" eaLnBrk="1" fontAlgn="base" hangingPunct="1">
        <a:spcBef>
          <a:spcPct val="0"/>
        </a:spcBef>
        <a:spcAft>
          <a:spcPct val="0"/>
        </a:spcAft>
        <a:defRPr sz="4000">
          <a:solidFill>
            <a:schemeClr val="bg1"/>
          </a:solidFill>
          <a:latin typeface="Calibri" pitchFamily="34" charset="0"/>
          <a:ea typeface="Calibri" pitchFamily="34" charset="0"/>
          <a:cs typeface="Calibri" pitchFamily="34" charset="0"/>
        </a:defRPr>
      </a:lvl4pPr>
      <a:lvl5pPr algn="r" defTabSz="457200" rtl="0" eaLnBrk="1" fontAlgn="base" hangingPunct="1">
        <a:spcBef>
          <a:spcPct val="0"/>
        </a:spcBef>
        <a:spcAft>
          <a:spcPct val="0"/>
        </a:spcAft>
        <a:defRPr sz="4000">
          <a:solidFill>
            <a:schemeClr val="bg1"/>
          </a:solidFill>
          <a:latin typeface="Calibri" pitchFamily="34" charset="0"/>
          <a:ea typeface="Calibri" pitchFamily="34" charset="0"/>
          <a:cs typeface="Calibri" pitchFamily="34" charset="0"/>
        </a:defRPr>
      </a:lvl5pPr>
      <a:lvl6pPr marL="457200" algn="r" defTabSz="457200" rtl="0" eaLnBrk="1" fontAlgn="base" hangingPunct="1">
        <a:spcBef>
          <a:spcPct val="0"/>
        </a:spcBef>
        <a:spcAft>
          <a:spcPct val="0"/>
        </a:spcAft>
        <a:defRPr sz="4000">
          <a:solidFill>
            <a:schemeClr val="bg1"/>
          </a:solidFill>
          <a:latin typeface="Calibri" pitchFamily="34" charset="0"/>
          <a:ea typeface="Calibri" pitchFamily="34" charset="0"/>
          <a:cs typeface="Calibri" pitchFamily="34" charset="0"/>
        </a:defRPr>
      </a:lvl6pPr>
      <a:lvl7pPr marL="914400" algn="r" defTabSz="457200" rtl="0" eaLnBrk="1" fontAlgn="base" hangingPunct="1">
        <a:spcBef>
          <a:spcPct val="0"/>
        </a:spcBef>
        <a:spcAft>
          <a:spcPct val="0"/>
        </a:spcAft>
        <a:defRPr sz="4000">
          <a:solidFill>
            <a:schemeClr val="bg1"/>
          </a:solidFill>
          <a:latin typeface="Calibri" pitchFamily="34" charset="0"/>
          <a:ea typeface="Calibri" pitchFamily="34" charset="0"/>
          <a:cs typeface="Calibri" pitchFamily="34" charset="0"/>
        </a:defRPr>
      </a:lvl7pPr>
      <a:lvl8pPr marL="1371600" algn="r" defTabSz="457200" rtl="0" eaLnBrk="1" fontAlgn="base" hangingPunct="1">
        <a:spcBef>
          <a:spcPct val="0"/>
        </a:spcBef>
        <a:spcAft>
          <a:spcPct val="0"/>
        </a:spcAft>
        <a:defRPr sz="4000">
          <a:solidFill>
            <a:schemeClr val="bg1"/>
          </a:solidFill>
          <a:latin typeface="Calibri" pitchFamily="34" charset="0"/>
          <a:ea typeface="Calibri" pitchFamily="34" charset="0"/>
          <a:cs typeface="Calibri" pitchFamily="34" charset="0"/>
        </a:defRPr>
      </a:lvl8pPr>
      <a:lvl9pPr marL="1828800" algn="r" defTabSz="457200" rtl="0" eaLnBrk="1" fontAlgn="base" hangingPunct="1">
        <a:spcBef>
          <a:spcPct val="0"/>
        </a:spcBef>
        <a:spcAft>
          <a:spcPct val="0"/>
        </a:spcAft>
        <a:defRPr sz="4000">
          <a:solidFill>
            <a:schemeClr val="bg1"/>
          </a:solidFill>
          <a:latin typeface="Calibri" pitchFamily="34" charset="0"/>
          <a:ea typeface="Calibri" pitchFamily="34" charset="0"/>
          <a:cs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Calibri" pitchFamily="34" charset="0"/>
          <a:ea typeface="Calibri" pitchFamily="34" charset="0"/>
          <a:cs typeface="Calibri" pitchFamily="34"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Calibri" pitchFamily="34" charset="0"/>
          <a:ea typeface="Calibri" pitchFamily="34" charset="0"/>
          <a:cs typeface="Calibri" pitchFamily="34"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Calibri" pitchFamily="34" charset="0"/>
          <a:ea typeface="Calibri" pitchFamily="34" charset="0"/>
          <a:cs typeface="Calibri" pitchFamily="34" charset="0"/>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Calibri" pitchFamily="34" charset="0"/>
          <a:ea typeface="Calibri" pitchFamily="34" charset="0"/>
          <a:cs typeface="Calibri" pitchFamily="34"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Calibri" pitchFamily="34" charset="0"/>
          <a:ea typeface="Calibri" pitchFamily="34" charset="0"/>
          <a:cs typeface="Calibri"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plantcellbiology.masters.grkraj.org/html/Plant_Cell_Biochemistry_And_Metabolism4-Nitrogen_Metabolism.htm" TargetMode="External"/><Relationship Id="rId5" Type="http://schemas.openxmlformats.org/officeDocument/2006/relationships/image" Target="../media/image18.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file:///C:\Users\Livestock%20Specialist\Documents\Programs\Agent%20resources\Nitrate\Forage%20Nitrate%20Analysis%20MG.pdf" TargetMode="External"/><Relationship Id="rId2" Type="http://schemas.openxmlformats.org/officeDocument/2006/relationships/image" Target="../media/image28.tmp"/><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file:///C:\Users\Livestock%20Specialist\Documents\Programs\Agent%20resources\Nitrate\Forage%20Nitrate%20Analysis%20MG.pdf" TargetMode="External"/><Relationship Id="rId2" Type="http://schemas.openxmlformats.org/officeDocument/2006/relationships/image" Target="../media/image29.tmp"/><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emedicine.medscape.com/article/204178-overview" TargetMode="External"/><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bwMode="auto">
          <a:xfrm>
            <a:off x="685800" y="968375"/>
            <a:ext cx="77724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t>Understanding Nitrate Toxicity for Cattle and Management Practices</a:t>
            </a:r>
          </a:p>
        </p:txBody>
      </p:sp>
      <p:sp>
        <p:nvSpPr>
          <p:cNvPr id="3" name="Subtitle 2"/>
          <p:cNvSpPr>
            <a:spLocks noGrp="1"/>
          </p:cNvSpPr>
          <p:nvPr>
            <p:ph type="subTitle" idx="1"/>
          </p:nvPr>
        </p:nvSpPr>
        <p:spPr>
          <a:xfrm>
            <a:off x="1264722" y="3875315"/>
            <a:ext cx="6400800" cy="1752600"/>
          </a:xfrm>
        </p:spPr>
        <p:txBody>
          <a:bodyPr/>
          <a:lstStyle/>
          <a:p>
            <a:pPr fontAlgn="auto">
              <a:spcAft>
                <a:spcPts val="0"/>
              </a:spcAft>
              <a:buFont typeface="Arial"/>
              <a:buNone/>
              <a:defRPr/>
            </a:pPr>
            <a:r>
              <a:rPr lang="en-US" dirty="0">
                <a:ea typeface="+mn-ea"/>
              </a:rPr>
              <a:t>(agent)</a:t>
            </a:r>
          </a:p>
          <a:p>
            <a:pPr fontAlgn="auto">
              <a:spcAft>
                <a:spcPts val="0"/>
              </a:spcAft>
              <a:buFont typeface="Arial"/>
              <a:buNone/>
              <a:defRPr/>
            </a:pPr>
            <a:r>
              <a:rPr lang="en-US" dirty="0">
                <a:ea typeface="+mn-ea"/>
              </a:rPr>
              <a:t>(title)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50"/>
                </a:solidFill>
                <a:effectLst>
                  <a:outerShdw blurRad="50800" dist="38100" dir="2700000" algn="tl" rotWithShape="0">
                    <a:prstClr val="black">
                      <a:alpha val="40000"/>
                    </a:prstClr>
                  </a:outerShdw>
                </a:effectLst>
              </a:rPr>
              <a:t>Weather conditions</a:t>
            </a:r>
          </a:p>
        </p:txBody>
      </p:sp>
      <p:sp>
        <p:nvSpPr>
          <p:cNvPr id="3" name="Content Placeholder 2"/>
          <p:cNvSpPr>
            <a:spLocks noGrp="1"/>
          </p:cNvSpPr>
          <p:nvPr>
            <p:ph idx="1"/>
          </p:nvPr>
        </p:nvSpPr>
        <p:spPr/>
        <p:txBody>
          <a:bodyPr/>
          <a:lstStyle/>
          <a:p>
            <a:r>
              <a:rPr lang="en-US" dirty="0"/>
              <a:t>Frost, hail, and low temperatures</a:t>
            </a:r>
          </a:p>
          <a:p>
            <a:pPr lvl="1"/>
            <a:r>
              <a:rPr lang="en-US" dirty="0"/>
              <a:t>Interfere with normal plant growth</a:t>
            </a:r>
          </a:p>
          <a:p>
            <a:pPr lvl="1"/>
            <a:r>
              <a:rPr lang="en-US" dirty="0"/>
              <a:t>Can damage, reduce, or destroy leaf area of plant</a:t>
            </a:r>
          </a:p>
          <a:p>
            <a:pPr lvl="2"/>
            <a:r>
              <a:rPr lang="en-US" dirty="0"/>
              <a:t>Impede photosynthesis so accumulate nitrates in stem or stalk and not converted to usable proteins in leaf</a:t>
            </a:r>
          </a:p>
          <a:p>
            <a:pPr lvl="1"/>
            <a:r>
              <a:rPr lang="en-US" dirty="0"/>
              <a:t>Need at least 55</a:t>
            </a:r>
            <a:r>
              <a:rPr lang="en-US" dirty="0">
                <a:sym typeface="Symbol"/>
              </a:rPr>
              <a:t>F for active growth and photosynthesis</a:t>
            </a:r>
          </a:p>
          <a:p>
            <a:pPr lvl="2"/>
            <a:r>
              <a:rPr lang="en-US" dirty="0">
                <a:sym typeface="Symbol"/>
              </a:rPr>
              <a:t>Nitrates can be absorbed quickly at lower temperatures but need warm temp for these to be converted to amino acids and proteins</a:t>
            </a:r>
            <a:endParaRPr lang="en-US" dirty="0"/>
          </a:p>
        </p:txBody>
      </p:sp>
      <p:pic>
        <p:nvPicPr>
          <p:cNvPr id="2050" name="Picture 2" descr="C:\Users\Livestock\AppData\Local\Microsoft\Windows\Temporary Internet Files\Content.IE5\1VQWV883\VdcV3[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503127" y="4762001"/>
            <a:ext cx="1645548" cy="2107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65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78131" y="-344353"/>
            <a:ext cx="5803534" cy="6120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8407" y="653133"/>
            <a:ext cx="3205593" cy="3619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038602" y="4272756"/>
            <a:ext cx="3105398" cy="577081"/>
          </a:xfrm>
          <a:prstGeom prst="rect">
            <a:avLst/>
          </a:prstGeom>
        </p:spPr>
        <p:txBody>
          <a:bodyPr wrap="square">
            <a:spAutoFit/>
          </a:bodyPr>
          <a:lstStyle/>
          <a:p>
            <a:r>
              <a:rPr lang="en-US" sz="1050" dirty="0">
                <a:hlinkClick r:id="rId6"/>
              </a:rPr>
              <a:t>https://plantcellbiology.masters.grkraj.org/html/Plant_Cell_Biochemistry_And_Metabolism4-Nitrogen_Metabolism.htm</a:t>
            </a:r>
            <a:endParaRPr lang="en-US" sz="1050" dirty="0"/>
          </a:p>
        </p:txBody>
      </p:sp>
      <p:pic>
        <p:nvPicPr>
          <p:cNvPr id="7"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16489" t="24091" r="67022" b="69895"/>
          <a:stretch/>
        </p:blipFill>
        <p:spPr bwMode="auto">
          <a:xfrm>
            <a:off x="1192473" y="1026059"/>
            <a:ext cx="956953" cy="368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69423" y="5438931"/>
            <a:ext cx="3146961" cy="369332"/>
          </a:xfrm>
          <a:prstGeom prst="rect">
            <a:avLst/>
          </a:prstGeom>
          <a:noFill/>
        </p:spPr>
        <p:txBody>
          <a:bodyPr wrap="square" rtlCol="0">
            <a:spAutoFit/>
          </a:bodyPr>
          <a:lstStyle/>
          <a:p>
            <a:pPr algn="ctr"/>
            <a:r>
              <a:rPr lang="en-US" dirty="0"/>
              <a:t>IPNI</a:t>
            </a:r>
          </a:p>
        </p:txBody>
      </p:sp>
      <p:sp>
        <p:nvSpPr>
          <p:cNvPr id="8" name="Title 1"/>
          <p:cNvSpPr txBox="1">
            <a:spLocks/>
          </p:cNvSpPr>
          <p:nvPr/>
        </p:nvSpPr>
        <p:spPr>
          <a:xfrm>
            <a:off x="2563771" y="34196"/>
            <a:ext cx="6466154" cy="535151"/>
          </a:xfrm>
          <a:prstGeom prst="rect">
            <a:avLst/>
          </a:prstGeom>
        </p:spPr>
        <p:txBody>
          <a:bodyPr/>
          <a:lstStyle>
            <a:lvl1pPr algn="r" defTabSz="457200" rtl="0" eaLnBrk="1" fontAlgn="base" hangingPunct="1">
              <a:spcBef>
                <a:spcPct val="0"/>
              </a:spcBef>
              <a:spcAft>
                <a:spcPct val="0"/>
              </a:spcAft>
              <a:defRPr sz="4000" kern="1200">
                <a:solidFill>
                  <a:schemeClr val="bg1"/>
                </a:solidFill>
                <a:latin typeface="Calibri" pitchFamily="34" charset="0"/>
                <a:ea typeface="Calibri" pitchFamily="34" charset="0"/>
                <a:cs typeface="Calibri" pitchFamily="34" charset="0"/>
              </a:defRPr>
            </a:lvl1pPr>
            <a:lvl2pPr algn="r" defTabSz="457200" rtl="0" eaLnBrk="1" fontAlgn="base" hangingPunct="1">
              <a:spcBef>
                <a:spcPct val="0"/>
              </a:spcBef>
              <a:spcAft>
                <a:spcPct val="0"/>
              </a:spcAft>
              <a:defRPr sz="4000">
                <a:solidFill>
                  <a:schemeClr val="bg1"/>
                </a:solidFill>
                <a:latin typeface="Calibri" pitchFamily="34" charset="0"/>
                <a:ea typeface="Calibri" pitchFamily="34" charset="0"/>
                <a:cs typeface="Calibri" pitchFamily="34" charset="0"/>
              </a:defRPr>
            </a:lvl2pPr>
            <a:lvl3pPr algn="r" defTabSz="457200" rtl="0" eaLnBrk="1" fontAlgn="base" hangingPunct="1">
              <a:spcBef>
                <a:spcPct val="0"/>
              </a:spcBef>
              <a:spcAft>
                <a:spcPct val="0"/>
              </a:spcAft>
              <a:defRPr sz="4000">
                <a:solidFill>
                  <a:schemeClr val="bg1"/>
                </a:solidFill>
                <a:latin typeface="Calibri" pitchFamily="34" charset="0"/>
                <a:ea typeface="Calibri" pitchFamily="34" charset="0"/>
                <a:cs typeface="Calibri" pitchFamily="34" charset="0"/>
              </a:defRPr>
            </a:lvl3pPr>
            <a:lvl4pPr algn="r" defTabSz="457200" rtl="0" eaLnBrk="1" fontAlgn="base" hangingPunct="1">
              <a:spcBef>
                <a:spcPct val="0"/>
              </a:spcBef>
              <a:spcAft>
                <a:spcPct val="0"/>
              </a:spcAft>
              <a:defRPr sz="4000">
                <a:solidFill>
                  <a:schemeClr val="bg1"/>
                </a:solidFill>
                <a:latin typeface="Calibri" pitchFamily="34" charset="0"/>
                <a:ea typeface="Calibri" pitchFamily="34" charset="0"/>
                <a:cs typeface="Calibri" pitchFamily="34" charset="0"/>
              </a:defRPr>
            </a:lvl4pPr>
            <a:lvl5pPr algn="r" defTabSz="457200" rtl="0" eaLnBrk="1" fontAlgn="base" hangingPunct="1">
              <a:spcBef>
                <a:spcPct val="0"/>
              </a:spcBef>
              <a:spcAft>
                <a:spcPct val="0"/>
              </a:spcAft>
              <a:defRPr sz="4000">
                <a:solidFill>
                  <a:schemeClr val="bg1"/>
                </a:solidFill>
                <a:latin typeface="Calibri" pitchFamily="34" charset="0"/>
                <a:ea typeface="Calibri" pitchFamily="34" charset="0"/>
                <a:cs typeface="Calibri" pitchFamily="34" charset="0"/>
              </a:defRPr>
            </a:lvl5pPr>
            <a:lvl6pPr marL="457200" algn="r" defTabSz="457200" rtl="0" eaLnBrk="1" fontAlgn="base" hangingPunct="1">
              <a:spcBef>
                <a:spcPct val="0"/>
              </a:spcBef>
              <a:spcAft>
                <a:spcPct val="0"/>
              </a:spcAft>
              <a:defRPr sz="4000">
                <a:solidFill>
                  <a:schemeClr val="bg1"/>
                </a:solidFill>
                <a:latin typeface="Calibri" pitchFamily="34" charset="0"/>
                <a:ea typeface="Calibri" pitchFamily="34" charset="0"/>
                <a:cs typeface="Calibri" pitchFamily="34" charset="0"/>
              </a:defRPr>
            </a:lvl6pPr>
            <a:lvl7pPr marL="914400" algn="r" defTabSz="457200" rtl="0" eaLnBrk="1" fontAlgn="base" hangingPunct="1">
              <a:spcBef>
                <a:spcPct val="0"/>
              </a:spcBef>
              <a:spcAft>
                <a:spcPct val="0"/>
              </a:spcAft>
              <a:defRPr sz="4000">
                <a:solidFill>
                  <a:schemeClr val="bg1"/>
                </a:solidFill>
                <a:latin typeface="Calibri" pitchFamily="34" charset="0"/>
                <a:ea typeface="Calibri" pitchFamily="34" charset="0"/>
                <a:cs typeface="Calibri" pitchFamily="34" charset="0"/>
              </a:defRPr>
            </a:lvl7pPr>
            <a:lvl8pPr marL="1371600" algn="r" defTabSz="457200" rtl="0" eaLnBrk="1" fontAlgn="base" hangingPunct="1">
              <a:spcBef>
                <a:spcPct val="0"/>
              </a:spcBef>
              <a:spcAft>
                <a:spcPct val="0"/>
              </a:spcAft>
              <a:defRPr sz="4000">
                <a:solidFill>
                  <a:schemeClr val="bg1"/>
                </a:solidFill>
                <a:latin typeface="Calibri" pitchFamily="34" charset="0"/>
                <a:ea typeface="Calibri" pitchFamily="34" charset="0"/>
                <a:cs typeface="Calibri" pitchFamily="34" charset="0"/>
              </a:defRPr>
            </a:lvl8pPr>
            <a:lvl9pPr marL="1828800" algn="r" defTabSz="457200" rtl="0" eaLnBrk="1" fontAlgn="base" hangingPunct="1">
              <a:spcBef>
                <a:spcPct val="0"/>
              </a:spcBef>
              <a:spcAft>
                <a:spcPct val="0"/>
              </a:spcAft>
              <a:defRPr sz="4000">
                <a:solidFill>
                  <a:schemeClr val="bg1"/>
                </a:solidFill>
                <a:latin typeface="Calibri" pitchFamily="34" charset="0"/>
                <a:ea typeface="Calibri" pitchFamily="34" charset="0"/>
                <a:cs typeface="Calibri" pitchFamily="34" charset="0"/>
              </a:defRPr>
            </a:lvl9pPr>
          </a:lstStyle>
          <a:p>
            <a:r>
              <a:rPr lang="en-US">
                <a:solidFill>
                  <a:srgbClr val="00B050"/>
                </a:solidFill>
                <a:effectLst>
                  <a:outerShdw blurRad="50800" dist="38100" dir="2700000" algn="tl" rotWithShape="0">
                    <a:prstClr val="black">
                      <a:alpha val="40000"/>
                    </a:prstClr>
                  </a:outerShdw>
                </a:effectLst>
              </a:rPr>
              <a:t>Weather conditions</a:t>
            </a:r>
            <a:endParaRPr lang="en-US" dirty="0">
              <a:solidFill>
                <a:srgbClr val="00B050"/>
              </a:solidFill>
              <a:effectLst>
                <a:outerShdw blurRad="50800" dist="38100" dir="2700000" algn="tl" rotWithShape="0">
                  <a:prstClr val="black">
                    <a:alpha val="40000"/>
                  </a:prstClr>
                </a:outerShdw>
              </a:effectLst>
            </a:endParaRPr>
          </a:p>
        </p:txBody>
      </p:sp>
      <p:sp>
        <p:nvSpPr>
          <p:cNvPr id="2" name="Rectangle 1"/>
          <p:cNvSpPr/>
          <p:nvPr/>
        </p:nvSpPr>
        <p:spPr>
          <a:xfrm>
            <a:off x="9769" y="4276894"/>
            <a:ext cx="9134231" cy="258532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Anything that disrupts</a:t>
            </a:r>
          </a:p>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Nitrogen cycle can increase</a:t>
            </a:r>
          </a:p>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nitrates in plants</a:t>
            </a:r>
          </a:p>
        </p:txBody>
      </p:sp>
    </p:spTree>
    <p:extLst>
      <p:ext uri="{BB962C8B-B14F-4D97-AF65-F5344CB8AC3E}">
        <p14:creationId xmlns:p14="http://schemas.microsoft.com/office/powerpoint/2010/main" val="145057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Managing for nitrate toxicity</a:t>
            </a:r>
          </a:p>
        </p:txBody>
      </p:sp>
      <p:sp>
        <p:nvSpPr>
          <p:cNvPr id="3" name="Text Placeholder 2"/>
          <p:cNvSpPr>
            <a:spLocks noGrp="1"/>
          </p:cNvSpPr>
          <p:nvPr>
            <p:ph type="body" idx="1"/>
          </p:nvPr>
        </p:nvSpPr>
        <p:spPr/>
        <p:txBody>
          <a:bodyPr/>
          <a:lstStyle/>
          <a:p>
            <a:r>
              <a:rPr lang="en-US" dirty="0"/>
              <a:t>Harvesting</a:t>
            </a:r>
          </a:p>
          <a:p>
            <a:r>
              <a:rPr lang="en-US" dirty="0"/>
              <a:t>Feeding</a:t>
            </a: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9553" y="2820278"/>
            <a:ext cx="2619375" cy="1743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897" y="4454918"/>
            <a:ext cx="3324844" cy="22177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5719" y="3339145"/>
            <a:ext cx="3336966" cy="22246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55204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Nitrates</a:t>
            </a:r>
          </a:p>
        </p:txBody>
      </p:sp>
      <p:sp>
        <p:nvSpPr>
          <p:cNvPr id="3" name="Content Placeholder 2"/>
          <p:cNvSpPr>
            <a:spLocks noGrp="1"/>
          </p:cNvSpPr>
          <p:nvPr>
            <p:ph idx="1"/>
          </p:nvPr>
        </p:nvSpPr>
        <p:spPr>
          <a:xfrm>
            <a:off x="457200" y="63134"/>
            <a:ext cx="8229600" cy="5398030"/>
          </a:xfrm>
        </p:spPr>
        <p:txBody>
          <a:bodyPr/>
          <a:lstStyle/>
          <a:p>
            <a:endParaRPr lang="en-US" dirty="0"/>
          </a:p>
          <a:p>
            <a:r>
              <a:rPr lang="en-US" dirty="0"/>
              <a:t>Levels/recommendations</a:t>
            </a:r>
          </a:p>
          <a:p>
            <a:pPr marL="0" indent="0">
              <a:buNone/>
            </a:pPr>
            <a:endParaRPr lang="en-US" dirty="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867" y="1330587"/>
            <a:ext cx="676076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Nitrate-Poisoning-in-Ruminants.pdf - Google Chrome"/>
          <p:cNvPicPr>
            <a:picLocks noChangeAspect="1"/>
          </p:cNvPicPr>
          <p:nvPr/>
        </p:nvPicPr>
        <p:blipFill rotWithShape="1">
          <a:blip r:embed="rId3">
            <a:extLst>
              <a:ext uri="{28A0092B-C50C-407E-A947-70E740481C1C}">
                <a14:useLocalDpi xmlns:a14="http://schemas.microsoft.com/office/drawing/2010/main" val="0"/>
              </a:ext>
            </a:extLst>
          </a:blip>
          <a:srcRect l="25844" t="21647" r="27403" b="52921"/>
          <a:stretch/>
        </p:blipFill>
        <p:spPr>
          <a:xfrm>
            <a:off x="0" y="4079174"/>
            <a:ext cx="9012407" cy="2778826"/>
          </a:xfrm>
          <a:prstGeom prst="rect">
            <a:avLst/>
          </a:prstGeom>
        </p:spPr>
      </p:pic>
    </p:spTree>
    <p:extLst>
      <p:ext uri="{BB962C8B-B14F-4D97-AF65-F5344CB8AC3E}">
        <p14:creationId xmlns:p14="http://schemas.microsoft.com/office/powerpoint/2010/main" val="212237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771" y="22321"/>
            <a:ext cx="6466154" cy="535151"/>
          </a:xfrm>
        </p:spPr>
        <p:txBody>
          <a:bodyPr/>
          <a:lstStyle/>
          <a:p>
            <a:r>
              <a:rPr lang="en-US" dirty="0">
                <a:effectLst>
                  <a:outerShdw blurRad="50800" dist="38100" dir="2700000" algn="tl" rotWithShape="0">
                    <a:prstClr val="black">
                      <a:alpha val="40000"/>
                    </a:prstClr>
                  </a:outerShdw>
                </a:effectLst>
              </a:rPr>
              <a:t>Plant parts and plant maturity</a:t>
            </a:r>
          </a:p>
        </p:txBody>
      </p:sp>
      <p:sp>
        <p:nvSpPr>
          <p:cNvPr id="3" name="Content Placeholder 2"/>
          <p:cNvSpPr>
            <a:spLocks noGrp="1"/>
          </p:cNvSpPr>
          <p:nvPr>
            <p:ph idx="1"/>
          </p:nvPr>
        </p:nvSpPr>
        <p:spPr>
          <a:xfrm>
            <a:off x="457200" y="728134"/>
            <a:ext cx="4304805" cy="5398030"/>
          </a:xfrm>
        </p:spPr>
        <p:txBody>
          <a:bodyPr/>
          <a:lstStyle/>
          <a:p>
            <a:r>
              <a:rPr lang="en-US" dirty="0"/>
              <a:t>Stalks and stems closest to the ground have highest nitrate values</a:t>
            </a:r>
          </a:p>
          <a:p>
            <a:pPr lvl="1"/>
            <a:r>
              <a:rPr lang="en-US" dirty="0"/>
              <a:t>Bottom 1/3 highest nitrate</a:t>
            </a:r>
          </a:p>
          <a:p>
            <a:r>
              <a:rPr lang="en-US" dirty="0"/>
              <a:t>Seed (grain) and flower usually little to no nitrate</a:t>
            </a:r>
          </a:p>
          <a:p>
            <a:r>
              <a:rPr lang="en-US" dirty="0"/>
              <a:t>More mature plants less nitrate than young</a:t>
            </a:r>
          </a:p>
          <a:p>
            <a:pPr lvl="1"/>
            <a:r>
              <a:rPr lang="en-US" dirty="0"/>
              <a:t>Except…..</a:t>
            </a:r>
          </a:p>
        </p:txBody>
      </p:sp>
      <p:pic>
        <p:nvPicPr>
          <p:cNvPr id="4" name="Picture 3" descr="Toxic Stock Crops v1.pdf - Adobe Acrobat Reader DC"/>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42687" t="36715" r="20746" b="5740"/>
          <a:stretch/>
        </p:blipFill>
        <p:spPr>
          <a:xfrm>
            <a:off x="4526128" y="1840675"/>
            <a:ext cx="4617872" cy="3939328"/>
          </a:xfrm>
          <a:prstGeom prst="rect">
            <a:avLst/>
          </a:prstGeom>
        </p:spPr>
      </p:pic>
    </p:spTree>
    <p:extLst>
      <p:ext uri="{BB962C8B-B14F-4D97-AF65-F5344CB8AC3E}">
        <p14:creationId xmlns:p14="http://schemas.microsoft.com/office/powerpoint/2010/main" val="1709644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50800" dist="38100" dir="2700000" algn="tl" rotWithShape="0">
                    <a:prstClr val="black">
                      <a:alpha val="40000"/>
                    </a:prstClr>
                  </a:outerShdw>
                </a:effectLst>
              </a:rPr>
              <a:t>Harvesting high nitrate forage</a:t>
            </a:r>
          </a:p>
        </p:txBody>
      </p:sp>
      <p:sp>
        <p:nvSpPr>
          <p:cNvPr id="3" name="Content Placeholder 2"/>
          <p:cNvSpPr>
            <a:spLocks noGrp="1"/>
          </p:cNvSpPr>
          <p:nvPr>
            <p:ph idx="1"/>
          </p:nvPr>
        </p:nvSpPr>
        <p:spPr>
          <a:xfrm>
            <a:off x="457200" y="728134"/>
            <a:ext cx="8378042" cy="5398030"/>
          </a:xfrm>
        </p:spPr>
        <p:txBody>
          <a:bodyPr/>
          <a:lstStyle/>
          <a:p>
            <a:r>
              <a:rPr lang="en-US" dirty="0"/>
              <a:t>If concerned about high nitrate values</a:t>
            </a:r>
          </a:p>
          <a:p>
            <a:pPr lvl="1"/>
            <a:r>
              <a:rPr lang="en-US" dirty="0"/>
              <a:t>Sample field prior to harvesting</a:t>
            </a:r>
          </a:p>
          <a:p>
            <a:pPr lvl="1"/>
            <a:endParaRPr lang="en-US" dirty="0"/>
          </a:p>
        </p:txBody>
      </p:sp>
      <p:pic>
        <p:nvPicPr>
          <p:cNvPr id="4" name="Picture 3" descr="Toxic Stock Crops v1.pdf - Adobe Acrobat Reader DC"/>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2687" t="36715" r="20746" b="5740"/>
          <a:stretch/>
        </p:blipFill>
        <p:spPr>
          <a:xfrm>
            <a:off x="4158960" y="1923802"/>
            <a:ext cx="4926213" cy="4202362"/>
          </a:xfrm>
          <a:prstGeom prst="rect">
            <a:avLst/>
          </a:prstGeom>
        </p:spPr>
      </p:pic>
      <p:sp>
        <p:nvSpPr>
          <p:cNvPr id="5" name="Rectangle 4"/>
          <p:cNvSpPr/>
          <p:nvPr/>
        </p:nvSpPr>
        <p:spPr>
          <a:xfrm>
            <a:off x="457200" y="2397462"/>
            <a:ext cx="3722914" cy="4290405"/>
          </a:xfrm>
          <a:prstGeom prst="rect">
            <a:avLst/>
          </a:prstGeom>
        </p:spPr>
        <p:txBody>
          <a:bodyPr wrap="square">
            <a:spAutoFit/>
          </a:bodyPr>
          <a:lstStyle/>
          <a:p>
            <a:pPr marL="342900" lvl="1" indent="-342900">
              <a:spcBef>
                <a:spcPct val="20000"/>
              </a:spcBef>
              <a:buFont typeface="Arial" charset="0"/>
              <a:buChar char="•"/>
            </a:pPr>
            <a:r>
              <a:rPr lang="en-US" sz="3200" dirty="0">
                <a:latin typeface="Calibri" pitchFamily="34" charset="0"/>
                <a:ea typeface="Calibri" pitchFamily="34" charset="0"/>
                <a:cs typeface="Calibri" pitchFamily="34" charset="0"/>
              </a:rPr>
              <a:t>Options:</a:t>
            </a:r>
          </a:p>
          <a:p>
            <a:pPr marL="742950" lvl="1" indent="-285750">
              <a:spcBef>
                <a:spcPct val="20000"/>
              </a:spcBef>
              <a:buFont typeface="Arial" charset="0"/>
              <a:buChar char="–"/>
            </a:pPr>
            <a:r>
              <a:rPr lang="en-US" sz="2800" dirty="0">
                <a:latin typeface="Calibri" pitchFamily="34" charset="0"/>
                <a:ea typeface="Calibri" pitchFamily="34" charset="0"/>
                <a:cs typeface="Calibri" pitchFamily="34" charset="0"/>
              </a:rPr>
              <a:t>Allow plant to mature longer</a:t>
            </a:r>
          </a:p>
          <a:p>
            <a:pPr marL="742950" lvl="1" indent="-285750">
              <a:spcBef>
                <a:spcPct val="20000"/>
              </a:spcBef>
              <a:buFont typeface="Arial" charset="0"/>
              <a:buChar char="–"/>
            </a:pPr>
            <a:r>
              <a:rPr lang="en-US" sz="2800" dirty="0">
                <a:latin typeface="Calibri" pitchFamily="34" charset="0"/>
                <a:ea typeface="Calibri" pitchFamily="34" charset="0"/>
                <a:cs typeface="Calibri" pitchFamily="34" charset="0"/>
              </a:rPr>
              <a:t>Raise cutter bar (minimum of 6 inches)</a:t>
            </a:r>
          </a:p>
          <a:p>
            <a:pPr marL="742950" lvl="1" indent="-285750">
              <a:spcBef>
                <a:spcPct val="20000"/>
              </a:spcBef>
              <a:buFont typeface="Arial" charset="0"/>
              <a:buChar char="–"/>
            </a:pPr>
            <a:r>
              <a:rPr lang="en-US" sz="2800" dirty="0">
                <a:latin typeface="Calibri" pitchFamily="34" charset="0"/>
                <a:ea typeface="Calibri" pitchFamily="34" charset="0"/>
                <a:cs typeface="Calibri" pitchFamily="34" charset="0"/>
              </a:rPr>
              <a:t>Make into silage (if still moisture less than 40%)</a:t>
            </a:r>
          </a:p>
        </p:txBody>
      </p:sp>
    </p:spTree>
    <p:extLst>
      <p:ext uri="{BB962C8B-B14F-4D97-AF65-F5344CB8AC3E}">
        <p14:creationId xmlns:p14="http://schemas.microsoft.com/office/powerpoint/2010/main" val="1051198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50800" dist="38100" dir="2700000" algn="tl" rotWithShape="0">
                    <a:prstClr val="black">
                      <a:alpha val="40000"/>
                    </a:prstClr>
                  </a:outerShdw>
                </a:effectLst>
              </a:rPr>
              <a:t>Harvesting high nitrate forage</a:t>
            </a:r>
          </a:p>
        </p:txBody>
      </p:sp>
      <p:sp>
        <p:nvSpPr>
          <p:cNvPr id="3" name="Content Placeholder 2"/>
          <p:cNvSpPr>
            <a:spLocks noGrp="1"/>
          </p:cNvSpPr>
          <p:nvPr>
            <p:ph idx="1"/>
          </p:nvPr>
        </p:nvSpPr>
        <p:spPr/>
        <p:txBody>
          <a:bodyPr/>
          <a:lstStyle/>
          <a:p>
            <a:r>
              <a:rPr lang="en-US" dirty="0"/>
              <a:t>Ensiling process can reduce nitrates 40-60%</a:t>
            </a:r>
          </a:p>
          <a:p>
            <a:pPr lvl="1"/>
            <a:r>
              <a:rPr lang="en-US" dirty="0"/>
              <a:t>IF DONE properly</a:t>
            </a:r>
          </a:p>
          <a:p>
            <a:pPr lvl="1"/>
            <a:r>
              <a:rPr lang="en-US" dirty="0"/>
              <a:t>Still need to test prior to feeding for nitrate values</a:t>
            </a:r>
          </a:p>
          <a:p>
            <a:pPr lvl="1"/>
            <a:endParaRPr lang="en-US" dirty="0"/>
          </a:p>
          <a:p>
            <a:pPr lvl="1"/>
            <a:endParaRPr lang="en-US" dirty="0"/>
          </a:p>
          <a:p>
            <a:pPr lvl="1"/>
            <a:endParaRPr lang="en-US" dirty="0"/>
          </a:p>
          <a:p>
            <a:pPr lvl="1"/>
            <a:endParaRPr lang="en-US" dirty="0"/>
          </a:p>
          <a:p>
            <a:pPr lvl="1"/>
            <a:endParaRPr lang="en-US" dirty="0"/>
          </a:p>
          <a:p>
            <a:pPr lvl="1"/>
            <a:r>
              <a:rPr lang="en-US" dirty="0"/>
              <a:t>Do not feed as green chop – unless feeding immediately</a:t>
            </a:r>
          </a:p>
          <a:p>
            <a:pPr lvl="2"/>
            <a:r>
              <a:rPr lang="en-US" dirty="0"/>
              <a:t>Any heating will cause nitrate to convert to nitrite and is 10x more toxic to cattle</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534" y="2390420"/>
            <a:ext cx="3439206" cy="228863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5248" y="2295596"/>
            <a:ext cx="2489349" cy="247828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582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771" y="63134"/>
            <a:ext cx="6466154" cy="535151"/>
          </a:xfrm>
        </p:spPr>
        <p:txBody>
          <a:bodyPr/>
          <a:lstStyle/>
          <a:p>
            <a:r>
              <a:rPr lang="en-US" dirty="0">
                <a:effectLst>
                  <a:outerShdw blurRad="50800" dist="38100" dir="2700000" algn="tl" rotWithShape="0">
                    <a:prstClr val="black">
                      <a:alpha val="40000"/>
                    </a:prstClr>
                  </a:outerShdw>
                </a:effectLst>
              </a:rPr>
              <a:t>Nitrates</a:t>
            </a:r>
          </a:p>
        </p:txBody>
      </p:sp>
      <p:sp>
        <p:nvSpPr>
          <p:cNvPr id="3" name="Content Placeholder 2"/>
          <p:cNvSpPr>
            <a:spLocks noGrp="1"/>
          </p:cNvSpPr>
          <p:nvPr>
            <p:ph idx="1"/>
          </p:nvPr>
        </p:nvSpPr>
        <p:spPr>
          <a:xfrm>
            <a:off x="457200" y="63134"/>
            <a:ext cx="8229600" cy="5398030"/>
          </a:xfrm>
        </p:spPr>
        <p:txBody>
          <a:bodyPr/>
          <a:lstStyle/>
          <a:p>
            <a:endParaRPr lang="en-US" dirty="0"/>
          </a:p>
          <a:p>
            <a:r>
              <a:rPr lang="en-US" dirty="0"/>
              <a:t>Levels/recommendations</a:t>
            </a:r>
          </a:p>
          <a:p>
            <a:pPr marL="0" indent="0">
              <a:buNone/>
            </a:pPr>
            <a:endParaRPr lang="en-US" dirty="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867" y="1330587"/>
            <a:ext cx="676076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Nitrate-Poisoning-in-Ruminants.pdf - Google Chrome"/>
          <p:cNvPicPr>
            <a:picLocks noChangeAspect="1"/>
          </p:cNvPicPr>
          <p:nvPr/>
        </p:nvPicPr>
        <p:blipFill rotWithShape="1">
          <a:blip r:embed="rId3">
            <a:extLst>
              <a:ext uri="{28A0092B-C50C-407E-A947-70E740481C1C}">
                <a14:useLocalDpi xmlns:a14="http://schemas.microsoft.com/office/drawing/2010/main" val="0"/>
              </a:ext>
            </a:extLst>
          </a:blip>
          <a:srcRect l="25844" t="21647" r="27403" b="52921"/>
          <a:stretch/>
        </p:blipFill>
        <p:spPr>
          <a:xfrm>
            <a:off x="0" y="4079174"/>
            <a:ext cx="9012407" cy="2778826"/>
          </a:xfrm>
          <a:prstGeom prst="rect">
            <a:avLst/>
          </a:prstGeom>
        </p:spPr>
      </p:pic>
    </p:spTree>
    <p:extLst>
      <p:ext uri="{BB962C8B-B14F-4D97-AF65-F5344CB8AC3E}">
        <p14:creationId xmlns:p14="http://schemas.microsoft.com/office/powerpoint/2010/main" val="59285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98816"/>
            <a:ext cx="8229600" cy="3727348"/>
          </a:xfrm>
        </p:spPr>
        <p:txBody>
          <a:bodyPr/>
          <a:lstStyle/>
          <a:p>
            <a:pPr marL="0" indent="0" algn="ctr">
              <a:buNone/>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Dilution is the solution to nitrate pollution</a:t>
            </a:r>
          </a:p>
          <a:p>
            <a:pPr marL="0" indent="0">
              <a:buNone/>
            </a:pPr>
            <a:endParaRPr lang="en-US" dirty="0"/>
          </a:p>
        </p:txBody>
      </p:sp>
    </p:spTree>
    <p:extLst>
      <p:ext uri="{BB962C8B-B14F-4D97-AF65-F5344CB8AC3E}">
        <p14:creationId xmlns:p14="http://schemas.microsoft.com/office/powerpoint/2010/main" val="3854597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50800" dist="38100" dir="2700000" algn="tl" rotWithShape="0">
                    <a:prstClr val="black">
                      <a:alpha val="40000"/>
                    </a:prstClr>
                  </a:outerShdw>
                </a:effectLst>
              </a:rPr>
              <a:t>Management methods</a:t>
            </a:r>
          </a:p>
        </p:txBody>
      </p:sp>
      <p:sp>
        <p:nvSpPr>
          <p:cNvPr id="3" name="Content Placeholder 2"/>
          <p:cNvSpPr>
            <a:spLocks noGrp="1"/>
          </p:cNvSpPr>
          <p:nvPr>
            <p:ph idx="1"/>
          </p:nvPr>
        </p:nvSpPr>
        <p:spPr/>
        <p:txBody>
          <a:bodyPr/>
          <a:lstStyle/>
          <a:p>
            <a:r>
              <a:rPr lang="en-US" dirty="0"/>
              <a:t>Always provide good clean water</a:t>
            </a:r>
          </a:p>
          <a:p>
            <a:pPr lvl="1"/>
            <a:r>
              <a:rPr lang="en-US" dirty="0"/>
              <a:t>Make sure water isn’t contributing nitrates</a:t>
            </a:r>
          </a:p>
          <a:p>
            <a:pPr lvl="1"/>
            <a:endParaRPr lang="en-US" dirty="0"/>
          </a:p>
          <a:p>
            <a:r>
              <a:rPr lang="en-US" dirty="0"/>
              <a:t>Provide dry/other sources of feed</a:t>
            </a:r>
          </a:p>
          <a:p>
            <a:pPr lvl="1"/>
            <a:r>
              <a:rPr lang="en-US" dirty="0"/>
              <a:t>Dilute to safe feeding levels based on class of cattle</a:t>
            </a:r>
          </a:p>
          <a:p>
            <a:pPr lvl="1"/>
            <a:r>
              <a:rPr lang="en-US" dirty="0"/>
              <a:t>Generally feed highest nitrate hays to growing cattle</a:t>
            </a:r>
          </a:p>
          <a:p>
            <a:endParaRPr lang="en-US" dirty="0"/>
          </a:p>
          <a:p>
            <a:r>
              <a:rPr lang="en-US" dirty="0"/>
              <a:t>Graze during day not at night during 1</a:t>
            </a:r>
            <a:r>
              <a:rPr lang="en-US" baseline="30000" dirty="0"/>
              <a:t>st</a:t>
            </a:r>
            <a:r>
              <a:rPr lang="en-US" dirty="0"/>
              <a:t> week</a:t>
            </a:r>
          </a:p>
          <a:p>
            <a:pPr lvl="1"/>
            <a:r>
              <a:rPr lang="en-US" dirty="0"/>
              <a:t>Higher nitrate values when dark outside because of reduced photosynthesis</a:t>
            </a:r>
          </a:p>
          <a:p>
            <a:endParaRPr lang="en-US" dirty="0"/>
          </a:p>
        </p:txBody>
      </p:sp>
    </p:spTree>
    <p:extLst>
      <p:ext uri="{BB962C8B-B14F-4D97-AF65-F5344CB8AC3E}">
        <p14:creationId xmlns:p14="http://schemas.microsoft.com/office/powerpoint/2010/main" val="177925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50800" dist="38100" dir="2700000" algn="tl" rotWithShape="0">
                    <a:prstClr val="black">
                      <a:alpha val="40000"/>
                    </a:prstClr>
                  </a:outerShdw>
                </a:effectLst>
              </a:rPr>
              <a:t>Overview</a:t>
            </a:r>
          </a:p>
        </p:txBody>
      </p:sp>
      <p:sp>
        <p:nvSpPr>
          <p:cNvPr id="3" name="Content Placeholder 2"/>
          <p:cNvSpPr>
            <a:spLocks noGrp="1"/>
          </p:cNvSpPr>
          <p:nvPr>
            <p:ph idx="1"/>
          </p:nvPr>
        </p:nvSpPr>
        <p:spPr/>
        <p:txBody>
          <a:bodyPr/>
          <a:lstStyle/>
          <a:p>
            <a:r>
              <a:rPr lang="en-US" dirty="0"/>
              <a:t>What is nitrate toxicity</a:t>
            </a:r>
          </a:p>
          <a:p>
            <a:pPr lvl="1"/>
            <a:r>
              <a:rPr lang="en-US" dirty="0"/>
              <a:t>Physiology of disorder</a:t>
            </a:r>
          </a:p>
          <a:p>
            <a:pPr lvl="1"/>
            <a:r>
              <a:rPr lang="en-US" dirty="0"/>
              <a:t>Symptoms</a:t>
            </a:r>
          </a:p>
          <a:p>
            <a:r>
              <a:rPr lang="en-US" dirty="0"/>
              <a:t>What increases nitrate issues in forages</a:t>
            </a:r>
          </a:p>
          <a:p>
            <a:r>
              <a:rPr lang="en-US" dirty="0"/>
              <a:t>How do we manage for nitrate toxicity in cattle</a:t>
            </a:r>
          </a:p>
          <a:p>
            <a:pPr lvl="1"/>
            <a:r>
              <a:rPr lang="en-US" dirty="0"/>
              <a:t>Harvesting plans</a:t>
            </a:r>
          </a:p>
          <a:p>
            <a:pPr lvl="1"/>
            <a:r>
              <a:rPr lang="en-US" dirty="0"/>
              <a:t>Feeding plans</a:t>
            </a:r>
          </a:p>
          <a:p>
            <a:r>
              <a:rPr lang="en-US" dirty="0"/>
              <a:t>Testing</a:t>
            </a:r>
          </a:p>
        </p:txBody>
      </p:sp>
    </p:spTree>
    <p:extLst>
      <p:ext uri="{BB962C8B-B14F-4D97-AF65-F5344CB8AC3E}">
        <p14:creationId xmlns:p14="http://schemas.microsoft.com/office/powerpoint/2010/main" val="2841513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50800" dist="38100" dir="2700000" algn="tl" rotWithShape="0">
                    <a:prstClr val="black">
                      <a:alpha val="40000"/>
                    </a:prstClr>
                  </a:outerShdw>
                </a:effectLst>
              </a:rPr>
              <a:t>Management methods</a:t>
            </a:r>
          </a:p>
        </p:txBody>
      </p:sp>
      <p:sp>
        <p:nvSpPr>
          <p:cNvPr id="3" name="Content Placeholder 2"/>
          <p:cNvSpPr>
            <a:spLocks noGrp="1"/>
          </p:cNvSpPr>
          <p:nvPr>
            <p:ph idx="1"/>
          </p:nvPr>
        </p:nvSpPr>
        <p:spPr/>
        <p:txBody>
          <a:bodyPr/>
          <a:lstStyle/>
          <a:p>
            <a:r>
              <a:rPr lang="en-US" dirty="0"/>
              <a:t>Provide additional energy/protein to shuttle nitrite to ammonia</a:t>
            </a:r>
          </a:p>
          <a:p>
            <a:pPr lvl="1"/>
            <a:r>
              <a:rPr lang="en-US" dirty="0"/>
              <a:t>More soluble sugars provide additional efficiency of microbes to convert nitrite to ammonia</a:t>
            </a:r>
          </a:p>
          <a:p>
            <a:pPr lvl="1"/>
            <a:endParaRPr lang="en-US" dirty="0"/>
          </a:p>
          <a:p>
            <a:r>
              <a:rPr lang="en-US" dirty="0"/>
              <a:t>Make sure proper mineral is supplied</a:t>
            </a:r>
          </a:p>
          <a:p>
            <a:pPr lvl="1"/>
            <a:r>
              <a:rPr lang="en-US" dirty="0"/>
              <a:t>Sulfur in particular</a:t>
            </a:r>
          </a:p>
          <a:p>
            <a:pPr lvl="1"/>
            <a:r>
              <a:rPr lang="en-US" dirty="0"/>
              <a:t>Higher sulfur feeds provide needed sulfur atoms for microbes to more efficiently convert nitrite to ammonia</a:t>
            </a:r>
          </a:p>
          <a:p>
            <a:pPr lvl="1"/>
            <a:endParaRPr lang="en-US" dirty="0"/>
          </a:p>
          <a:p>
            <a:r>
              <a:rPr lang="en-US" dirty="0"/>
              <a:t>Adapt cattle to high nitrate feeds over time</a:t>
            </a:r>
          </a:p>
          <a:p>
            <a:endParaRPr lang="en-US" dirty="0"/>
          </a:p>
        </p:txBody>
      </p:sp>
    </p:spTree>
    <p:extLst>
      <p:ext uri="{BB962C8B-B14F-4D97-AF65-F5344CB8AC3E}">
        <p14:creationId xmlns:p14="http://schemas.microsoft.com/office/powerpoint/2010/main" val="187704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8183" y="34196"/>
            <a:ext cx="6951742" cy="535151"/>
          </a:xfrm>
        </p:spPr>
        <p:txBody>
          <a:bodyPr/>
          <a:lstStyle/>
          <a:p>
            <a:r>
              <a:rPr lang="en-US" dirty="0">
                <a:effectLst>
                  <a:outerShdw blurRad="50800" dist="38100" dir="2700000" algn="tl" rotWithShape="0">
                    <a:prstClr val="black">
                      <a:alpha val="40000"/>
                    </a:prstClr>
                  </a:outerShdw>
                </a:effectLst>
              </a:rPr>
              <a:t>How much is testing costing me?</a:t>
            </a:r>
          </a:p>
        </p:txBody>
      </p:sp>
      <p:sp>
        <p:nvSpPr>
          <p:cNvPr id="3" name="Content Placeholder 2"/>
          <p:cNvSpPr>
            <a:spLocks noGrp="1"/>
          </p:cNvSpPr>
          <p:nvPr>
            <p:ph idx="1"/>
          </p:nvPr>
        </p:nvSpPr>
        <p:spPr/>
        <p:txBody>
          <a:bodyPr/>
          <a:lstStyle/>
          <a:p>
            <a:r>
              <a:rPr lang="en-US" dirty="0"/>
              <a:t>Each nitrate test is ~$15</a:t>
            </a:r>
          </a:p>
          <a:p>
            <a:endParaRPr lang="en-US" dirty="0"/>
          </a:p>
          <a:p>
            <a:r>
              <a:rPr lang="en-US" dirty="0"/>
              <a:t>Times to test</a:t>
            </a:r>
          </a:p>
          <a:p>
            <a:pPr lvl="1"/>
            <a:r>
              <a:rPr lang="en-US" dirty="0"/>
              <a:t>Pre-harvest (x2)</a:t>
            </a:r>
          </a:p>
          <a:p>
            <a:pPr lvl="1"/>
            <a:r>
              <a:rPr lang="en-US" dirty="0"/>
              <a:t>Post-harvest</a:t>
            </a:r>
          </a:p>
          <a:p>
            <a:pPr lvl="1"/>
            <a:r>
              <a:rPr lang="en-US" dirty="0"/>
              <a:t>Pre-feeding</a:t>
            </a:r>
          </a:p>
          <a:p>
            <a:pPr lvl="1"/>
            <a:endParaRPr lang="en-US" dirty="0"/>
          </a:p>
          <a:p>
            <a:r>
              <a:rPr lang="en-US" dirty="0"/>
              <a:t>Total cost is ~$60</a:t>
            </a:r>
          </a:p>
          <a:p>
            <a:endParaRPr lang="en-US" dirty="0"/>
          </a:p>
          <a:p>
            <a:endParaRPr lang="en-US" dirty="0"/>
          </a:p>
        </p:txBody>
      </p:sp>
      <p:sp>
        <p:nvSpPr>
          <p:cNvPr id="4" name="Rectangle 3"/>
          <p:cNvSpPr/>
          <p:nvPr/>
        </p:nvSpPr>
        <p:spPr>
          <a:xfrm>
            <a:off x="3764001" y="2516073"/>
            <a:ext cx="5379999" cy="1754326"/>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What is the cost</a:t>
            </a:r>
          </a:p>
          <a:p>
            <a:pPr algn="ctr"/>
            <a:r>
              <a:rPr lang="en-US" sz="54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of not testing??</a:t>
            </a:r>
            <a:endParaRPr lang="en-US"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Tree>
    <p:extLst>
      <p:ext uri="{BB962C8B-B14F-4D97-AF65-F5344CB8AC3E}">
        <p14:creationId xmlns:p14="http://schemas.microsoft.com/office/powerpoint/2010/main" val="39145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B7EF5-1B96-4237-9EB1-E34440D6A8B9}"/>
              </a:ext>
            </a:extLst>
          </p:cNvPr>
          <p:cNvSpPr>
            <a:spLocks noGrp="1"/>
          </p:cNvSpPr>
          <p:nvPr>
            <p:ph type="title"/>
          </p:nvPr>
        </p:nvSpPr>
        <p:spPr/>
        <p:txBody>
          <a:bodyPr/>
          <a:lstStyle/>
          <a:p>
            <a:r>
              <a:rPr lang="en-US" dirty="0">
                <a:effectLst>
                  <a:outerShdw blurRad="50800" dist="38100" dir="2700000" algn="tl" rotWithShape="0">
                    <a:prstClr val="black">
                      <a:alpha val="40000"/>
                    </a:prstClr>
                  </a:outerShdw>
                </a:effectLst>
              </a:rPr>
              <a:t>Testing</a:t>
            </a:r>
            <a:r>
              <a:rPr lang="en-US" dirty="0"/>
              <a:t> </a:t>
            </a:r>
            <a:r>
              <a:rPr lang="en-US" dirty="0">
                <a:effectLst>
                  <a:outerShdw blurRad="50800" dist="38100" dir="2700000" algn="tl" rotWithShape="0">
                    <a:prstClr val="black">
                      <a:alpha val="40000"/>
                    </a:prstClr>
                  </a:outerShdw>
                </a:effectLst>
              </a:rPr>
              <a:t>methods</a:t>
            </a:r>
          </a:p>
        </p:txBody>
      </p:sp>
      <p:sp>
        <p:nvSpPr>
          <p:cNvPr id="3" name="Content Placeholder 2">
            <a:extLst>
              <a:ext uri="{FF2B5EF4-FFF2-40B4-BE49-F238E27FC236}">
                <a16:creationId xmlns:a16="http://schemas.microsoft.com/office/drawing/2014/main" id="{C755D6E9-B400-4C1C-BC0C-16E2858FA14B}"/>
              </a:ext>
            </a:extLst>
          </p:cNvPr>
          <p:cNvSpPr>
            <a:spLocks noGrp="1"/>
          </p:cNvSpPr>
          <p:nvPr>
            <p:ph idx="1"/>
          </p:nvPr>
        </p:nvSpPr>
        <p:spPr/>
        <p:txBody>
          <a:bodyPr/>
          <a:lstStyle/>
          <a:p>
            <a:r>
              <a:rPr lang="en-US" dirty="0"/>
              <a:t>Best method is to send sample to accredited laboratory for analysis</a:t>
            </a:r>
          </a:p>
          <a:p>
            <a:pPr lvl="1"/>
            <a:r>
              <a:rPr lang="en-US" dirty="0"/>
              <a:t>Currently only method that has been proven to be quantitative</a:t>
            </a:r>
          </a:p>
          <a:p>
            <a:pPr lvl="1"/>
            <a:endParaRPr lang="en-US" dirty="0"/>
          </a:p>
          <a:p>
            <a:r>
              <a:rPr lang="en-US" dirty="0"/>
              <a:t>Some field tests</a:t>
            </a:r>
          </a:p>
          <a:p>
            <a:pPr lvl="1"/>
            <a:r>
              <a:rPr lang="en-US" dirty="0"/>
              <a:t>Test strips</a:t>
            </a:r>
          </a:p>
          <a:p>
            <a:pPr lvl="1"/>
            <a:r>
              <a:rPr lang="en-US" dirty="0"/>
              <a:t>Diphenylamine test</a:t>
            </a:r>
          </a:p>
        </p:txBody>
      </p:sp>
    </p:spTree>
    <p:extLst>
      <p:ext uri="{BB962C8B-B14F-4D97-AF65-F5344CB8AC3E}">
        <p14:creationId xmlns:p14="http://schemas.microsoft.com/office/powerpoint/2010/main" val="1322830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B7EF5-1B96-4237-9EB1-E34440D6A8B9}"/>
              </a:ext>
            </a:extLst>
          </p:cNvPr>
          <p:cNvSpPr>
            <a:spLocks noGrp="1"/>
          </p:cNvSpPr>
          <p:nvPr>
            <p:ph type="title"/>
          </p:nvPr>
        </p:nvSpPr>
        <p:spPr/>
        <p:txBody>
          <a:bodyPr/>
          <a:lstStyle/>
          <a:p>
            <a:r>
              <a:rPr lang="en-US" dirty="0">
                <a:effectLst>
                  <a:outerShdw blurRad="50800" dist="38100" dir="2700000" algn="tl" rotWithShape="0">
                    <a:prstClr val="black">
                      <a:alpha val="40000"/>
                    </a:prstClr>
                  </a:outerShdw>
                </a:effectLst>
              </a:rPr>
              <a:t>Testing</a:t>
            </a:r>
            <a:r>
              <a:rPr lang="en-US" dirty="0"/>
              <a:t> </a:t>
            </a:r>
            <a:r>
              <a:rPr lang="en-US" dirty="0">
                <a:effectLst>
                  <a:outerShdw blurRad="50800" dist="38100" dir="2700000" algn="tl" rotWithShape="0">
                    <a:prstClr val="black">
                      <a:alpha val="40000"/>
                    </a:prstClr>
                  </a:outerShdw>
                </a:effectLst>
              </a:rPr>
              <a:t>methods</a:t>
            </a:r>
          </a:p>
        </p:txBody>
      </p:sp>
      <p:sp>
        <p:nvSpPr>
          <p:cNvPr id="3" name="Content Placeholder 2">
            <a:extLst>
              <a:ext uri="{FF2B5EF4-FFF2-40B4-BE49-F238E27FC236}">
                <a16:creationId xmlns:a16="http://schemas.microsoft.com/office/drawing/2014/main" id="{C755D6E9-B400-4C1C-BC0C-16E2858FA14B}"/>
              </a:ext>
            </a:extLst>
          </p:cNvPr>
          <p:cNvSpPr>
            <a:spLocks noGrp="1"/>
          </p:cNvSpPr>
          <p:nvPr>
            <p:ph idx="1"/>
          </p:nvPr>
        </p:nvSpPr>
        <p:spPr/>
        <p:txBody>
          <a:bodyPr/>
          <a:lstStyle/>
          <a:p>
            <a:r>
              <a:rPr lang="en-US" dirty="0"/>
              <a:t>Field tests have use, but should not be used primarily to develop diets</a:t>
            </a:r>
          </a:p>
          <a:p>
            <a:endParaRPr lang="en-US" dirty="0"/>
          </a:p>
          <a:p>
            <a:r>
              <a:rPr lang="en-US" dirty="0"/>
              <a:t>Use of field test</a:t>
            </a:r>
          </a:p>
          <a:p>
            <a:pPr lvl="1"/>
            <a:r>
              <a:rPr lang="en-US" dirty="0"/>
              <a:t>Test various spots along stalk to determine cutting height</a:t>
            </a:r>
          </a:p>
          <a:p>
            <a:pPr lvl="1"/>
            <a:r>
              <a:rPr lang="en-US" dirty="0"/>
              <a:t>Quick test to answer YES/NO whether nitrate present</a:t>
            </a:r>
          </a:p>
          <a:p>
            <a:r>
              <a:rPr lang="en-US" dirty="0"/>
              <a:t>Error with field test</a:t>
            </a:r>
          </a:p>
          <a:p>
            <a:pPr marL="0" indent="0">
              <a:buNone/>
            </a:pPr>
            <a:endParaRPr lang="en-US" dirty="0"/>
          </a:p>
          <a:p>
            <a:pPr lvl="1"/>
            <a:endParaRPr lang="en-US" dirty="0"/>
          </a:p>
          <a:p>
            <a:pPr lvl="1"/>
            <a:endParaRPr lang="en-US" dirty="0"/>
          </a:p>
        </p:txBody>
      </p:sp>
      <p:pic>
        <p:nvPicPr>
          <p:cNvPr id="7" name="Picture 6">
            <a:extLst>
              <a:ext uri="{FF2B5EF4-FFF2-40B4-BE49-F238E27FC236}">
                <a16:creationId xmlns:a16="http://schemas.microsoft.com/office/drawing/2014/main" id="{F9BEF75D-A8DE-4279-B1B4-A162163E332D}"/>
              </a:ext>
            </a:extLst>
          </p:cNvPr>
          <p:cNvPicPr>
            <a:picLocks noChangeAspect="1"/>
          </p:cNvPicPr>
          <p:nvPr/>
        </p:nvPicPr>
        <p:blipFill>
          <a:blip r:embed="rId2"/>
          <a:stretch>
            <a:fillRect/>
          </a:stretch>
        </p:blipFill>
        <p:spPr>
          <a:xfrm>
            <a:off x="4172797" y="4542442"/>
            <a:ext cx="4871876" cy="2176024"/>
          </a:xfrm>
          <a:prstGeom prst="rect">
            <a:avLst/>
          </a:prstGeom>
        </p:spPr>
      </p:pic>
    </p:spTree>
    <p:extLst>
      <p:ext uri="{BB962C8B-B14F-4D97-AF65-F5344CB8AC3E}">
        <p14:creationId xmlns:p14="http://schemas.microsoft.com/office/powerpoint/2010/main" val="3253933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B7EF5-1B96-4237-9EB1-E34440D6A8B9}"/>
              </a:ext>
            </a:extLst>
          </p:cNvPr>
          <p:cNvSpPr>
            <a:spLocks noGrp="1"/>
          </p:cNvSpPr>
          <p:nvPr>
            <p:ph type="title"/>
          </p:nvPr>
        </p:nvSpPr>
        <p:spPr/>
        <p:txBody>
          <a:bodyPr/>
          <a:lstStyle/>
          <a:p>
            <a:r>
              <a:rPr lang="en-US" dirty="0">
                <a:effectLst>
                  <a:outerShdw blurRad="50800" dist="38100" dir="2700000" algn="tl" rotWithShape="0">
                    <a:prstClr val="black">
                      <a:alpha val="40000"/>
                    </a:prstClr>
                  </a:outerShdw>
                </a:effectLst>
              </a:rPr>
              <a:t>Testing</a:t>
            </a:r>
            <a:r>
              <a:rPr lang="en-US" dirty="0"/>
              <a:t> </a:t>
            </a:r>
            <a:r>
              <a:rPr lang="en-US" dirty="0">
                <a:effectLst>
                  <a:outerShdw blurRad="50800" dist="38100" dir="2700000" algn="tl" rotWithShape="0">
                    <a:prstClr val="black">
                      <a:alpha val="40000"/>
                    </a:prstClr>
                  </a:outerShdw>
                </a:effectLst>
              </a:rPr>
              <a:t>methods</a:t>
            </a:r>
          </a:p>
        </p:txBody>
      </p:sp>
      <p:sp>
        <p:nvSpPr>
          <p:cNvPr id="3" name="Content Placeholder 2">
            <a:extLst>
              <a:ext uri="{FF2B5EF4-FFF2-40B4-BE49-F238E27FC236}">
                <a16:creationId xmlns:a16="http://schemas.microsoft.com/office/drawing/2014/main" id="{C755D6E9-B400-4C1C-BC0C-16E2858FA14B}"/>
              </a:ext>
            </a:extLst>
          </p:cNvPr>
          <p:cNvSpPr>
            <a:spLocks noGrp="1"/>
          </p:cNvSpPr>
          <p:nvPr>
            <p:ph idx="1"/>
          </p:nvPr>
        </p:nvSpPr>
        <p:spPr/>
        <p:txBody>
          <a:bodyPr/>
          <a:lstStyle/>
          <a:p>
            <a:r>
              <a:rPr lang="en-US" dirty="0"/>
              <a:t>Diphenylamine nitrate test</a:t>
            </a:r>
          </a:p>
          <a:p>
            <a:pPr marL="0" indent="0">
              <a:buNone/>
            </a:pPr>
            <a:endParaRPr lang="en-US" dirty="0"/>
          </a:p>
          <a:p>
            <a:pPr lvl="1"/>
            <a:endParaRPr lang="en-US" dirty="0"/>
          </a:p>
          <a:p>
            <a:pPr lvl="1"/>
            <a:endParaRPr lang="en-US" dirty="0"/>
          </a:p>
        </p:txBody>
      </p:sp>
      <p:pic>
        <p:nvPicPr>
          <p:cNvPr id="5" name="Picture 4">
            <a:extLst>
              <a:ext uri="{FF2B5EF4-FFF2-40B4-BE49-F238E27FC236}">
                <a16:creationId xmlns:a16="http://schemas.microsoft.com/office/drawing/2014/main" id="{2F82D217-13A0-4BA9-9235-A0A5A28445B0}"/>
              </a:ext>
            </a:extLst>
          </p:cNvPr>
          <p:cNvPicPr>
            <a:picLocks noChangeAspect="1"/>
          </p:cNvPicPr>
          <p:nvPr/>
        </p:nvPicPr>
        <p:blipFill>
          <a:blip r:embed="rId2"/>
          <a:stretch>
            <a:fillRect/>
          </a:stretch>
        </p:blipFill>
        <p:spPr>
          <a:xfrm>
            <a:off x="1315858" y="1297587"/>
            <a:ext cx="6943238" cy="5474476"/>
          </a:xfrm>
          <a:prstGeom prst="rect">
            <a:avLst/>
          </a:prstGeom>
        </p:spPr>
      </p:pic>
      <p:sp>
        <p:nvSpPr>
          <p:cNvPr id="6" name="Rectangle 5">
            <a:extLst>
              <a:ext uri="{FF2B5EF4-FFF2-40B4-BE49-F238E27FC236}">
                <a16:creationId xmlns:a16="http://schemas.microsoft.com/office/drawing/2014/main" id="{8320FFB9-D250-41A1-B146-31FF52B38504}"/>
              </a:ext>
            </a:extLst>
          </p:cNvPr>
          <p:cNvSpPr/>
          <p:nvPr/>
        </p:nvSpPr>
        <p:spPr>
          <a:xfrm>
            <a:off x="1181335" y="6171898"/>
            <a:ext cx="7848590" cy="646331"/>
          </a:xfrm>
          <a:prstGeom prst="rect">
            <a:avLst/>
          </a:prstGeom>
        </p:spPr>
        <p:txBody>
          <a:bodyPr wrap="square">
            <a:spAutoFit/>
          </a:bodyPr>
          <a:lstStyle/>
          <a:p>
            <a:r>
              <a:rPr lang="en-US" dirty="0">
                <a:hlinkClick r:id="rId3"/>
              </a:rPr>
              <a:t>file:///C:/Users/Livestock%20Specialist/Documents/Programs/Agent%20resources/Nitrate/Forage%20Nitrate%20Analysis%20MG.pdf</a:t>
            </a:r>
            <a:endParaRPr lang="en-US" dirty="0"/>
          </a:p>
        </p:txBody>
      </p:sp>
    </p:spTree>
    <p:extLst>
      <p:ext uri="{BB962C8B-B14F-4D97-AF65-F5344CB8AC3E}">
        <p14:creationId xmlns:p14="http://schemas.microsoft.com/office/powerpoint/2010/main" val="3094029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6B3E38-20C4-436B-93C7-4621E9D3B7C9}"/>
              </a:ext>
            </a:extLst>
          </p:cNvPr>
          <p:cNvPicPr>
            <a:picLocks noChangeAspect="1"/>
          </p:cNvPicPr>
          <p:nvPr/>
        </p:nvPicPr>
        <p:blipFill>
          <a:blip r:embed="rId2"/>
          <a:stretch>
            <a:fillRect/>
          </a:stretch>
        </p:blipFill>
        <p:spPr>
          <a:xfrm>
            <a:off x="804743" y="1215328"/>
            <a:ext cx="7675580" cy="5086228"/>
          </a:xfrm>
          <a:prstGeom prst="rect">
            <a:avLst/>
          </a:prstGeom>
        </p:spPr>
      </p:pic>
      <p:sp>
        <p:nvSpPr>
          <p:cNvPr id="2" name="Title 1">
            <a:extLst>
              <a:ext uri="{FF2B5EF4-FFF2-40B4-BE49-F238E27FC236}">
                <a16:creationId xmlns:a16="http://schemas.microsoft.com/office/drawing/2014/main" id="{C53B7EF5-1B96-4237-9EB1-E34440D6A8B9}"/>
              </a:ext>
            </a:extLst>
          </p:cNvPr>
          <p:cNvSpPr>
            <a:spLocks noGrp="1"/>
          </p:cNvSpPr>
          <p:nvPr>
            <p:ph type="title"/>
          </p:nvPr>
        </p:nvSpPr>
        <p:spPr/>
        <p:txBody>
          <a:bodyPr/>
          <a:lstStyle/>
          <a:p>
            <a:r>
              <a:rPr lang="en-US" dirty="0">
                <a:effectLst>
                  <a:outerShdw blurRad="50800" dist="38100" dir="2700000" algn="tl" rotWithShape="0">
                    <a:prstClr val="black">
                      <a:alpha val="40000"/>
                    </a:prstClr>
                  </a:outerShdw>
                </a:effectLst>
              </a:rPr>
              <a:t>Testing</a:t>
            </a:r>
            <a:r>
              <a:rPr lang="en-US" dirty="0"/>
              <a:t> </a:t>
            </a:r>
            <a:r>
              <a:rPr lang="en-US" dirty="0">
                <a:effectLst>
                  <a:outerShdw blurRad="50800" dist="38100" dir="2700000" algn="tl" rotWithShape="0">
                    <a:prstClr val="black">
                      <a:alpha val="40000"/>
                    </a:prstClr>
                  </a:outerShdw>
                </a:effectLst>
              </a:rPr>
              <a:t>methods</a:t>
            </a:r>
          </a:p>
        </p:txBody>
      </p:sp>
      <p:sp>
        <p:nvSpPr>
          <p:cNvPr id="3" name="Content Placeholder 2">
            <a:extLst>
              <a:ext uri="{FF2B5EF4-FFF2-40B4-BE49-F238E27FC236}">
                <a16:creationId xmlns:a16="http://schemas.microsoft.com/office/drawing/2014/main" id="{C755D6E9-B400-4C1C-BC0C-16E2858FA14B}"/>
              </a:ext>
            </a:extLst>
          </p:cNvPr>
          <p:cNvSpPr>
            <a:spLocks noGrp="1"/>
          </p:cNvSpPr>
          <p:nvPr>
            <p:ph idx="1"/>
          </p:nvPr>
        </p:nvSpPr>
        <p:spPr/>
        <p:txBody>
          <a:bodyPr/>
          <a:lstStyle/>
          <a:p>
            <a:r>
              <a:rPr lang="en-US" dirty="0"/>
              <a:t>Nitrate test strips</a:t>
            </a:r>
          </a:p>
          <a:p>
            <a:pPr marL="0" indent="0">
              <a:buNone/>
            </a:pPr>
            <a:endParaRPr lang="en-US" dirty="0"/>
          </a:p>
          <a:p>
            <a:pPr lvl="1"/>
            <a:endParaRPr lang="en-US" dirty="0"/>
          </a:p>
          <a:p>
            <a:pPr lvl="1"/>
            <a:endParaRPr lang="en-US" dirty="0"/>
          </a:p>
        </p:txBody>
      </p:sp>
      <p:sp>
        <p:nvSpPr>
          <p:cNvPr id="6" name="Rectangle 5">
            <a:extLst>
              <a:ext uri="{FF2B5EF4-FFF2-40B4-BE49-F238E27FC236}">
                <a16:creationId xmlns:a16="http://schemas.microsoft.com/office/drawing/2014/main" id="{8320FFB9-D250-41A1-B146-31FF52B38504}"/>
              </a:ext>
            </a:extLst>
          </p:cNvPr>
          <p:cNvSpPr/>
          <p:nvPr/>
        </p:nvSpPr>
        <p:spPr>
          <a:xfrm>
            <a:off x="1181335" y="6171898"/>
            <a:ext cx="7848590" cy="646331"/>
          </a:xfrm>
          <a:prstGeom prst="rect">
            <a:avLst/>
          </a:prstGeom>
        </p:spPr>
        <p:txBody>
          <a:bodyPr wrap="square">
            <a:spAutoFit/>
          </a:bodyPr>
          <a:lstStyle/>
          <a:p>
            <a:r>
              <a:rPr lang="en-US" dirty="0">
                <a:hlinkClick r:id="rId3"/>
              </a:rPr>
              <a:t>file:///C:/Users/Livestock%20Specialist/Documents/Programs/Agent%20resources/Nitrate/Forage%20Nitrate%20Analysis%20MG.pdf</a:t>
            </a:r>
            <a:endParaRPr lang="en-US" dirty="0"/>
          </a:p>
        </p:txBody>
      </p:sp>
    </p:spTree>
    <p:extLst>
      <p:ext uri="{BB962C8B-B14F-4D97-AF65-F5344CB8AC3E}">
        <p14:creationId xmlns:p14="http://schemas.microsoft.com/office/powerpoint/2010/main" val="4187004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a:solidFill>
                  <a:schemeClr val="tx1">
                    <a:lumMod val="50000"/>
                    <a:lumOff val="50000"/>
                  </a:schemeClr>
                </a:solidFill>
              </a:rPr>
              <a:t>Thanks!!</a:t>
            </a:r>
          </a:p>
        </p:txBody>
      </p:sp>
      <p:sp>
        <p:nvSpPr>
          <p:cNvPr id="6" name="Text Placeholder 5"/>
          <p:cNvSpPr>
            <a:spLocks noGrp="1"/>
          </p:cNvSpPr>
          <p:nvPr>
            <p:ph type="body" sz="half" idx="2"/>
          </p:nvPr>
        </p:nvSpPr>
        <p:spPr/>
        <p:txBody>
          <a:bodyPr/>
          <a:lstStyle/>
          <a:p>
            <a:r>
              <a:rPr lang="en-US" sz="4400" dirty="0"/>
              <a:t>Questions</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819" y="1097152"/>
            <a:ext cx="4762500" cy="35718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8319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US" dirty="0"/>
              <a:t>Over-accumulation of nitrite in the rumen that leads to absorption into blood and decreases oxygen carrying capacity</a:t>
            </a:r>
          </a:p>
          <a:p>
            <a:endParaRPr lang="en-US" dirty="0"/>
          </a:p>
        </p:txBody>
      </p:sp>
      <p:sp>
        <p:nvSpPr>
          <p:cNvPr id="3" name="Content Placeholder 2"/>
          <p:cNvSpPr>
            <a:spLocks noGrp="1"/>
          </p:cNvSpPr>
          <p:nvPr>
            <p:ph sz="half" idx="2"/>
          </p:nvPr>
        </p:nvSpPr>
        <p:spPr/>
        <p:txBody>
          <a:bodyPr/>
          <a:lstStyle/>
          <a:p>
            <a:r>
              <a:rPr lang="en-US" sz="2400" dirty="0"/>
              <a:t>Symptoms include:</a:t>
            </a:r>
          </a:p>
          <a:p>
            <a:pPr lvl="1"/>
            <a:r>
              <a:rPr lang="en-US" sz="2000" dirty="0"/>
              <a:t>Bluish/chocolate brown mucus membranes</a:t>
            </a:r>
          </a:p>
          <a:p>
            <a:pPr lvl="1"/>
            <a:r>
              <a:rPr lang="en-US" sz="2000" dirty="0"/>
              <a:t>Rapid/difficult breathing</a:t>
            </a:r>
          </a:p>
          <a:p>
            <a:pPr lvl="1"/>
            <a:r>
              <a:rPr lang="en-US" sz="2000" dirty="0"/>
              <a:t>Noisy breathing</a:t>
            </a:r>
          </a:p>
          <a:p>
            <a:pPr lvl="1"/>
            <a:r>
              <a:rPr lang="en-US" sz="2000" dirty="0"/>
              <a:t>Rapid pulse (150+/min)</a:t>
            </a:r>
          </a:p>
          <a:p>
            <a:pPr lvl="1"/>
            <a:r>
              <a:rPr lang="en-US" sz="2000" dirty="0"/>
              <a:t>Salivation</a:t>
            </a:r>
          </a:p>
          <a:p>
            <a:pPr lvl="1"/>
            <a:r>
              <a:rPr lang="en-US" sz="2000" dirty="0"/>
              <a:t>Bloat</a:t>
            </a:r>
          </a:p>
          <a:p>
            <a:pPr lvl="1"/>
            <a:r>
              <a:rPr lang="en-US" sz="2000" dirty="0"/>
              <a:t>Tremors</a:t>
            </a:r>
          </a:p>
          <a:p>
            <a:pPr lvl="1"/>
            <a:r>
              <a:rPr lang="en-US" sz="2000" dirty="0"/>
              <a:t>Staggering</a:t>
            </a:r>
          </a:p>
          <a:p>
            <a:pPr lvl="1"/>
            <a:r>
              <a:rPr lang="en-US" sz="2000" dirty="0"/>
              <a:t>Weakness</a:t>
            </a:r>
          </a:p>
          <a:p>
            <a:pPr lvl="1"/>
            <a:r>
              <a:rPr lang="en-US" sz="2000" dirty="0"/>
              <a:t>Dark “chocolate-colored” blood</a:t>
            </a:r>
          </a:p>
          <a:p>
            <a:pPr lvl="1"/>
            <a:r>
              <a:rPr lang="en-US" sz="2000" dirty="0"/>
              <a:t>Coma</a:t>
            </a:r>
          </a:p>
          <a:p>
            <a:pPr lvl="1"/>
            <a:r>
              <a:rPr lang="en-US" sz="2000" dirty="0"/>
              <a:t>Death</a:t>
            </a:r>
          </a:p>
          <a:p>
            <a:pPr lvl="1"/>
            <a:r>
              <a:rPr lang="en-US" sz="2000" dirty="0"/>
              <a:t>Abortions</a:t>
            </a:r>
          </a:p>
        </p:txBody>
      </p:sp>
      <p:sp>
        <p:nvSpPr>
          <p:cNvPr id="4" name="Title 3"/>
          <p:cNvSpPr>
            <a:spLocks noGrp="1"/>
          </p:cNvSpPr>
          <p:nvPr>
            <p:ph type="title"/>
          </p:nvPr>
        </p:nvSpPr>
        <p:spPr/>
        <p:txBody>
          <a:bodyPr/>
          <a:lstStyle/>
          <a:p>
            <a:r>
              <a:rPr lang="en-US" dirty="0">
                <a:effectLst>
                  <a:outerShdw blurRad="50800" dist="38100" dir="2700000" algn="tl" rotWithShape="0">
                    <a:prstClr val="black">
                      <a:alpha val="40000"/>
                    </a:prstClr>
                  </a:outerShdw>
                </a:effectLst>
              </a:rPr>
              <a:t>What is nitrate toxicity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3571" y="3761260"/>
            <a:ext cx="2700399" cy="1925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48443" y="5697736"/>
            <a:ext cx="4572000" cy="600164"/>
          </a:xfrm>
          <a:prstGeom prst="rect">
            <a:avLst/>
          </a:prstGeom>
        </p:spPr>
        <p:txBody>
          <a:bodyPr>
            <a:spAutoFit/>
          </a:bodyPr>
          <a:lstStyle/>
          <a:p>
            <a:r>
              <a:rPr lang="en-US" sz="1200" dirty="0"/>
              <a:t>In tubes 1 and 2, methemoglobin fraction is 70%; in tube 3, 20%; and in tube 4, normal. </a:t>
            </a:r>
            <a:r>
              <a:rPr lang="en-US" sz="900" dirty="0">
                <a:hlinkClick r:id="rId3"/>
              </a:rPr>
              <a:t>https://emedicine.medscape.com/article/204178-overview</a:t>
            </a:r>
            <a:endParaRPr lang="en-US" sz="1200" dirty="0"/>
          </a:p>
        </p:txBody>
      </p:sp>
    </p:spTree>
    <p:extLst>
      <p:ext uri="{BB962C8B-B14F-4D97-AF65-F5344CB8AC3E}">
        <p14:creationId xmlns:p14="http://schemas.microsoft.com/office/powerpoint/2010/main" val="380232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t="10813" r="52738" b="14208"/>
          <a:stretch/>
        </p:blipFill>
        <p:spPr>
          <a:xfrm>
            <a:off x="693761" y="2090653"/>
            <a:ext cx="7993039" cy="3971498"/>
          </a:xfrm>
          <a:prstGeom prst="rect">
            <a:avLst/>
          </a:prstGeom>
        </p:spPr>
      </p:pic>
      <p:sp>
        <p:nvSpPr>
          <p:cNvPr id="2" name="Title 1"/>
          <p:cNvSpPr>
            <a:spLocks noGrp="1"/>
          </p:cNvSpPr>
          <p:nvPr>
            <p:ph type="title"/>
          </p:nvPr>
        </p:nvSpPr>
        <p:spPr/>
        <p:txBody>
          <a:bodyPr/>
          <a:lstStyle/>
          <a:p>
            <a:r>
              <a:rPr lang="en-US" dirty="0">
                <a:effectLst>
                  <a:outerShdw blurRad="50800" dist="38100" dir="2700000" algn="tl" rotWithShape="0">
                    <a:prstClr val="black">
                      <a:alpha val="40000"/>
                    </a:prstClr>
                  </a:outerShdw>
                </a:effectLst>
              </a:rPr>
              <a:t>Nitrate Toxicity</a:t>
            </a:r>
          </a:p>
        </p:txBody>
      </p:sp>
      <p:sp>
        <p:nvSpPr>
          <p:cNvPr id="3" name="Content Placeholder 2"/>
          <p:cNvSpPr>
            <a:spLocks noGrp="1"/>
          </p:cNvSpPr>
          <p:nvPr>
            <p:ph idx="1"/>
          </p:nvPr>
        </p:nvSpPr>
        <p:spPr/>
        <p:txBody>
          <a:bodyPr/>
          <a:lstStyle/>
          <a:p>
            <a:r>
              <a:rPr lang="en-US" dirty="0"/>
              <a:t>Physiology of disorder</a:t>
            </a:r>
          </a:p>
          <a:p>
            <a:endParaRPr lang="en-US" dirty="0"/>
          </a:p>
        </p:txBody>
      </p:sp>
      <p:sp>
        <p:nvSpPr>
          <p:cNvPr id="5" name="TextBox 4"/>
          <p:cNvSpPr txBox="1"/>
          <p:nvPr/>
        </p:nvSpPr>
        <p:spPr>
          <a:xfrm>
            <a:off x="1608099" y="3326550"/>
            <a:ext cx="1277007" cy="461665"/>
          </a:xfrm>
          <a:prstGeom prst="rect">
            <a:avLst/>
          </a:prstGeom>
          <a:noFill/>
        </p:spPr>
        <p:txBody>
          <a:bodyPr wrap="square" rtlCol="0">
            <a:spAutoFit/>
          </a:bodyPr>
          <a:lstStyle/>
          <a:p>
            <a:r>
              <a:rPr lang="en-US" sz="2400" dirty="0"/>
              <a:t>Nitrate</a:t>
            </a:r>
          </a:p>
        </p:txBody>
      </p:sp>
      <p:sp>
        <p:nvSpPr>
          <p:cNvPr id="6" name="TextBox 5"/>
          <p:cNvSpPr txBox="1"/>
          <p:nvPr/>
        </p:nvSpPr>
        <p:spPr>
          <a:xfrm>
            <a:off x="3699641" y="3362938"/>
            <a:ext cx="1277007" cy="461665"/>
          </a:xfrm>
          <a:prstGeom prst="rect">
            <a:avLst/>
          </a:prstGeom>
          <a:noFill/>
        </p:spPr>
        <p:txBody>
          <a:bodyPr wrap="square" rtlCol="0">
            <a:spAutoFit/>
          </a:bodyPr>
          <a:lstStyle/>
          <a:p>
            <a:r>
              <a:rPr lang="en-US" sz="2400" dirty="0"/>
              <a:t>Nitrite</a:t>
            </a:r>
          </a:p>
        </p:txBody>
      </p:sp>
      <p:sp>
        <p:nvSpPr>
          <p:cNvPr id="7" name="TextBox 6"/>
          <p:cNvSpPr txBox="1"/>
          <p:nvPr/>
        </p:nvSpPr>
        <p:spPr>
          <a:xfrm>
            <a:off x="6237889" y="3362937"/>
            <a:ext cx="1550277" cy="461665"/>
          </a:xfrm>
          <a:prstGeom prst="rect">
            <a:avLst/>
          </a:prstGeom>
          <a:noFill/>
        </p:spPr>
        <p:txBody>
          <a:bodyPr wrap="square" rtlCol="0">
            <a:spAutoFit/>
          </a:bodyPr>
          <a:lstStyle/>
          <a:p>
            <a:r>
              <a:rPr lang="en-US" sz="2400" dirty="0"/>
              <a:t>Ammonia</a:t>
            </a:r>
          </a:p>
        </p:txBody>
      </p:sp>
      <p:cxnSp>
        <p:nvCxnSpPr>
          <p:cNvPr id="9" name="Straight Arrow Connector 8"/>
          <p:cNvCxnSpPr/>
          <p:nvPr/>
        </p:nvCxnSpPr>
        <p:spPr>
          <a:xfrm>
            <a:off x="2774731" y="3575576"/>
            <a:ext cx="788276" cy="18193"/>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776952" y="3593770"/>
            <a:ext cx="146093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Flowchart: Punched Tape 17"/>
          <p:cNvSpPr/>
          <p:nvPr/>
        </p:nvSpPr>
        <p:spPr>
          <a:xfrm>
            <a:off x="1008993" y="1686902"/>
            <a:ext cx="6905297" cy="704007"/>
          </a:xfrm>
          <a:prstGeom prst="flowChartPunchedTap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a:endCxn id="20" idx="2"/>
          </p:cNvCxnSpPr>
          <p:nvPr/>
        </p:nvCxnSpPr>
        <p:spPr>
          <a:xfrm flipV="1">
            <a:off x="4338145" y="1954924"/>
            <a:ext cx="746234" cy="1408014"/>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grpSp>
        <p:nvGrpSpPr>
          <p:cNvPr id="29" name="Group 28"/>
          <p:cNvGrpSpPr/>
          <p:nvPr/>
        </p:nvGrpSpPr>
        <p:grpSpPr>
          <a:xfrm>
            <a:off x="5084379" y="1686907"/>
            <a:ext cx="1542407" cy="583234"/>
            <a:chOff x="5084379" y="1686907"/>
            <a:chExt cx="1542407" cy="583234"/>
          </a:xfrm>
        </p:grpSpPr>
        <p:sp>
          <p:nvSpPr>
            <p:cNvPr id="20" name="Oval 19"/>
            <p:cNvSpPr/>
            <p:nvPr/>
          </p:nvSpPr>
          <p:spPr>
            <a:xfrm>
              <a:off x="5084379" y="1792107"/>
              <a:ext cx="362607" cy="32563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1" name="Oval 20"/>
            <p:cNvSpPr/>
            <p:nvPr/>
          </p:nvSpPr>
          <p:spPr>
            <a:xfrm>
              <a:off x="5326116" y="1944507"/>
              <a:ext cx="362607" cy="32563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Oval 21"/>
            <p:cNvSpPr/>
            <p:nvPr/>
          </p:nvSpPr>
          <p:spPr>
            <a:xfrm>
              <a:off x="5680840" y="1792107"/>
              <a:ext cx="362607" cy="32563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3" name="Oval 22"/>
            <p:cNvSpPr/>
            <p:nvPr/>
          </p:nvSpPr>
          <p:spPr>
            <a:xfrm>
              <a:off x="6056585" y="1739352"/>
              <a:ext cx="362607" cy="32563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TextBox 24"/>
            <p:cNvSpPr txBox="1"/>
            <p:nvPr/>
          </p:nvSpPr>
          <p:spPr>
            <a:xfrm>
              <a:off x="5084379" y="1734219"/>
              <a:ext cx="596461" cy="369332"/>
            </a:xfrm>
            <a:prstGeom prst="rect">
              <a:avLst/>
            </a:prstGeom>
            <a:noFill/>
          </p:spPr>
          <p:txBody>
            <a:bodyPr wrap="square" rtlCol="0">
              <a:spAutoFit/>
            </a:bodyPr>
            <a:lstStyle/>
            <a:p>
              <a:r>
                <a:rPr lang="en-US" dirty="0"/>
                <a:t>O</a:t>
              </a:r>
              <a:r>
                <a:rPr lang="en-US" baseline="-25000" dirty="0"/>
                <a:t>2</a:t>
              </a:r>
            </a:p>
          </p:txBody>
        </p:sp>
        <p:sp>
          <p:nvSpPr>
            <p:cNvPr id="26" name="TextBox 25"/>
            <p:cNvSpPr txBox="1"/>
            <p:nvPr/>
          </p:nvSpPr>
          <p:spPr>
            <a:xfrm>
              <a:off x="5315609" y="1886619"/>
              <a:ext cx="596461" cy="369332"/>
            </a:xfrm>
            <a:prstGeom prst="rect">
              <a:avLst/>
            </a:prstGeom>
            <a:noFill/>
          </p:spPr>
          <p:txBody>
            <a:bodyPr wrap="square" rtlCol="0">
              <a:spAutoFit/>
            </a:bodyPr>
            <a:lstStyle/>
            <a:p>
              <a:r>
                <a:rPr lang="en-US" dirty="0"/>
                <a:t>O</a:t>
              </a:r>
              <a:r>
                <a:rPr lang="en-US" baseline="-25000" dirty="0"/>
                <a:t>2</a:t>
              </a:r>
            </a:p>
          </p:txBody>
        </p:sp>
        <p:sp>
          <p:nvSpPr>
            <p:cNvPr id="27" name="TextBox 26"/>
            <p:cNvSpPr txBox="1"/>
            <p:nvPr/>
          </p:nvSpPr>
          <p:spPr>
            <a:xfrm>
              <a:off x="5672967" y="1755231"/>
              <a:ext cx="596461" cy="369332"/>
            </a:xfrm>
            <a:prstGeom prst="rect">
              <a:avLst/>
            </a:prstGeom>
            <a:noFill/>
          </p:spPr>
          <p:txBody>
            <a:bodyPr wrap="square" rtlCol="0">
              <a:spAutoFit/>
            </a:bodyPr>
            <a:lstStyle/>
            <a:p>
              <a:r>
                <a:rPr lang="en-US" dirty="0"/>
                <a:t>O</a:t>
              </a:r>
              <a:r>
                <a:rPr lang="en-US" baseline="-25000" dirty="0"/>
                <a:t>2</a:t>
              </a:r>
            </a:p>
          </p:txBody>
        </p:sp>
        <p:sp>
          <p:nvSpPr>
            <p:cNvPr id="28" name="TextBox 27"/>
            <p:cNvSpPr txBox="1"/>
            <p:nvPr/>
          </p:nvSpPr>
          <p:spPr>
            <a:xfrm>
              <a:off x="6030325" y="1686907"/>
              <a:ext cx="596461" cy="369332"/>
            </a:xfrm>
            <a:prstGeom prst="rect">
              <a:avLst/>
            </a:prstGeom>
            <a:noFill/>
          </p:spPr>
          <p:txBody>
            <a:bodyPr wrap="square" rtlCol="0">
              <a:spAutoFit/>
            </a:bodyPr>
            <a:lstStyle/>
            <a:p>
              <a:r>
                <a:rPr lang="en-US" dirty="0"/>
                <a:t>O</a:t>
              </a:r>
              <a:r>
                <a:rPr lang="en-US" baseline="-25000" dirty="0"/>
                <a:t>2</a:t>
              </a:r>
            </a:p>
          </p:txBody>
        </p:sp>
      </p:grpSp>
      <p:sp>
        <p:nvSpPr>
          <p:cNvPr id="30" name="Multiply 29"/>
          <p:cNvSpPr/>
          <p:nvPr/>
        </p:nvSpPr>
        <p:spPr>
          <a:xfrm>
            <a:off x="5084379" y="1734219"/>
            <a:ext cx="604344" cy="546339"/>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Multiply 30"/>
          <p:cNvSpPr/>
          <p:nvPr/>
        </p:nvSpPr>
        <p:spPr>
          <a:xfrm>
            <a:off x="5724211" y="1666727"/>
            <a:ext cx="604344" cy="546339"/>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315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9"/>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9"/>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grpId="1" nodeType="clickEffect">
                                  <p:stCondLst>
                                    <p:cond delay="0"/>
                                  </p:stCondLst>
                                  <p:childTnLst>
                                    <p:animScale>
                                      <p:cBhvr>
                                        <p:cTn id="24" dur="2000" fill="hold"/>
                                        <p:tgtEl>
                                          <p:spTgt spid="5"/>
                                        </p:tgtEl>
                                      </p:cBhvr>
                                      <p:by x="150000" y="150000"/>
                                    </p:animScale>
                                  </p:childTnLst>
                                </p:cTn>
                              </p:par>
                            </p:childTnLst>
                          </p:cTn>
                        </p:par>
                      </p:childTnLst>
                    </p:cTn>
                  </p:par>
                  <p:par>
                    <p:cTn id="25" fill="hold">
                      <p:stCondLst>
                        <p:cond delay="indefinite"/>
                      </p:stCondLst>
                      <p:childTnLst>
                        <p:par>
                          <p:cTn id="26" fill="hold">
                            <p:stCondLst>
                              <p:cond delay="0"/>
                            </p:stCondLst>
                            <p:childTnLst>
                              <p:par>
                                <p:cTn id="27" presetID="6" presetClass="emph" presetSubtype="0" fill="hold" nodeType="clickEffect">
                                  <p:stCondLst>
                                    <p:cond delay="0"/>
                                  </p:stCondLst>
                                  <p:childTnLst>
                                    <p:animScale>
                                      <p:cBhvr>
                                        <p:cTn id="28" dur="2000" fill="hold"/>
                                        <p:tgtEl>
                                          <p:spTgt spid="9"/>
                                        </p:tgtEl>
                                      </p:cBhvr>
                                      <p:by x="150000" y="150000"/>
                                    </p:animScale>
                                  </p:childTnLst>
                                </p:cTn>
                              </p:par>
                            </p:childTnLst>
                          </p:cTn>
                        </p:par>
                      </p:childTnLst>
                    </p:cTn>
                  </p:par>
                  <p:par>
                    <p:cTn id="29" fill="hold">
                      <p:stCondLst>
                        <p:cond delay="indefinite"/>
                      </p:stCondLst>
                      <p:childTnLst>
                        <p:par>
                          <p:cTn id="30" fill="hold">
                            <p:stCondLst>
                              <p:cond delay="0"/>
                            </p:stCondLst>
                            <p:childTnLst>
                              <p:par>
                                <p:cTn id="31" presetID="6" presetClass="emph" presetSubtype="0" fill="hold" grpId="1" nodeType="clickEffect">
                                  <p:stCondLst>
                                    <p:cond delay="0"/>
                                  </p:stCondLst>
                                  <p:childTnLst>
                                    <p:animScale>
                                      <p:cBhvr>
                                        <p:cTn id="32" dur="2000" fill="hold"/>
                                        <p:tgtEl>
                                          <p:spTgt spid="6"/>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18" grpId="0" animBg="1"/>
      <p:bldP spid="30" grpId="0" animBg="1"/>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50800" dist="38100" dir="2700000" algn="tl" rotWithShape="0">
                    <a:prstClr val="black">
                      <a:alpha val="40000"/>
                    </a:prstClr>
                  </a:outerShdw>
                </a:effectLst>
              </a:rPr>
              <a:t>Sources of nitrate</a:t>
            </a:r>
          </a:p>
        </p:txBody>
      </p:sp>
      <p:sp>
        <p:nvSpPr>
          <p:cNvPr id="3" name="Content Placeholder 2"/>
          <p:cNvSpPr>
            <a:spLocks noGrp="1"/>
          </p:cNvSpPr>
          <p:nvPr>
            <p:ph idx="1"/>
          </p:nvPr>
        </p:nvSpPr>
        <p:spPr/>
        <p:txBody>
          <a:bodyPr/>
          <a:lstStyle/>
          <a:p>
            <a:r>
              <a:rPr lang="en-US" dirty="0"/>
              <a:t>Even though nitrite is the cause of symptoms we test for nitrate </a:t>
            </a:r>
          </a:p>
          <a:p>
            <a:pPr lvl="1"/>
            <a:r>
              <a:rPr lang="en-US" dirty="0"/>
              <a:t>Nitrite is 10X more toxic than nitrate</a:t>
            </a:r>
          </a:p>
          <a:p>
            <a:endParaRPr lang="en-US" dirty="0"/>
          </a:p>
          <a:p>
            <a:r>
              <a:rPr lang="en-US" dirty="0"/>
              <a:t>Sources include:</a:t>
            </a:r>
          </a:p>
          <a:p>
            <a:pPr lvl="1"/>
            <a:r>
              <a:rPr lang="en-US" dirty="0"/>
              <a:t>Plant species</a:t>
            </a:r>
          </a:p>
          <a:p>
            <a:pPr lvl="1"/>
            <a:r>
              <a:rPr lang="en-US" dirty="0"/>
              <a:t>Agronomic factors</a:t>
            </a:r>
          </a:p>
          <a:p>
            <a:pPr lvl="1"/>
            <a:r>
              <a:rPr lang="en-US" dirty="0"/>
              <a:t>Water</a:t>
            </a:r>
          </a:p>
          <a:p>
            <a:pPr lvl="1"/>
            <a:r>
              <a:rPr lang="en-US" dirty="0"/>
              <a:t>Fertilizer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00" y="3078164"/>
            <a:ext cx="4064000"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88680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Factors affecting nitrate levels</a:t>
            </a:r>
          </a:p>
        </p:txBody>
      </p:sp>
      <p:sp>
        <p:nvSpPr>
          <p:cNvPr id="3" name="Text Placeholder 2"/>
          <p:cNvSpPr>
            <a:spLocks noGrp="1"/>
          </p:cNvSpPr>
          <p:nvPr>
            <p:ph type="body" idx="1"/>
          </p:nvPr>
        </p:nvSpPr>
        <p:spPr/>
        <p:txBody>
          <a:bodyPr/>
          <a:lstStyle/>
          <a:p>
            <a:r>
              <a:rPr lang="en-US" dirty="0"/>
              <a:t>Specific plants</a:t>
            </a:r>
          </a:p>
          <a:p>
            <a:r>
              <a:rPr lang="en-US" dirty="0"/>
              <a:t>Fertility</a:t>
            </a:r>
          </a:p>
          <a:p>
            <a:r>
              <a:rPr lang="en-US" dirty="0"/>
              <a:t>Weather</a:t>
            </a:r>
          </a:p>
        </p:txBody>
      </p:sp>
      <p:grpSp>
        <p:nvGrpSpPr>
          <p:cNvPr id="5" name="Group 4"/>
          <p:cNvGrpSpPr/>
          <p:nvPr/>
        </p:nvGrpSpPr>
        <p:grpSpPr>
          <a:xfrm>
            <a:off x="2992574" y="3028207"/>
            <a:ext cx="5646445" cy="2487880"/>
            <a:chOff x="2992574" y="3028207"/>
            <a:chExt cx="5646445" cy="2487880"/>
          </a:xfrm>
        </p:grpSpPr>
        <p:pic>
          <p:nvPicPr>
            <p:cNvPr id="2050" name="Picture 2" descr="C:\Users\Livestock\AppData\Local\Microsoft\Windows\Temporary Internet Files\Content.IE5\NSRZ8XX6\dried-mud-cracks-text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2574" y="3071061"/>
              <a:ext cx="2761359" cy="243315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Livestock\AppData\Local\Microsoft\Windows\Temporary Internet Files\Content.IE5\1VQWV883\Mammatus-storm-clouds_San-Antonio[1].jpg"/>
            <p:cNvPicPr>
              <a:picLocks noChangeAspect="1" noChangeArrowheads="1"/>
            </p:cNvPicPr>
            <p:nvPr/>
          </p:nvPicPr>
          <p:blipFill rotWithShape="1">
            <a:blip r:embed="rId3">
              <a:extLst>
                <a:ext uri="{28A0092B-C50C-407E-A947-70E740481C1C}">
                  <a14:useLocalDpi xmlns:a14="http://schemas.microsoft.com/office/drawing/2010/main" val="0"/>
                </a:ext>
              </a:extLst>
            </a:blip>
            <a:srcRect r="6692"/>
            <a:stretch/>
          </p:blipFill>
          <p:spPr bwMode="auto">
            <a:xfrm>
              <a:off x="5737621" y="3058673"/>
              <a:ext cx="2901398" cy="24455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Livestock\AppData\Local\Microsoft\Windows\Temporary Internet Files\Content.IE5\IM3PRK3L\1280px-Newspaper_weather_forecast_-_today_and_tomorrow.svg[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3819" y="3028207"/>
              <a:ext cx="5635199" cy="24878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20437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2927200" y="1143650"/>
            <a:ext cx="4040188" cy="639762"/>
          </a:xfrm>
        </p:spPr>
        <p:txBody>
          <a:bodyPr/>
          <a:lstStyle/>
          <a:p>
            <a:r>
              <a:rPr lang="en-US" dirty="0">
                <a:solidFill>
                  <a:srgbClr val="00B050"/>
                </a:solidFill>
              </a:rPr>
              <a:t>Crops</a:t>
            </a:r>
          </a:p>
        </p:txBody>
      </p:sp>
      <p:sp>
        <p:nvSpPr>
          <p:cNvPr id="5" name="Content Placeholder 4"/>
          <p:cNvSpPr>
            <a:spLocks noGrp="1"/>
          </p:cNvSpPr>
          <p:nvPr>
            <p:ph sz="half" idx="2"/>
          </p:nvPr>
        </p:nvSpPr>
        <p:spPr>
          <a:xfrm>
            <a:off x="2927200" y="1783411"/>
            <a:ext cx="4040188" cy="4736571"/>
          </a:xfrm>
        </p:spPr>
        <p:txBody>
          <a:bodyPr/>
          <a:lstStyle/>
          <a:p>
            <a:r>
              <a:rPr lang="en-US" dirty="0">
                <a:solidFill>
                  <a:srgbClr val="00B050"/>
                </a:solidFill>
              </a:rPr>
              <a:t>Barley</a:t>
            </a:r>
          </a:p>
          <a:p>
            <a:r>
              <a:rPr lang="en-US" dirty="0">
                <a:solidFill>
                  <a:srgbClr val="00B050"/>
                </a:solidFill>
              </a:rPr>
              <a:t>Corn</a:t>
            </a:r>
          </a:p>
          <a:p>
            <a:r>
              <a:rPr lang="en-US" dirty="0">
                <a:solidFill>
                  <a:srgbClr val="00B050"/>
                </a:solidFill>
              </a:rPr>
              <a:t>Flax</a:t>
            </a:r>
          </a:p>
          <a:p>
            <a:r>
              <a:rPr lang="en-US" dirty="0">
                <a:solidFill>
                  <a:srgbClr val="00B050"/>
                </a:solidFill>
              </a:rPr>
              <a:t>Millet</a:t>
            </a:r>
          </a:p>
          <a:p>
            <a:r>
              <a:rPr lang="en-US" dirty="0">
                <a:solidFill>
                  <a:srgbClr val="00B050"/>
                </a:solidFill>
              </a:rPr>
              <a:t>Oats</a:t>
            </a:r>
          </a:p>
          <a:p>
            <a:r>
              <a:rPr lang="en-US" dirty="0">
                <a:solidFill>
                  <a:srgbClr val="00B050"/>
                </a:solidFill>
              </a:rPr>
              <a:t>Radishes</a:t>
            </a:r>
          </a:p>
          <a:p>
            <a:r>
              <a:rPr lang="en-US" dirty="0">
                <a:solidFill>
                  <a:srgbClr val="00B050"/>
                </a:solidFill>
              </a:rPr>
              <a:t>Rape</a:t>
            </a:r>
          </a:p>
          <a:p>
            <a:r>
              <a:rPr lang="en-US" dirty="0">
                <a:solidFill>
                  <a:srgbClr val="00B050"/>
                </a:solidFill>
              </a:rPr>
              <a:t>Rye</a:t>
            </a:r>
          </a:p>
          <a:p>
            <a:r>
              <a:rPr lang="en-US" dirty="0">
                <a:solidFill>
                  <a:srgbClr val="00B050"/>
                </a:solidFill>
              </a:rPr>
              <a:t>Soybean</a:t>
            </a:r>
          </a:p>
          <a:p>
            <a:r>
              <a:rPr lang="en-US" dirty="0">
                <a:solidFill>
                  <a:srgbClr val="00B050"/>
                </a:solidFill>
              </a:rPr>
              <a:t>Sorghum</a:t>
            </a:r>
          </a:p>
          <a:p>
            <a:r>
              <a:rPr lang="en-US" dirty="0" err="1">
                <a:solidFill>
                  <a:srgbClr val="00B050"/>
                </a:solidFill>
              </a:rPr>
              <a:t>Sudangrass</a:t>
            </a:r>
            <a:endParaRPr lang="en-US" dirty="0">
              <a:solidFill>
                <a:srgbClr val="00B050"/>
              </a:solidFill>
            </a:endParaRPr>
          </a:p>
          <a:p>
            <a:r>
              <a:rPr lang="en-US" dirty="0">
                <a:solidFill>
                  <a:srgbClr val="00B050"/>
                </a:solidFill>
              </a:rPr>
              <a:t>Sugar beets</a:t>
            </a:r>
          </a:p>
          <a:p>
            <a:r>
              <a:rPr lang="en-US" dirty="0" err="1">
                <a:solidFill>
                  <a:srgbClr val="00B050"/>
                </a:solidFill>
              </a:rPr>
              <a:t>Sweetclover</a:t>
            </a:r>
            <a:endParaRPr lang="en-US" dirty="0">
              <a:solidFill>
                <a:srgbClr val="00B050"/>
              </a:solidFill>
            </a:endParaRPr>
          </a:p>
          <a:p>
            <a:r>
              <a:rPr lang="en-US" dirty="0">
                <a:solidFill>
                  <a:srgbClr val="00B050"/>
                </a:solidFill>
              </a:rPr>
              <a:t>Turnips</a:t>
            </a:r>
          </a:p>
          <a:p>
            <a:r>
              <a:rPr lang="en-US" dirty="0">
                <a:solidFill>
                  <a:srgbClr val="00B050"/>
                </a:solidFill>
              </a:rPr>
              <a:t>Wheat</a:t>
            </a:r>
          </a:p>
        </p:txBody>
      </p:sp>
      <p:sp>
        <p:nvSpPr>
          <p:cNvPr id="6" name="Text Placeholder 5"/>
          <p:cNvSpPr>
            <a:spLocks noGrp="1"/>
          </p:cNvSpPr>
          <p:nvPr>
            <p:ph type="body" sz="quarter" idx="3"/>
          </p:nvPr>
        </p:nvSpPr>
        <p:spPr>
          <a:xfrm>
            <a:off x="4645025" y="1143650"/>
            <a:ext cx="4041775" cy="639762"/>
          </a:xfrm>
        </p:spPr>
        <p:txBody>
          <a:bodyPr/>
          <a:lstStyle/>
          <a:p>
            <a:r>
              <a:rPr lang="en-US" dirty="0">
                <a:solidFill>
                  <a:schemeClr val="accent6">
                    <a:lumMod val="75000"/>
                  </a:schemeClr>
                </a:solidFill>
              </a:rPr>
              <a:t>Weeds</a:t>
            </a:r>
          </a:p>
        </p:txBody>
      </p:sp>
      <p:sp>
        <p:nvSpPr>
          <p:cNvPr id="7" name="Content Placeholder 6"/>
          <p:cNvSpPr>
            <a:spLocks noGrp="1"/>
          </p:cNvSpPr>
          <p:nvPr>
            <p:ph sz="quarter" idx="4"/>
          </p:nvPr>
        </p:nvSpPr>
        <p:spPr>
          <a:xfrm>
            <a:off x="4645025" y="1783411"/>
            <a:ext cx="4041775" cy="4736571"/>
          </a:xfrm>
        </p:spPr>
        <p:txBody>
          <a:bodyPr/>
          <a:lstStyle/>
          <a:p>
            <a:r>
              <a:rPr lang="en-US" dirty="0">
                <a:solidFill>
                  <a:schemeClr val="accent6">
                    <a:lumMod val="75000"/>
                  </a:schemeClr>
                </a:solidFill>
              </a:rPr>
              <a:t>Canada Thistle</a:t>
            </a:r>
          </a:p>
          <a:p>
            <a:r>
              <a:rPr lang="en-US" dirty="0">
                <a:solidFill>
                  <a:schemeClr val="accent6">
                    <a:lumMod val="75000"/>
                  </a:schemeClr>
                </a:solidFill>
              </a:rPr>
              <a:t>Dock</a:t>
            </a:r>
          </a:p>
          <a:p>
            <a:r>
              <a:rPr lang="en-US" dirty="0">
                <a:solidFill>
                  <a:schemeClr val="accent6">
                    <a:lumMod val="75000"/>
                  </a:schemeClr>
                </a:solidFill>
              </a:rPr>
              <a:t>Jimsonweed</a:t>
            </a:r>
          </a:p>
          <a:p>
            <a:r>
              <a:rPr lang="en-US" dirty="0">
                <a:solidFill>
                  <a:schemeClr val="accent6">
                    <a:lumMod val="75000"/>
                  </a:schemeClr>
                </a:solidFill>
              </a:rPr>
              <a:t>Johnson Grass</a:t>
            </a:r>
          </a:p>
          <a:p>
            <a:r>
              <a:rPr lang="en-US" dirty="0">
                <a:solidFill>
                  <a:schemeClr val="accent6">
                    <a:lumMod val="75000"/>
                  </a:schemeClr>
                </a:solidFill>
              </a:rPr>
              <a:t>Kochia</a:t>
            </a:r>
          </a:p>
          <a:p>
            <a:r>
              <a:rPr lang="en-US" dirty="0" err="1">
                <a:solidFill>
                  <a:schemeClr val="accent6">
                    <a:lumMod val="75000"/>
                  </a:schemeClr>
                </a:solidFill>
              </a:rPr>
              <a:t>Lambsquarter</a:t>
            </a:r>
            <a:endParaRPr lang="en-US" dirty="0">
              <a:solidFill>
                <a:schemeClr val="accent6">
                  <a:lumMod val="75000"/>
                </a:schemeClr>
              </a:solidFill>
            </a:endParaRPr>
          </a:p>
          <a:p>
            <a:r>
              <a:rPr lang="en-US" dirty="0">
                <a:solidFill>
                  <a:schemeClr val="accent6">
                    <a:lumMod val="75000"/>
                  </a:schemeClr>
                </a:solidFill>
              </a:rPr>
              <a:t>Nightshade</a:t>
            </a:r>
          </a:p>
          <a:p>
            <a:r>
              <a:rPr lang="en-US" dirty="0">
                <a:solidFill>
                  <a:schemeClr val="accent6">
                    <a:lumMod val="75000"/>
                  </a:schemeClr>
                </a:solidFill>
              </a:rPr>
              <a:t>Pigweed</a:t>
            </a:r>
          </a:p>
          <a:p>
            <a:r>
              <a:rPr lang="en-US" dirty="0">
                <a:solidFill>
                  <a:schemeClr val="accent6">
                    <a:lumMod val="75000"/>
                  </a:schemeClr>
                </a:solidFill>
              </a:rPr>
              <a:t>Russian Thistle</a:t>
            </a:r>
          </a:p>
          <a:p>
            <a:r>
              <a:rPr lang="en-US" dirty="0">
                <a:solidFill>
                  <a:schemeClr val="accent6">
                    <a:lumMod val="75000"/>
                  </a:schemeClr>
                </a:solidFill>
              </a:rPr>
              <a:t>Smartweed</a:t>
            </a:r>
          </a:p>
          <a:p>
            <a:r>
              <a:rPr lang="en-US" dirty="0">
                <a:solidFill>
                  <a:schemeClr val="accent6">
                    <a:lumMod val="75000"/>
                  </a:schemeClr>
                </a:solidFill>
              </a:rPr>
              <a:t>Wild Sunflower</a:t>
            </a:r>
          </a:p>
        </p:txBody>
      </p:sp>
      <p:sp>
        <p:nvSpPr>
          <p:cNvPr id="2" name="Title 1"/>
          <p:cNvSpPr>
            <a:spLocks noGrp="1"/>
          </p:cNvSpPr>
          <p:nvPr>
            <p:ph type="title"/>
          </p:nvPr>
        </p:nvSpPr>
        <p:spPr/>
        <p:txBody>
          <a:bodyPr/>
          <a:lstStyle/>
          <a:p>
            <a:r>
              <a:rPr lang="en-US" dirty="0">
                <a:solidFill>
                  <a:srgbClr val="00B050"/>
                </a:solidFill>
                <a:effectLst>
                  <a:outerShdw blurRad="50800" dist="38100" dir="2700000" algn="tl" rotWithShape="0">
                    <a:prstClr val="black">
                      <a:alpha val="40000"/>
                    </a:prstClr>
                  </a:outerShdw>
                </a:effectLst>
              </a:rPr>
              <a:t>Common plants known to accumulate nitrate</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057" y="1214458"/>
            <a:ext cx="1886066" cy="12730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785" y="2677596"/>
            <a:ext cx="2056611" cy="8082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931" y="3571186"/>
            <a:ext cx="1970319" cy="14703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5125" y="1783411"/>
            <a:ext cx="2428875" cy="1885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6074" y="4087296"/>
            <a:ext cx="2466975" cy="1847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0430" y="5604775"/>
            <a:ext cx="1637248" cy="12326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1884" y="5100540"/>
            <a:ext cx="1258413" cy="14194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9140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50"/>
                </a:solidFill>
                <a:effectLst>
                  <a:outerShdw blurRad="50800" dist="38100" dir="2700000" algn="tl" rotWithShape="0">
                    <a:prstClr val="black">
                      <a:alpha val="40000"/>
                    </a:prstClr>
                  </a:outerShdw>
                </a:effectLst>
              </a:rPr>
              <a:t>Plant fertility effects on nitrate accumulation</a:t>
            </a:r>
          </a:p>
        </p:txBody>
      </p:sp>
      <p:sp>
        <p:nvSpPr>
          <p:cNvPr id="3" name="Content Placeholder 2"/>
          <p:cNvSpPr>
            <a:spLocks noGrp="1"/>
          </p:cNvSpPr>
          <p:nvPr>
            <p:ph idx="1"/>
          </p:nvPr>
        </p:nvSpPr>
        <p:spPr>
          <a:xfrm>
            <a:off x="457200" y="1282534"/>
            <a:ext cx="8294914" cy="4843629"/>
          </a:xfrm>
        </p:spPr>
        <p:txBody>
          <a:bodyPr/>
          <a:lstStyle/>
          <a:p>
            <a:r>
              <a:rPr lang="en-US" dirty="0"/>
              <a:t>Factors that increase nitrate in plants</a:t>
            </a:r>
          </a:p>
          <a:p>
            <a:pPr lvl="1"/>
            <a:r>
              <a:rPr lang="en-US" dirty="0"/>
              <a:t>Greater nitrogen application</a:t>
            </a:r>
          </a:p>
          <a:p>
            <a:pPr lvl="1"/>
            <a:r>
              <a:rPr lang="en-US" dirty="0"/>
              <a:t>Higher residual nitrogen in field</a:t>
            </a:r>
          </a:p>
          <a:p>
            <a:pPr lvl="1"/>
            <a:r>
              <a:rPr lang="en-US" dirty="0"/>
              <a:t>Deficiencies in soil:</a:t>
            </a:r>
          </a:p>
          <a:p>
            <a:pPr lvl="2"/>
            <a:r>
              <a:rPr lang="en-US" dirty="0"/>
              <a:t>Acidity</a:t>
            </a:r>
          </a:p>
          <a:p>
            <a:pPr lvl="2"/>
            <a:r>
              <a:rPr lang="en-US" dirty="0"/>
              <a:t>Sulfur</a:t>
            </a:r>
          </a:p>
          <a:p>
            <a:pPr lvl="2"/>
            <a:r>
              <a:rPr lang="en-US" dirty="0"/>
              <a:t>Phosphorus</a:t>
            </a:r>
          </a:p>
          <a:p>
            <a:pPr lvl="1"/>
            <a:r>
              <a:rPr lang="en-US" dirty="0"/>
              <a:t>Low molybdenum</a:t>
            </a:r>
          </a:p>
          <a:p>
            <a:pPr lvl="2"/>
            <a:r>
              <a:rPr lang="en-US" dirty="0"/>
              <a:t>Molybdenum converts nitrate-nitrogen to organic nitrogen or amino acids in plants</a:t>
            </a:r>
          </a:p>
        </p:txBody>
      </p:sp>
    </p:spTree>
    <p:extLst>
      <p:ext uri="{BB962C8B-B14F-4D97-AF65-F5344CB8AC3E}">
        <p14:creationId xmlns:p14="http://schemas.microsoft.com/office/powerpoint/2010/main" val="261873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50"/>
                </a:solidFill>
                <a:effectLst>
                  <a:outerShdw blurRad="50800" dist="38100" dir="2700000" algn="tl" rotWithShape="0">
                    <a:prstClr val="black">
                      <a:alpha val="40000"/>
                    </a:prstClr>
                  </a:outerShdw>
                </a:effectLst>
              </a:rPr>
              <a:t>Weather conditions </a:t>
            </a:r>
          </a:p>
        </p:txBody>
      </p:sp>
      <p:sp>
        <p:nvSpPr>
          <p:cNvPr id="3" name="Content Placeholder 2"/>
          <p:cNvSpPr>
            <a:spLocks noGrp="1"/>
          </p:cNvSpPr>
          <p:nvPr>
            <p:ph idx="1"/>
          </p:nvPr>
        </p:nvSpPr>
        <p:spPr/>
        <p:txBody>
          <a:bodyPr/>
          <a:lstStyle/>
          <a:p>
            <a:r>
              <a:rPr lang="en-US" dirty="0"/>
              <a:t>Drought</a:t>
            </a:r>
          </a:p>
          <a:p>
            <a:pPr lvl="1"/>
            <a:r>
              <a:rPr lang="en-US" dirty="0"/>
              <a:t>But not all drought conditions (must have some moisture for plant to absorb nitrogen from soil and accumulate nitrate)</a:t>
            </a:r>
          </a:p>
          <a:p>
            <a:pPr lvl="1"/>
            <a:r>
              <a:rPr lang="en-US" dirty="0"/>
              <a:t>If all the nitrates are at the surface of soil but not roots, then very little is absorbed</a:t>
            </a:r>
          </a:p>
          <a:p>
            <a:r>
              <a:rPr lang="en-US" dirty="0"/>
              <a:t>Drought-breaking rain</a:t>
            </a:r>
          </a:p>
          <a:p>
            <a:pPr lvl="1"/>
            <a:r>
              <a:rPr lang="en-US" dirty="0"/>
              <a:t>Nitrates will be high in plants that survive the drought and have a rain (3-4 days after rain event)</a:t>
            </a:r>
          </a:p>
          <a:p>
            <a:pPr lvl="1"/>
            <a:r>
              <a:rPr lang="en-US" dirty="0"/>
              <a:t>Re-growth after drought breaking rain</a:t>
            </a:r>
          </a:p>
          <a:p>
            <a:endParaRPr lang="en-US" dirty="0"/>
          </a:p>
        </p:txBody>
      </p:sp>
    </p:spTree>
    <p:extLst>
      <p:ext uri="{BB962C8B-B14F-4D97-AF65-F5344CB8AC3E}">
        <p14:creationId xmlns:p14="http://schemas.microsoft.com/office/powerpoint/2010/main" val="295497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SREpurple_ba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ヒラギノ丸ゴ Pro W4"/>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ヒラギノ丸ゴ Pro W4"/>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KSREpurple_band</Template>
  <TotalTime>1011</TotalTime>
  <Words>1176</Words>
  <Application>Microsoft Office PowerPoint</Application>
  <PresentationFormat>On-screen Show (4:3)</PresentationFormat>
  <Paragraphs>207</Paragraphs>
  <Slides>26</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Symbol</vt:lpstr>
      <vt:lpstr>Trebuchet MS</vt:lpstr>
      <vt:lpstr>KSREpurple_band</vt:lpstr>
      <vt:lpstr>Understanding Nitrate Toxicity for Cattle and Management Practices</vt:lpstr>
      <vt:lpstr>Overview</vt:lpstr>
      <vt:lpstr>What is nitrate toxicity</vt:lpstr>
      <vt:lpstr>Nitrate Toxicity</vt:lpstr>
      <vt:lpstr>Sources of nitrate</vt:lpstr>
      <vt:lpstr>Factors affecting nitrate levels</vt:lpstr>
      <vt:lpstr>Common plants known to accumulate nitrate</vt:lpstr>
      <vt:lpstr>Plant fertility effects on nitrate accumulation</vt:lpstr>
      <vt:lpstr>Weather conditions </vt:lpstr>
      <vt:lpstr>Weather conditions</vt:lpstr>
      <vt:lpstr>PowerPoint Presentation</vt:lpstr>
      <vt:lpstr>Managing for nitrate toxicity</vt:lpstr>
      <vt:lpstr>Nitrates</vt:lpstr>
      <vt:lpstr>Plant parts and plant maturity</vt:lpstr>
      <vt:lpstr>Harvesting high nitrate forage</vt:lpstr>
      <vt:lpstr>Harvesting high nitrate forage</vt:lpstr>
      <vt:lpstr>Nitrates</vt:lpstr>
      <vt:lpstr>PowerPoint Presentation</vt:lpstr>
      <vt:lpstr>Management methods</vt:lpstr>
      <vt:lpstr>Management methods</vt:lpstr>
      <vt:lpstr>How much is testing costing me?</vt:lpstr>
      <vt:lpstr>Testing methods</vt:lpstr>
      <vt:lpstr>Testing methods</vt:lpstr>
      <vt:lpstr>Testing methods</vt:lpstr>
      <vt:lpstr>Testing methods</vt:lpstr>
      <vt:lpstr>Thanks!!</vt:lpstr>
    </vt:vector>
  </TitlesOfParts>
  <Company>K-State Research and Extension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Interesting Assumptions from Grazing Cover Crops</dc:title>
  <dc:creator>Livestock</dc:creator>
  <cp:lastModifiedBy>Livestock Specialist</cp:lastModifiedBy>
  <cp:revision>56</cp:revision>
  <cp:lastPrinted>2018-03-26T21:42:35Z</cp:lastPrinted>
  <dcterms:created xsi:type="dcterms:W3CDTF">2012-12-20T17:03:35Z</dcterms:created>
  <dcterms:modified xsi:type="dcterms:W3CDTF">2019-10-21T16:10:45Z</dcterms:modified>
</cp:coreProperties>
</file>