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73" r:id="rId5"/>
    <p:sldId id="297" r:id="rId6"/>
    <p:sldId id="276" r:id="rId7"/>
    <p:sldId id="277" r:id="rId8"/>
    <p:sldId id="280" r:id="rId9"/>
    <p:sldId id="298" r:id="rId10"/>
    <p:sldId id="299" r:id="rId11"/>
    <p:sldId id="300" r:id="rId12"/>
    <p:sldId id="294" r:id="rId13"/>
    <p:sldId id="260" r:id="rId14"/>
    <p:sldId id="275" r:id="rId15"/>
    <p:sldId id="281" r:id="rId16"/>
    <p:sldId id="282" r:id="rId17"/>
    <p:sldId id="289" r:id="rId18"/>
    <p:sldId id="283" r:id="rId19"/>
    <p:sldId id="288" r:id="rId20"/>
    <p:sldId id="285" r:id="rId21"/>
    <p:sldId id="284" r:id="rId22"/>
    <p:sldId id="269" r:id="rId23"/>
    <p:sldId id="293" r:id="rId24"/>
    <p:sldId id="292" r:id="rId25"/>
    <p:sldId id="270" r:id="rId26"/>
    <p:sldId id="271" r:id="rId27"/>
    <p:sldId id="286" r:id="rId28"/>
    <p:sldId id="274" r:id="rId29"/>
    <p:sldId id="290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sheiladressman:Desktop:Job%20Forms:Pork%20Facts_Consumptio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3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World Meat Consumption</a:t>
            </a:r>
          </a:p>
        </c:rich>
      </c:tx>
      <c:layout>
        <c:manualLayout>
          <c:xMode val="edge"/>
          <c:yMode val="edge"/>
          <c:x val="0.20764331210191084"/>
          <c:y val="0"/>
        </c:manualLayout>
      </c:layout>
      <c:overlay val="0"/>
      <c:spPr>
        <a:noFill/>
        <a:ln w="2632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611464968152864E-2"/>
          <c:y val="0.20557491289198607"/>
          <c:w val="0.91082802547770703"/>
          <c:h val="0.6742160278745644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Beef</c:v>
                </c:pt>
              </c:strCache>
            </c:strRef>
          </c:tx>
          <c:spPr>
            <a:ln w="39490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19.343</c:v>
                </c:pt>
                <c:pt idx="1">
                  <c:v>19.803999999999998</c:v>
                </c:pt>
                <c:pt idx="2">
                  <c:v>20.486999999999998</c:v>
                </c:pt>
                <c:pt idx="3">
                  <c:v>22.4</c:v>
                </c:pt>
                <c:pt idx="4">
                  <c:v>23.422000000000001</c:v>
                </c:pt>
                <c:pt idx="5">
                  <c:v>24.263999999999999</c:v>
                </c:pt>
                <c:pt idx="6">
                  <c:v>25.759</c:v>
                </c:pt>
                <c:pt idx="7">
                  <c:v>26.074000000000002</c:v>
                </c:pt>
                <c:pt idx="8">
                  <c:v>26.135000000000002</c:v>
                </c:pt>
                <c:pt idx="9">
                  <c:v>26.37</c:v>
                </c:pt>
                <c:pt idx="10">
                  <c:v>25.6</c:v>
                </c:pt>
                <c:pt idx="11">
                  <c:v>27.684555939999999</c:v>
                </c:pt>
                <c:pt idx="12">
                  <c:v>29.203338810000002</c:v>
                </c:pt>
                <c:pt idx="13">
                  <c:v>30.855743669999999</c:v>
                </c:pt>
                <c:pt idx="14">
                  <c:v>31.27660041</c:v>
                </c:pt>
                <c:pt idx="15">
                  <c:v>31.858476029999999</c:v>
                </c:pt>
                <c:pt idx="16">
                  <c:v>33.554400610000002</c:v>
                </c:pt>
                <c:pt idx="17">
                  <c:v>35.26922407</c:v>
                </c:pt>
                <c:pt idx="18">
                  <c:v>36.965206270000003</c:v>
                </c:pt>
                <c:pt idx="19">
                  <c:v>37.929068450000003</c:v>
                </c:pt>
                <c:pt idx="20">
                  <c:v>38.349435</c:v>
                </c:pt>
                <c:pt idx="21">
                  <c:v>38.073256430000001</c:v>
                </c:pt>
                <c:pt idx="22">
                  <c:v>38.539120969999999</c:v>
                </c:pt>
                <c:pt idx="23">
                  <c:v>38.839468599999996</c:v>
                </c:pt>
                <c:pt idx="24">
                  <c:v>41.850378159999998</c:v>
                </c:pt>
                <c:pt idx="25">
                  <c:v>43.734858860000003</c:v>
                </c:pt>
                <c:pt idx="26">
                  <c:v>46.091343309999999</c:v>
                </c:pt>
                <c:pt idx="27">
                  <c:v>46.48644728</c:v>
                </c:pt>
                <c:pt idx="28">
                  <c:v>46.989776669999998</c:v>
                </c:pt>
                <c:pt idx="29">
                  <c:v>45.78510447</c:v>
                </c:pt>
                <c:pt idx="30">
                  <c:v>45.566783829999999</c:v>
                </c:pt>
                <c:pt idx="31">
                  <c:v>45.954195560000002</c:v>
                </c:pt>
                <c:pt idx="32">
                  <c:v>45.915128109999998</c:v>
                </c:pt>
                <c:pt idx="33">
                  <c:v>47.160768189999999</c:v>
                </c:pt>
                <c:pt idx="34">
                  <c:v>48.484902640000001</c:v>
                </c:pt>
                <c:pt idx="35">
                  <c:v>49.308077179999998</c:v>
                </c:pt>
                <c:pt idx="36">
                  <c:v>50.984704280000003</c:v>
                </c:pt>
                <c:pt idx="37">
                  <c:v>50.940957910000002</c:v>
                </c:pt>
                <c:pt idx="38">
                  <c:v>51.348228390000003</c:v>
                </c:pt>
                <c:pt idx="39">
                  <c:v>51.567615750000002</c:v>
                </c:pt>
                <c:pt idx="40">
                  <c:v>53.051541669999999</c:v>
                </c:pt>
                <c:pt idx="41">
                  <c:v>53.669513930000001</c:v>
                </c:pt>
                <c:pt idx="42">
                  <c:v>52.810644189999998</c:v>
                </c:pt>
                <c:pt idx="43">
                  <c:v>52.277520549999998</c:v>
                </c:pt>
                <c:pt idx="44">
                  <c:v>52.974872490000003</c:v>
                </c:pt>
                <c:pt idx="45">
                  <c:v>53.770811850000001</c:v>
                </c:pt>
                <c:pt idx="46">
                  <c:v>54.336915759999997</c:v>
                </c:pt>
                <c:pt idx="47">
                  <c:v>55.041510150000001</c:v>
                </c:pt>
                <c:pt idx="48">
                  <c:v>54.878770660000001</c:v>
                </c:pt>
                <c:pt idx="49">
                  <c:v>55.918869360000002</c:v>
                </c:pt>
                <c:pt idx="50">
                  <c:v>56.224874499999999</c:v>
                </c:pt>
                <c:pt idx="51">
                  <c:v>55.23759209</c:v>
                </c:pt>
                <c:pt idx="52">
                  <c:v>56.849356299999997</c:v>
                </c:pt>
                <c:pt idx="53">
                  <c:v>57.367191529999999</c:v>
                </c:pt>
                <c:pt idx="54">
                  <c:v>58.388689880000001</c:v>
                </c:pt>
                <c:pt idx="55">
                  <c:v>59.730542919999998</c:v>
                </c:pt>
                <c:pt idx="56">
                  <c:v>61.794811230000001</c:v>
                </c:pt>
                <c:pt idx="57">
                  <c:v>63.260261149999998</c:v>
                </c:pt>
                <c:pt idx="58">
                  <c:v>63.496017979999998</c:v>
                </c:pt>
                <c:pt idx="59">
                  <c:v>64.201403749999997</c:v>
                </c:pt>
                <c:pt idx="60">
                  <c:v>64.08946985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Pork</c:v>
                </c:pt>
              </c:strCache>
            </c:strRef>
          </c:tx>
          <c:spPr>
            <a:ln w="39490">
              <a:solidFill>
                <a:srgbClr val="7030A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7030A0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15.67</c:v>
                </c:pt>
                <c:pt idx="1">
                  <c:v>18.716999999999999</c:v>
                </c:pt>
                <c:pt idx="2">
                  <c:v>20.2</c:v>
                </c:pt>
                <c:pt idx="3">
                  <c:v>20.693000000000001</c:v>
                </c:pt>
                <c:pt idx="4">
                  <c:v>21.681999999999999</c:v>
                </c:pt>
                <c:pt idx="5">
                  <c:v>22.210999999999999</c:v>
                </c:pt>
                <c:pt idx="6">
                  <c:v>22.850999999999999</c:v>
                </c:pt>
                <c:pt idx="7">
                  <c:v>24.254000000000001</c:v>
                </c:pt>
                <c:pt idx="8">
                  <c:v>25.395</c:v>
                </c:pt>
                <c:pt idx="9">
                  <c:v>25.734999999999999</c:v>
                </c:pt>
                <c:pt idx="10">
                  <c:v>24.283000000000001</c:v>
                </c:pt>
                <c:pt idx="11">
                  <c:v>24.748623569999999</c:v>
                </c:pt>
                <c:pt idx="12">
                  <c:v>26.055877850000002</c:v>
                </c:pt>
                <c:pt idx="13">
                  <c:v>28.017010559999999</c:v>
                </c:pt>
                <c:pt idx="14">
                  <c:v>28.67841512</c:v>
                </c:pt>
                <c:pt idx="15">
                  <c:v>31.28528395</c:v>
                </c:pt>
                <c:pt idx="16">
                  <c:v>32.412808089999999</c:v>
                </c:pt>
                <c:pt idx="17">
                  <c:v>33.86499148</c:v>
                </c:pt>
                <c:pt idx="18">
                  <c:v>34.402875160000001</c:v>
                </c:pt>
                <c:pt idx="19">
                  <c:v>34.122223040000002</c:v>
                </c:pt>
                <c:pt idx="20">
                  <c:v>35.796841970000003</c:v>
                </c:pt>
                <c:pt idx="21">
                  <c:v>39.418389310000002</c:v>
                </c:pt>
                <c:pt idx="22">
                  <c:v>40.624567059999997</c:v>
                </c:pt>
                <c:pt idx="23">
                  <c:v>40.471814330000001</c:v>
                </c:pt>
                <c:pt idx="24">
                  <c:v>42.431727780000003</c:v>
                </c:pt>
                <c:pt idx="25">
                  <c:v>41.671808419999998</c:v>
                </c:pt>
                <c:pt idx="26">
                  <c:v>40.752456420000001</c:v>
                </c:pt>
                <c:pt idx="27">
                  <c:v>42.950136950000001</c:v>
                </c:pt>
                <c:pt idx="28">
                  <c:v>45.643944740000002</c:v>
                </c:pt>
                <c:pt idx="29">
                  <c:v>50.086459120000001</c:v>
                </c:pt>
                <c:pt idx="30">
                  <c:v>52.676920629999998</c:v>
                </c:pt>
                <c:pt idx="31">
                  <c:v>52.99261044</c:v>
                </c:pt>
                <c:pt idx="32">
                  <c:v>53.198522140000001</c:v>
                </c:pt>
                <c:pt idx="33">
                  <c:v>55.479651199999999</c:v>
                </c:pt>
                <c:pt idx="34">
                  <c:v>57.489114819999998</c:v>
                </c:pt>
                <c:pt idx="35">
                  <c:v>59.96776105</c:v>
                </c:pt>
                <c:pt idx="36">
                  <c:v>61.515856120000002</c:v>
                </c:pt>
                <c:pt idx="37">
                  <c:v>63.42464829</c:v>
                </c:pt>
                <c:pt idx="38">
                  <c:v>67.099180129999993</c:v>
                </c:pt>
                <c:pt idx="39">
                  <c:v>68.188307850000001</c:v>
                </c:pt>
                <c:pt idx="40">
                  <c:v>69.90235706</c:v>
                </c:pt>
                <c:pt idx="41">
                  <c:v>71.134496440000007</c:v>
                </c:pt>
                <c:pt idx="42">
                  <c:v>73.224226599999994</c:v>
                </c:pt>
                <c:pt idx="43">
                  <c:v>75.610323460000004</c:v>
                </c:pt>
                <c:pt idx="44">
                  <c:v>78.412095649999998</c:v>
                </c:pt>
                <c:pt idx="45">
                  <c:v>79.311091730000001</c:v>
                </c:pt>
                <c:pt idx="46">
                  <c:v>79.126474520000002</c:v>
                </c:pt>
                <c:pt idx="47">
                  <c:v>83.031331510000001</c:v>
                </c:pt>
                <c:pt idx="48">
                  <c:v>88.614174270000007</c:v>
                </c:pt>
                <c:pt idx="49">
                  <c:v>89.469830630000004</c:v>
                </c:pt>
                <c:pt idx="50">
                  <c:v>89.884314970000005</c:v>
                </c:pt>
                <c:pt idx="51">
                  <c:v>90.938740289999998</c:v>
                </c:pt>
                <c:pt idx="52">
                  <c:v>93.17856768</c:v>
                </c:pt>
                <c:pt idx="53">
                  <c:v>95.662150679999996</c:v>
                </c:pt>
                <c:pt idx="54">
                  <c:v>96.697458749999996</c:v>
                </c:pt>
                <c:pt idx="55">
                  <c:v>99.127177230000001</c:v>
                </c:pt>
                <c:pt idx="56">
                  <c:v>100.97559699999999</c:v>
                </c:pt>
                <c:pt idx="57">
                  <c:v>99.877095699999998</c:v>
                </c:pt>
                <c:pt idx="58">
                  <c:v>104.1374206</c:v>
                </c:pt>
                <c:pt idx="59">
                  <c:v>106.5647579</c:v>
                </c:pt>
                <c:pt idx="60">
                  <c:v>109.16727400000001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Poultry</c:v>
                </c:pt>
              </c:strCache>
            </c:strRef>
          </c:tx>
          <c:spPr>
            <a:ln w="39490">
              <a:solidFill>
                <a:srgbClr val="FF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4.4080000000000004</c:v>
                </c:pt>
                <c:pt idx="1">
                  <c:v>4.9329999999999998</c:v>
                </c:pt>
                <c:pt idx="2">
                  <c:v>5.1740000000000004</c:v>
                </c:pt>
                <c:pt idx="3">
                  <c:v>5.4930000000000003</c:v>
                </c:pt>
                <c:pt idx="4">
                  <c:v>5.742</c:v>
                </c:pt>
                <c:pt idx="5">
                  <c:v>5.7619999999999996</c:v>
                </c:pt>
                <c:pt idx="6">
                  <c:v>6.3079999999999998</c:v>
                </c:pt>
                <c:pt idx="7">
                  <c:v>6.694</c:v>
                </c:pt>
                <c:pt idx="8">
                  <c:v>7.2130000000000001</c:v>
                </c:pt>
                <c:pt idx="9">
                  <c:v>7.7229999999999999</c:v>
                </c:pt>
                <c:pt idx="10">
                  <c:v>7.9610000000000003</c:v>
                </c:pt>
                <c:pt idx="11">
                  <c:v>8.4565374700000007</c:v>
                </c:pt>
                <c:pt idx="12">
                  <c:v>8.6959647100000002</c:v>
                </c:pt>
                <c:pt idx="13">
                  <c:v>9.2177059400000001</c:v>
                </c:pt>
                <c:pt idx="14">
                  <c:v>9.5843743099999994</c:v>
                </c:pt>
                <c:pt idx="15">
                  <c:v>10.37083616</c:v>
                </c:pt>
                <c:pt idx="16">
                  <c:v>11.070786910000001</c:v>
                </c:pt>
                <c:pt idx="17">
                  <c:v>11.743731439999999</c:v>
                </c:pt>
                <c:pt idx="18">
                  <c:v>12.110208249999999</c:v>
                </c:pt>
                <c:pt idx="19">
                  <c:v>13.04971001</c:v>
                </c:pt>
                <c:pt idx="20">
                  <c:v>14.362721779999999</c:v>
                </c:pt>
                <c:pt idx="21">
                  <c:v>14.95505243</c:v>
                </c:pt>
                <c:pt idx="22">
                  <c:v>16.061985440000001</c:v>
                </c:pt>
                <c:pt idx="23">
                  <c:v>16.818274200000001</c:v>
                </c:pt>
                <c:pt idx="24">
                  <c:v>17.475243119999998</c:v>
                </c:pt>
                <c:pt idx="25">
                  <c:v>17.850590109999999</c:v>
                </c:pt>
                <c:pt idx="26">
                  <c:v>19.184258499999999</c:v>
                </c:pt>
                <c:pt idx="27">
                  <c:v>20.35044358</c:v>
                </c:pt>
                <c:pt idx="28">
                  <c:v>21.769342810000001</c:v>
                </c:pt>
                <c:pt idx="29">
                  <c:v>23.5630302</c:v>
                </c:pt>
                <c:pt idx="30">
                  <c:v>24.94844518</c:v>
                </c:pt>
                <c:pt idx="31">
                  <c:v>26.465193079999999</c:v>
                </c:pt>
                <c:pt idx="32">
                  <c:v>27.365240029999999</c:v>
                </c:pt>
                <c:pt idx="33">
                  <c:v>28.04697415</c:v>
                </c:pt>
                <c:pt idx="34">
                  <c:v>28.594667399999999</c:v>
                </c:pt>
                <c:pt idx="35">
                  <c:v>29.967055850000001</c:v>
                </c:pt>
                <c:pt idx="36">
                  <c:v>31.979869350000001</c:v>
                </c:pt>
                <c:pt idx="37">
                  <c:v>34.487949100000002</c:v>
                </c:pt>
                <c:pt idx="38">
                  <c:v>36.072707200000004</c:v>
                </c:pt>
                <c:pt idx="39">
                  <c:v>36.944910499999999</c:v>
                </c:pt>
                <c:pt idx="40">
                  <c:v>39.136704799999997</c:v>
                </c:pt>
                <c:pt idx="41">
                  <c:v>41.099250099999999</c:v>
                </c:pt>
                <c:pt idx="42">
                  <c:v>43.064683500000001</c:v>
                </c:pt>
                <c:pt idx="43">
                  <c:v>45.407431899999999</c:v>
                </c:pt>
                <c:pt idx="44">
                  <c:v>47.944624099999999</c:v>
                </c:pt>
                <c:pt idx="45">
                  <c:v>51.059112980000002</c:v>
                </c:pt>
                <c:pt idx="46">
                  <c:v>52.5136167</c:v>
                </c:pt>
                <c:pt idx="47">
                  <c:v>55.607718900000002</c:v>
                </c:pt>
                <c:pt idx="48">
                  <c:v>57.8590996</c:v>
                </c:pt>
                <c:pt idx="49">
                  <c:v>60.483477299999997</c:v>
                </c:pt>
                <c:pt idx="50">
                  <c:v>63.788659799999998</c:v>
                </c:pt>
                <c:pt idx="51">
                  <c:v>66.119289600000002</c:v>
                </c:pt>
                <c:pt idx="52">
                  <c:v>69.027302050000003</c:v>
                </c:pt>
                <c:pt idx="53">
                  <c:v>70.504610450000001</c:v>
                </c:pt>
                <c:pt idx="54">
                  <c:v>73.208363950000006</c:v>
                </c:pt>
                <c:pt idx="55">
                  <c:v>75.306040800000005</c:v>
                </c:pt>
                <c:pt idx="56">
                  <c:v>77.474649299999996</c:v>
                </c:pt>
                <c:pt idx="57">
                  <c:v>82.210729999999998</c:v>
                </c:pt>
                <c:pt idx="58">
                  <c:v>86.405798250000004</c:v>
                </c:pt>
                <c:pt idx="59">
                  <c:v>87.811173150000002</c:v>
                </c:pt>
                <c:pt idx="60">
                  <c:v>91.893621350000004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Mutton</c:v>
                </c:pt>
              </c:strCache>
            </c:strRef>
          </c:tx>
          <c:spPr>
            <a:ln w="3949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Sheet1!$B$5:$BJ$5</c:f>
              <c:numCache>
                <c:formatCode>General</c:formatCode>
                <c:ptCount val="61"/>
                <c:pt idx="0">
                  <c:v>4.5389999999999997</c:v>
                </c:pt>
                <c:pt idx="1">
                  <c:v>4.2949999999999999</c:v>
                </c:pt>
                <c:pt idx="2">
                  <c:v>4.8600000000000003</c:v>
                </c:pt>
                <c:pt idx="3">
                  <c:v>5.0789999999999997</c:v>
                </c:pt>
                <c:pt idx="4">
                  <c:v>5.1440000000000001</c:v>
                </c:pt>
                <c:pt idx="5">
                  <c:v>5.3330000000000002</c:v>
                </c:pt>
                <c:pt idx="6">
                  <c:v>5.391</c:v>
                </c:pt>
                <c:pt idx="7">
                  <c:v>5.3289999999999997</c:v>
                </c:pt>
                <c:pt idx="8">
                  <c:v>5.5090000000000003</c:v>
                </c:pt>
                <c:pt idx="9">
                  <c:v>5.9809999999999999</c:v>
                </c:pt>
                <c:pt idx="10">
                  <c:v>6.0979999999999999</c:v>
                </c:pt>
                <c:pt idx="11">
                  <c:v>6.0321912700000002</c:v>
                </c:pt>
                <c:pt idx="12">
                  <c:v>6.1667808600000003</c:v>
                </c:pt>
                <c:pt idx="13">
                  <c:v>6.1633263700000001</c:v>
                </c:pt>
                <c:pt idx="14">
                  <c:v>6.15812355</c:v>
                </c:pt>
                <c:pt idx="15">
                  <c:v>6.2121434799999999</c:v>
                </c:pt>
                <c:pt idx="16">
                  <c:v>6.3178573800000004</c:v>
                </c:pt>
                <c:pt idx="17">
                  <c:v>6.4938209100000002</c:v>
                </c:pt>
                <c:pt idx="18">
                  <c:v>6.67262486</c:v>
                </c:pt>
                <c:pt idx="19">
                  <c:v>6.6502057099999998</c:v>
                </c:pt>
                <c:pt idx="20">
                  <c:v>6.8309417400000001</c:v>
                </c:pt>
                <c:pt idx="21">
                  <c:v>6.9616774399999999</c:v>
                </c:pt>
                <c:pt idx="22">
                  <c:v>7.0181053000000002</c:v>
                </c:pt>
                <c:pt idx="23">
                  <c:v>6.7851204999999997</c:v>
                </c:pt>
                <c:pt idx="24">
                  <c:v>6.5618290400000001</c:v>
                </c:pt>
                <c:pt idx="25">
                  <c:v>6.79167144</c:v>
                </c:pt>
                <c:pt idx="26">
                  <c:v>6.8199101200000003</c:v>
                </c:pt>
                <c:pt idx="27">
                  <c:v>6.8843446500000001</c:v>
                </c:pt>
                <c:pt idx="28">
                  <c:v>7.04410296</c:v>
                </c:pt>
                <c:pt idx="29">
                  <c:v>7.0441748100000003</c:v>
                </c:pt>
                <c:pt idx="30">
                  <c:v>7.3415331799999999</c:v>
                </c:pt>
                <c:pt idx="31">
                  <c:v>7.6215047800000004</c:v>
                </c:pt>
                <c:pt idx="32">
                  <c:v>7.7122273100000003</c:v>
                </c:pt>
                <c:pt idx="33">
                  <c:v>7.9934327600000001</c:v>
                </c:pt>
                <c:pt idx="34">
                  <c:v>8.0721306399999992</c:v>
                </c:pt>
                <c:pt idx="35">
                  <c:v>8.2487824399999994</c:v>
                </c:pt>
                <c:pt idx="36">
                  <c:v>8.3357746699999993</c:v>
                </c:pt>
                <c:pt idx="37">
                  <c:v>8.6502142000000006</c:v>
                </c:pt>
                <c:pt idx="38">
                  <c:v>9.0532358500000001</c:v>
                </c:pt>
                <c:pt idx="39">
                  <c:v>9.3809366199999999</c:v>
                </c:pt>
                <c:pt idx="40">
                  <c:v>9.6913195699999992</c:v>
                </c:pt>
                <c:pt idx="41">
                  <c:v>9.8650024100000007</c:v>
                </c:pt>
                <c:pt idx="42">
                  <c:v>9.8965344000000002</c:v>
                </c:pt>
                <c:pt idx="43">
                  <c:v>10.05204034</c:v>
                </c:pt>
                <c:pt idx="44">
                  <c:v>10.28854338</c:v>
                </c:pt>
                <c:pt idx="45">
                  <c:v>10.5392168</c:v>
                </c:pt>
                <c:pt idx="46">
                  <c:v>10.20986956</c:v>
                </c:pt>
                <c:pt idx="47">
                  <c:v>10.57161093</c:v>
                </c:pt>
                <c:pt idx="48">
                  <c:v>10.993559599999999</c:v>
                </c:pt>
                <c:pt idx="49">
                  <c:v>11.23394918</c:v>
                </c:pt>
                <c:pt idx="50">
                  <c:v>11.5698048</c:v>
                </c:pt>
                <c:pt idx="51">
                  <c:v>11.572714850000001</c:v>
                </c:pt>
                <c:pt idx="52">
                  <c:v>11.620129990000001</c:v>
                </c:pt>
                <c:pt idx="53">
                  <c:v>11.88920448</c:v>
                </c:pt>
                <c:pt idx="54">
                  <c:v>12.2530094</c:v>
                </c:pt>
                <c:pt idx="55">
                  <c:v>12.72227882</c:v>
                </c:pt>
                <c:pt idx="56">
                  <c:v>12.90957654</c:v>
                </c:pt>
                <c:pt idx="57">
                  <c:v>13.380416139999999</c:v>
                </c:pt>
                <c:pt idx="58">
                  <c:v>13.57323311</c:v>
                </c:pt>
                <c:pt idx="59">
                  <c:v>13.73813369</c:v>
                </c:pt>
                <c:pt idx="60">
                  <c:v>13.71405377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01024"/>
        <c:axId val="103203200"/>
      </c:lineChart>
      <c:catAx>
        <c:axId val="10320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9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203200"/>
        <c:crosses val="autoZero"/>
        <c:auto val="1"/>
        <c:lblAlgn val="ctr"/>
        <c:lblOffset val="0"/>
        <c:tickLblSkip val="5"/>
        <c:tickMarkSkip val="1"/>
        <c:noMultiLvlLbl val="0"/>
      </c:catAx>
      <c:valAx>
        <c:axId val="103203200"/>
        <c:scaling>
          <c:orientation val="minMax"/>
        </c:scaling>
        <c:delete val="0"/>
        <c:axPos val="l"/>
        <c:majorGridlines>
          <c:spPr>
            <a:ln w="1316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Mil. metric tons</a:t>
                </a:r>
              </a:p>
            </c:rich>
          </c:tx>
          <c:layout>
            <c:manualLayout>
              <c:xMode val="edge"/>
              <c:yMode val="edge"/>
              <c:x val="1.2738853503184713E-3"/>
              <c:y val="0.11498257839721254"/>
            </c:manualLayout>
          </c:layout>
          <c:overlay val="0"/>
          <c:spPr>
            <a:noFill/>
            <a:ln w="2632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201024"/>
        <c:crosses val="autoZero"/>
        <c:crossBetween val="between"/>
      </c:valAx>
      <c:spPr>
        <a:solidFill>
          <a:srgbClr val="FFFFFF"/>
        </a:solidFill>
        <a:ln w="1316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137098231573513"/>
          <c:y val="0.22027824720856806"/>
          <c:w val="0.65433858267716538"/>
          <c:h val="9.3881694278359629E-2"/>
        </c:manualLayout>
      </c:layout>
      <c:overlay val="0"/>
      <c:spPr>
        <a:solidFill>
          <a:srgbClr val="FFFFFF"/>
        </a:solidFill>
        <a:ln w="3291">
          <a:noFill/>
          <a:prstDash val="solid"/>
        </a:ln>
      </c:spPr>
      <c:txPr>
        <a:bodyPr/>
        <a:lstStyle/>
        <a:p>
          <a:pPr>
            <a:defRPr sz="171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49375667039199"/>
          <c:y val="0.10965455623878501"/>
          <c:w val="0.49454916109390601"/>
          <c:h val="0.82836678153929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</c:dPt>
          <c:val>
            <c:numRef>
              <c:f>'[Pork Facts_Consumption.xlsx]Sheet1'!$A$1:$A$4</c:f>
              <c:numCache>
                <c:formatCode>0%</c:formatCode>
                <c:ptCount val="4"/>
                <c:pt idx="0">
                  <c:v>0.37</c:v>
                </c:pt>
                <c:pt idx="1">
                  <c:v>0.34</c:v>
                </c:pt>
                <c:pt idx="2">
                  <c:v>0.25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Monthly Pigs per Litter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USDA Hogs and Pigs Report</a:t>
            </a:r>
          </a:p>
        </c:rich>
      </c:tx>
      <c:layout>
        <c:manualLayout>
          <c:xMode val="edge"/>
          <c:yMode val="edge"/>
          <c:x val="0.35072142064372919"/>
          <c:y val="1.95758564437194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61937351289032"/>
          <c:y val="0.14518760195758565"/>
          <c:w val="0.84351804155321708"/>
          <c:h val="0.67801606724835062"/>
        </c:manualLayout>
      </c:layout>
      <c:lineChart>
        <c:grouping val="standard"/>
        <c:varyColors val="0"/>
        <c:ser>
          <c:idx val="0"/>
          <c:order val="0"/>
          <c:spPr>
            <a:ln w="28575">
              <a:solidFill>
                <a:srgbClr val="000080"/>
              </a:solidFill>
              <a:prstDash val="solid"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1.4100401711717296E-3"/>
                  <c:y val="0.17735451910273042"/>
                </c:manualLayout>
              </c:layout>
              <c:numFmt formatCode="General" sourceLinked="0"/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cat>
            <c:strRef>
              <c:f>'pig litter'!$A$4:$A$148</c:f>
              <c:strCache>
                <c:ptCount val="145"/>
                <c:pt idx="0">
                  <c:v>Dec, 01</c:v>
                </c:pt>
                <c:pt idx="1">
                  <c:v>Jan, 02</c:v>
                </c:pt>
                <c:pt idx="2">
                  <c:v>Feb, 02</c:v>
                </c:pt>
                <c:pt idx="3">
                  <c:v>Mar, 02</c:v>
                </c:pt>
                <c:pt idx="4">
                  <c:v>Apr, 02</c:v>
                </c:pt>
                <c:pt idx="5">
                  <c:v>May, 02</c:v>
                </c:pt>
                <c:pt idx="6">
                  <c:v>Jun, 02</c:v>
                </c:pt>
                <c:pt idx="7">
                  <c:v>Jul, 02</c:v>
                </c:pt>
                <c:pt idx="8">
                  <c:v>Aug, 02</c:v>
                </c:pt>
                <c:pt idx="9">
                  <c:v>Sep, 02</c:v>
                </c:pt>
                <c:pt idx="10">
                  <c:v>Oct, 02</c:v>
                </c:pt>
                <c:pt idx="11">
                  <c:v>Nov, 02</c:v>
                </c:pt>
                <c:pt idx="12">
                  <c:v>Dec, 02</c:v>
                </c:pt>
                <c:pt idx="13">
                  <c:v>Jan, 03</c:v>
                </c:pt>
                <c:pt idx="14">
                  <c:v>Feb, 03</c:v>
                </c:pt>
                <c:pt idx="15">
                  <c:v>Mar, 03</c:v>
                </c:pt>
                <c:pt idx="16">
                  <c:v>Apr, 03</c:v>
                </c:pt>
                <c:pt idx="17">
                  <c:v>May, 03</c:v>
                </c:pt>
                <c:pt idx="18">
                  <c:v>Jun, 03</c:v>
                </c:pt>
                <c:pt idx="19">
                  <c:v>Jul, 03</c:v>
                </c:pt>
                <c:pt idx="20">
                  <c:v>Aug, 03</c:v>
                </c:pt>
                <c:pt idx="21">
                  <c:v>Sep, 03</c:v>
                </c:pt>
                <c:pt idx="22">
                  <c:v>Oct, 03</c:v>
                </c:pt>
                <c:pt idx="23">
                  <c:v>Nov, 03</c:v>
                </c:pt>
                <c:pt idx="24">
                  <c:v>Dec, 03</c:v>
                </c:pt>
                <c:pt idx="25">
                  <c:v>Jan, 04</c:v>
                </c:pt>
                <c:pt idx="26">
                  <c:v>Feb, 04</c:v>
                </c:pt>
                <c:pt idx="27">
                  <c:v>Mar, 04</c:v>
                </c:pt>
                <c:pt idx="28">
                  <c:v>Apr, 04</c:v>
                </c:pt>
                <c:pt idx="29">
                  <c:v>May, 04</c:v>
                </c:pt>
                <c:pt idx="30">
                  <c:v>Jun, 04</c:v>
                </c:pt>
                <c:pt idx="31">
                  <c:v>Jul, 04</c:v>
                </c:pt>
                <c:pt idx="32">
                  <c:v>Aug, 04</c:v>
                </c:pt>
                <c:pt idx="33">
                  <c:v>Sep, 04</c:v>
                </c:pt>
                <c:pt idx="34">
                  <c:v>Oct, 04</c:v>
                </c:pt>
                <c:pt idx="35">
                  <c:v>Nov, 04</c:v>
                </c:pt>
                <c:pt idx="36">
                  <c:v>Dec, 04</c:v>
                </c:pt>
                <c:pt idx="37">
                  <c:v>Jan, 05</c:v>
                </c:pt>
                <c:pt idx="38">
                  <c:v>Feb, 05</c:v>
                </c:pt>
                <c:pt idx="39">
                  <c:v>Mar, 05</c:v>
                </c:pt>
                <c:pt idx="40">
                  <c:v>Apr, 05</c:v>
                </c:pt>
                <c:pt idx="41">
                  <c:v>May, 05</c:v>
                </c:pt>
                <c:pt idx="42">
                  <c:v>Jun, 05</c:v>
                </c:pt>
                <c:pt idx="43">
                  <c:v>Jul, 05</c:v>
                </c:pt>
                <c:pt idx="44">
                  <c:v>Aug, 05</c:v>
                </c:pt>
                <c:pt idx="45">
                  <c:v>Sep, 05</c:v>
                </c:pt>
                <c:pt idx="46">
                  <c:v>Oct, 05</c:v>
                </c:pt>
                <c:pt idx="47">
                  <c:v>Nov, 05</c:v>
                </c:pt>
                <c:pt idx="48">
                  <c:v>Dec, 05</c:v>
                </c:pt>
                <c:pt idx="49">
                  <c:v>Jan, 06</c:v>
                </c:pt>
                <c:pt idx="50">
                  <c:v>Feb, 06</c:v>
                </c:pt>
                <c:pt idx="51">
                  <c:v>Mar, 06</c:v>
                </c:pt>
                <c:pt idx="52">
                  <c:v>Apr, 06</c:v>
                </c:pt>
                <c:pt idx="53">
                  <c:v>May, 06</c:v>
                </c:pt>
                <c:pt idx="54">
                  <c:v>Jun, 06</c:v>
                </c:pt>
                <c:pt idx="55">
                  <c:v>Jul, 06</c:v>
                </c:pt>
                <c:pt idx="56">
                  <c:v>Aug, 06</c:v>
                </c:pt>
                <c:pt idx="57">
                  <c:v>Sep, 06</c:v>
                </c:pt>
                <c:pt idx="58">
                  <c:v>Oct, 06</c:v>
                </c:pt>
                <c:pt idx="59">
                  <c:v>Nov, 06</c:v>
                </c:pt>
                <c:pt idx="60">
                  <c:v>Dec, 06</c:v>
                </c:pt>
                <c:pt idx="61">
                  <c:v>Jan, 07</c:v>
                </c:pt>
                <c:pt idx="62">
                  <c:v>Feb, 07</c:v>
                </c:pt>
                <c:pt idx="63">
                  <c:v>Mar, 07</c:v>
                </c:pt>
                <c:pt idx="64">
                  <c:v>Apr, 07</c:v>
                </c:pt>
                <c:pt idx="65">
                  <c:v>May, 07</c:v>
                </c:pt>
                <c:pt idx="66">
                  <c:v>Jun, 07</c:v>
                </c:pt>
                <c:pt idx="67">
                  <c:v>Jul, 07</c:v>
                </c:pt>
                <c:pt idx="68">
                  <c:v>Aug, 07</c:v>
                </c:pt>
                <c:pt idx="69">
                  <c:v>Sep, 07</c:v>
                </c:pt>
                <c:pt idx="70">
                  <c:v>Oct, 07</c:v>
                </c:pt>
                <c:pt idx="71">
                  <c:v>Nov, 07</c:v>
                </c:pt>
                <c:pt idx="72">
                  <c:v>Dec, 07</c:v>
                </c:pt>
                <c:pt idx="73">
                  <c:v>Jan, 08</c:v>
                </c:pt>
                <c:pt idx="74">
                  <c:v>Feb, 08</c:v>
                </c:pt>
                <c:pt idx="75">
                  <c:v>Mar, 08</c:v>
                </c:pt>
                <c:pt idx="76">
                  <c:v>Apr, 08</c:v>
                </c:pt>
                <c:pt idx="77">
                  <c:v>May, 08</c:v>
                </c:pt>
                <c:pt idx="78">
                  <c:v>Jun, 08</c:v>
                </c:pt>
                <c:pt idx="79">
                  <c:v>Jul, 08</c:v>
                </c:pt>
                <c:pt idx="80">
                  <c:v>Aug, 08</c:v>
                </c:pt>
                <c:pt idx="81">
                  <c:v>Sep, 08</c:v>
                </c:pt>
                <c:pt idx="82">
                  <c:v>Oct, 08</c:v>
                </c:pt>
                <c:pt idx="83">
                  <c:v>Nov, 08</c:v>
                </c:pt>
                <c:pt idx="84">
                  <c:v>Dec, 08</c:v>
                </c:pt>
                <c:pt idx="85">
                  <c:v>Jan, 09</c:v>
                </c:pt>
                <c:pt idx="86">
                  <c:v>Feb, 09</c:v>
                </c:pt>
                <c:pt idx="87">
                  <c:v>Mar, 09</c:v>
                </c:pt>
                <c:pt idx="88">
                  <c:v>Apr, 09</c:v>
                </c:pt>
                <c:pt idx="89">
                  <c:v>May, 09</c:v>
                </c:pt>
                <c:pt idx="90">
                  <c:v>Jun, 09</c:v>
                </c:pt>
                <c:pt idx="91">
                  <c:v>Jul, 09</c:v>
                </c:pt>
                <c:pt idx="92">
                  <c:v>Aug, 09</c:v>
                </c:pt>
                <c:pt idx="93">
                  <c:v>Sep, 09</c:v>
                </c:pt>
                <c:pt idx="94">
                  <c:v>Oct, 09</c:v>
                </c:pt>
                <c:pt idx="95">
                  <c:v>Nov, 09</c:v>
                </c:pt>
                <c:pt idx="96">
                  <c:v>Dec, 09</c:v>
                </c:pt>
                <c:pt idx="97">
                  <c:v>Jan, 10</c:v>
                </c:pt>
                <c:pt idx="98">
                  <c:v>Feb, 10</c:v>
                </c:pt>
                <c:pt idx="99">
                  <c:v>Mar, 10</c:v>
                </c:pt>
                <c:pt idx="100">
                  <c:v>Apr, 10</c:v>
                </c:pt>
                <c:pt idx="101">
                  <c:v>May, 10</c:v>
                </c:pt>
                <c:pt idx="102">
                  <c:v>Jun, 10</c:v>
                </c:pt>
                <c:pt idx="103">
                  <c:v>Jul, 10</c:v>
                </c:pt>
                <c:pt idx="104">
                  <c:v>Aug, 10</c:v>
                </c:pt>
                <c:pt idx="105">
                  <c:v>Sep, 10</c:v>
                </c:pt>
                <c:pt idx="106">
                  <c:v>Oct, 10</c:v>
                </c:pt>
                <c:pt idx="107">
                  <c:v>Nov, 10</c:v>
                </c:pt>
                <c:pt idx="108">
                  <c:v>Dec, 10</c:v>
                </c:pt>
                <c:pt idx="109">
                  <c:v>Jan, 11</c:v>
                </c:pt>
                <c:pt idx="110">
                  <c:v>Feb, 11</c:v>
                </c:pt>
                <c:pt idx="111">
                  <c:v>Mar, 11</c:v>
                </c:pt>
                <c:pt idx="112">
                  <c:v>Apr, 11</c:v>
                </c:pt>
                <c:pt idx="113">
                  <c:v>May, 11</c:v>
                </c:pt>
                <c:pt idx="114">
                  <c:v>Jun, 11</c:v>
                </c:pt>
                <c:pt idx="115">
                  <c:v>Jul, 11</c:v>
                </c:pt>
                <c:pt idx="116">
                  <c:v>Aug, 11</c:v>
                </c:pt>
                <c:pt idx="117">
                  <c:v>Sep, 11</c:v>
                </c:pt>
                <c:pt idx="118">
                  <c:v>Oct, 11</c:v>
                </c:pt>
                <c:pt idx="119">
                  <c:v>Nov, 11</c:v>
                </c:pt>
                <c:pt idx="120">
                  <c:v>Dec, 11</c:v>
                </c:pt>
                <c:pt idx="121">
                  <c:v>Jan, 12</c:v>
                </c:pt>
                <c:pt idx="122">
                  <c:v>Feb, 12</c:v>
                </c:pt>
                <c:pt idx="123">
                  <c:v>Mar, 12</c:v>
                </c:pt>
                <c:pt idx="124">
                  <c:v>Apr, 12</c:v>
                </c:pt>
                <c:pt idx="125">
                  <c:v>May, 12</c:v>
                </c:pt>
                <c:pt idx="126">
                  <c:v>Jun, 12</c:v>
                </c:pt>
                <c:pt idx="127">
                  <c:v>Jul, 12</c:v>
                </c:pt>
                <c:pt idx="128">
                  <c:v>Aug, 12</c:v>
                </c:pt>
                <c:pt idx="129">
                  <c:v>Sep, 12</c:v>
                </c:pt>
                <c:pt idx="130">
                  <c:v>Oct, 12</c:v>
                </c:pt>
                <c:pt idx="131">
                  <c:v>Nov, 12</c:v>
                </c:pt>
                <c:pt idx="132">
                  <c:v>Dec, 12</c:v>
                </c:pt>
                <c:pt idx="133">
                  <c:v>Jan, 13</c:v>
                </c:pt>
                <c:pt idx="134">
                  <c:v>Feb, 13</c:v>
                </c:pt>
                <c:pt idx="135">
                  <c:v>Mar, 13</c:v>
                </c:pt>
                <c:pt idx="136">
                  <c:v>Apr, 13</c:v>
                </c:pt>
                <c:pt idx="137">
                  <c:v>May, 13</c:v>
                </c:pt>
                <c:pt idx="138">
                  <c:v>Jun, 13</c:v>
                </c:pt>
                <c:pt idx="139">
                  <c:v>Jul, 13</c:v>
                </c:pt>
                <c:pt idx="140">
                  <c:v>Aug, 13</c:v>
                </c:pt>
                <c:pt idx="141">
                  <c:v>Sep, 13</c:v>
                </c:pt>
                <c:pt idx="142">
                  <c:v>Oct, 13</c:v>
                </c:pt>
                <c:pt idx="143">
                  <c:v>Nov, 13</c:v>
                </c:pt>
                <c:pt idx="144">
                  <c:v>Dec, 13</c:v>
                </c:pt>
              </c:strCache>
            </c:strRef>
          </c:cat>
          <c:val>
            <c:numRef>
              <c:f>'pig litter'!$B$4:$B$146</c:f>
              <c:numCache>
                <c:formatCode>General</c:formatCode>
                <c:ptCount val="143"/>
                <c:pt idx="0">
                  <c:v>8.66</c:v>
                </c:pt>
                <c:pt idx="1">
                  <c:v>8.7299999999999986</c:v>
                </c:pt>
                <c:pt idx="2">
                  <c:v>8.83</c:v>
                </c:pt>
                <c:pt idx="3">
                  <c:v>8.8000000000000007</c:v>
                </c:pt>
                <c:pt idx="4">
                  <c:v>8.850000000000005</c:v>
                </c:pt>
                <c:pt idx="5">
                  <c:v>8.81</c:v>
                </c:pt>
                <c:pt idx="6">
                  <c:v>8.89</c:v>
                </c:pt>
                <c:pt idx="7">
                  <c:v>8.89</c:v>
                </c:pt>
                <c:pt idx="8">
                  <c:v>8.92</c:v>
                </c:pt>
                <c:pt idx="9">
                  <c:v>8.850000000000005</c:v>
                </c:pt>
                <c:pt idx="10">
                  <c:v>8.83</c:v>
                </c:pt>
                <c:pt idx="11">
                  <c:v>8.83</c:v>
                </c:pt>
                <c:pt idx="12">
                  <c:v>8.76</c:v>
                </c:pt>
                <c:pt idx="13">
                  <c:v>8.82</c:v>
                </c:pt>
                <c:pt idx="14">
                  <c:v>8.8600000000000048</c:v>
                </c:pt>
                <c:pt idx="15">
                  <c:v>8.850000000000005</c:v>
                </c:pt>
                <c:pt idx="16">
                  <c:v>8.8800000000000008</c:v>
                </c:pt>
                <c:pt idx="17">
                  <c:v>8.91</c:v>
                </c:pt>
                <c:pt idx="18">
                  <c:v>8.9</c:v>
                </c:pt>
                <c:pt idx="19">
                  <c:v>8.9</c:v>
                </c:pt>
                <c:pt idx="20">
                  <c:v>8.91</c:v>
                </c:pt>
                <c:pt idx="21">
                  <c:v>8.91</c:v>
                </c:pt>
                <c:pt idx="22">
                  <c:v>8.93</c:v>
                </c:pt>
                <c:pt idx="23">
                  <c:v>8.94</c:v>
                </c:pt>
                <c:pt idx="24">
                  <c:v>8.84</c:v>
                </c:pt>
                <c:pt idx="25">
                  <c:v>8.8600000000000048</c:v>
                </c:pt>
                <c:pt idx="26">
                  <c:v>8.8600000000000048</c:v>
                </c:pt>
                <c:pt idx="27">
                  <c:v>8.89</c:v>
                </c:pt>
                <c:pt idx="28">
                  <c:v>8.93</c:v>
                </c:pt>
                <c:pt idx="29">
                  <c:v>8.9700000000000006</c:v>
                </c:pt>
                <c:pt idx="30">
                  <c:v>8.99</c:v>
                </c:pt>
                <c:pt idx="31">
                  <c:v>9</c:v>
                </c:pt>
                <c:pt idx="32">
                  <c:v>9.0300000000000011</c:v>
                </c:pt>
                <c:pt idx="33">
                  <c:v>8.94</c:v>
                </c:pt>
                <c:pt idx="34">
                  <c:v>8.9600000000000026</c:v>
                </c:pt>
                <c:pt idx="35">
                  <c:v>8.98</c:v>
                </c:pt>
                <c:pt idx="36">
                  <c:v>8.89</c:v>
                </c:pt>
                <c:pt idx="37">
                  <c:v>8.94</c:v>
                </c:pt>
                <c:pt idx="38">
                  <c:v>8.99</c:v>
                </c:pt>
                <c:pt idx="39">
                  <c:v>8.99</c:v>
                </c:pt>
                <c:pt idx="40">
                  <c:v>9</c:v>
                </c:pt>
                <c:pt idx="41">
                  <c:v>9.06</c:v>
                </c:pt>
                <c:pt idx="42">
                  <c:v>9.07</c:v>
                </c:pt>
                <c:pt idx="43">
                  <c:v>9.0400000000000009</c:v>
                </c:pt>
                <c:pt idx="44">
                  <c:v>9.08</c:v>
                </c:pt>
                <c:pt idx="45">
                  <c:v>9.0400000000000009</c:v>
                </c:pt>
                <c:pt idx="46">
                  <c:v>9.0500000000000007</c:v>
                </c:pt>
                <c:pt idx="47">
                  <c:v>9</c:v>
                </c:pt>
                <c:pt idx="48">
                  <c:v>8.9700000000000006</c:v>
                </c:pt>
                <c:pt idx="49">
                  <c:v>9.08</c:v>
                </c:pt>
                <c:pt idx="50">
                  <c:v>9.0500000000000007</c:v>
                </c:pt>
                <c:pt idx="51">
                  <c:v>9.0400000000000009</c:v>
                </c:pt>
                <c:pt idx="52">
                  <c:v>9.07</c:v>
                </c:pt>
                <c:pt idx="53">
                  <c:v>9.129999999999999</c:v>
                </c:pt>
                <c:pt idx="54">
                  <c:v>9.1</c:v>
                </c:pt>
                <c:pt idx="55">
                  <c:v>9.1</c:v>
                </c:pt>
                <c:pt idx="56">
                  <c:v>9.120000000000001</c:v>
                </c:pt>
                <c:pt idx="57">
                  <c:v>9.1</c:v>
                </c:pt>
                <c:pt idx="58">
                  <c:v>9.120000000000001</c:v>
                </c:pt>
                <c:pt idx="59">
                  <c:v>9.1</c:v>
                </c:pt>
                <c:pt idx="60">
                  <c:v>9.08</c:v>
                </c:pt>
                <c:pt idx="61">
                  <c:v>9.1</c:v>
                </c:pt>
                <c:pt idx="62">
                  <c:v>9.09</c:v>
                </c:pt>
                <c:pt idx="63">
                  <c:v>9.1399999999999988</c:v>
                </c:pt>
                <c:pt idx="64">
                  <c:v>9.2299999999999986</c:v>
                </c:pt>
                <c:pt idx="65">
                  <c:v>9.2200000000000006</c:v>
                </c:pt>
                <c:pt idx="66">
                  <c:v>9.3000000000000007</c:v>
                </c:pt>
                <c:pt idx="67">
                  <c:v>9.31</c:v>
                </c:pt>
                <c:pt idx="68">
                  <c:v>9.26</c:v>
                </c:pt>
                <c:pt idx="69">
                  <c:v>9.27</c:v>
                </c:pt>
                <c:pt idx="70">
                  <c:v>9.3000000000000007</c:v>
                </c:pt>
                <c:pt idx="71">
                  <c:v>9.2800000000000011</c:v>
                </c:pt>
                <c:pt idx="72">
                  <c:v>9.2200000000000006</c:v>
                </c:pt>
                <c:pt idx="73">
                  <c:v>9.2399999999999984</c:v>
                </c:pt>
                <c:pt idx="74">
                  <c:v>9.26</c:v>
                </c:pt>
                <c:pt idx="75">
                  <c:v>9.350000000000005</c:v>
                </c:pt>
                <c:pt idx="76">
                  <c:v>9.3800000000000008</c:v>
                </c:pt>
                <c:pt idx="77">
                  <c:v>9.4</c:v>
                </c:pt>
                <c:pt idx="78">
                  <c:v>9.48</c:v>
                </c:pt>
                <c:pt idx="79">
                  <c:v>9.52</c:v>
                </c:pt>
                <c:pt idx="80">
                  <c:v>9.5300000000000011</c:v>
                </c:pt>
                <c:pt idx="81">
                  <c:v>9.5</c:v>
                </c:pt>
                <c:pt idx="82">
                  <c:v>9.48</c:v>
                </c:pt>
                <c:pt idx="83">
                  <c:v>9.52</c:v>
                </c:pt>
                <c:pt idx="84">
                  <c:v>9.5</c:v>
                </c:pt>
                <c:pt idx="85">
                  <c:v>9.4500000000000028</c:v>
                </c:pt>
                <c:pt idx="86">
                  <c:v>9.49</c:v>
                </c:pt>
                <c:pt idx="87">
                  <c:v>9.56</c:v>
                </c:pt>
                <c:pt idx="88">
                  <c:v>9.61</c:v>
                </c:pt>
                <c:pt idx="89">
                  <c:v>9.66</c:v>
                </c:pt>
                <c:pt idx="90">
                  <c:v>9.7100000000000009</c:v>
                </c:pt>
                <c:pt idx="91">
                  <c:v>9.7000000000000011</c:v>
                </c:pt>
                <c:pt idx="92">
                  <c:v>9.69</c:v>
                </c:pt>
                <c:pt idx="93">
                  <c:v>9.7100000000000009</c:v>
                </c:pt>
                <c:pt idx="94">
                  <c:v>9.7000000000000011</c:v>
                </c:pt>
                <c:pt idx="95">
                  <c:v>9.68</c:v>
                </c:pt>
                <c:pt idx="96">
                  <c:v>9.620000000000001</c:v>
                </c:pt>
                <c:pt idx="97">
                  <c:v>9.58</c:v>
                </c:pt>
                <c:pt idx="98">
                  <c:v>9.620000000000001</c:v>
                </c:pt>
                <c:pt idx="99">
                  <c:v>9.76</c:v>
                </c:pt>
                <c:pt idx="100">
                  <c:v>9.84</c:v>
                </c:pt>
                <c:pt idx="101">
                  <c:v>9.82</c:v>
                </c:pt>
                <c:pt idx="102">
                  <c:v>9.7800000000000011</c:v>
                </c:pt>
                <c:pt idx="103">
                  <c:v>9.83</c:v>
                </c:pt>
                <c:pt idx="104">
                  <c:v>9.82</c:v>
                </c:pt>
                <c:pt idx="105">
                  <c:v>9.89</c:v>
                </c:pt>
                <c:pt idx="106">
                  <c:v>9.9</c:v>
                </c:pt>
                <c:pt idx="107">
                  <c:v>9.8700000000000028</c:v>
                </c:pt>
                <c:pt idx="108">
                  <c:v>9.81</c:v>
                </c:pt>
                <c:pt idx="109">
                  <c:v>9.76</c:v>
                </c:pt>
                <c:pt idx="110">
                  <c:v>9.83</c:v>
                </c:pt>
                <c:pt idx="111">
                  <c:v>10.02</c:v>
                </c:pt>
                <c:pt idx="112">
                  <c:v>10.02</c:v>
                </c:pt>
                <c:pt idx="113">
                  <c:v>10.040000000000001</c:v>
                </c:pt>
                <c:pt idx="114">
                  <c:v>10.040000000000001</c:v>
                </c:pt>
                <c:pt idx="115">
                  <c:v>10</c:v>
                </c:pt>
                <c:pt idx="116">
                  <c:v>10.040000000000001</c:v>
                </c:pt>
                <c:pt idx="117">
                  <c:v>10.030000000000001</c:v>
                </c:pt>
                <c:pt idx="118">
                  <c:v>10.030000000000001</c:v>
                </c:pt>
                <c:pt idx="119">
                  <c:v>10.01</c:v>
                </c:pt>
                <c:pt idx="120">
                  <c:v>9.9700000000000006</c:v>
                </c:pt>
                <c:pt idx="121">
                  <c:v>9.9500000000000028</c:v>
                </c:pt>
                <c:pt idx="122">
                  <c:v>9.99</c:v>
                </c:pt>
                <c:pt idx="123">
                  <c:v>10.040000000000001</c:v>
                </c:pt>
                <c:pt idx="124">
                  <c:v>10.1</c:v>
                </c:pt>
                <c:pt idx="125">
                  <c:v>10.120000000000001</c:v>
                </c:pt>
                <c:pt idx="126">
                  <c:v>10.139999999999999</c:v>
                </c:pt>
                <c:pt idx="127">
                  <c:v>10.11</c:v>
                </c:pt>
                <c:pt idx="128">
                  <c:v>10.120000000000001</c:v>
                </c:pt>
                <c:pt idx="129">
                  <c:v>10.130000000000001</c:v>
                </c:pt>
                <c:pt idx="130">
                  <c:v>10.17</c:v>
                </c:pt>
                <c:pt idx="131">
                  <c:v>10.16</c:v>
                </c:pt>
                <c:pt idx="132">
                  <c:v>10.01</c:v>
                </c:pt>
                <c:pt idx="133">
                  <c:v>10.07</c:v>
                </c:pt>
                <c:pt idx="134">
                  <c:v>10.15</c:v>
                </c:pt>
                <c:pt idx="135">
                  <c:v>10.239999999999998</c:v>
                </c:pt>
                <c:pt idx="136">
                  <c:v>10.3</c:v>
                </c:pt>
                <c:pt idx="137">
                  <c:v>10.38</c:v>
                </c:pt>
                <c:pt idx="138">
                  <c:v>10.31</c:v>
                </c:pt>
                <c:pt idx="139">
                  <c:v>10.3</c:v>
                </c:pt>
                <c:pt idx="140">
                  <c:v>10.38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90272"/>
        <c:axId val="113592960"/>
      </c:lineChart>
      <c:catAx>
        <c:axId val="113590272"/>
        <c:scaling>
          <c:orientation val="minMax"/>
        </c:scaling>
        <c:delete val="0"/>
        <c:axPos val="b"/>
        <c:majorGridlines>
          <c:spPr>
            <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3500000" scaled="1"/>
                <a:tileRect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Month</a:t>
                </a:r>
              </a:p>
            </c:rich>
          </c:tx>
          <c:layout>
            <c:manualLayout>
              <c:xMode val="edge"/>
              <c:yMode val="edge"/>
              <c:x val="0.46800193784188193"/>
              <c:y val="0.944535007448393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59296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3592960"/>
        <c:scaling>
          <c:orientation val="minMax"/>
          <c:max val="11"/>
          <c:min val="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Pigs/litter</a:t>
                </a:r>
              </a:p>
            </c:rich>
          </c:tx>
          <c:layout>
            <c:manualLayout>
              <c:xMode val="edge"/>
              <c:yMode val="edge"/>
              <c:x val="5.9781195574852208E-3"/>
              <c:y val="0.3756999716251684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590272"/>
        <c:crosses val="autoZero"/>
        <c:crossBetween val="between"/>
        <c:majorUnit val="0.2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0.03931</cdr:x>
      <cdr:y>0.25</cdr:y>
    </cdr:from>
    <cdr:to>
      <cdr:x>0.25385</cdr:x>
      <cdr:y>0.42013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042" y="755167"/>
          <a:ext cx="998979" cy="51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Beef 25%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0.73956</cdr:x>
      <cdr:y>0.41584</cdr:y>
    </cdr:from>
    <cdr:to>
      <cdr:x>1</cdr:x>
      <cdr:y>0.55303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43661" y="1256110"/>
          <a:ext cx="1212715" cy="4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Pork 37%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0.07617</cdr:x>
      <cdr:y>0.81439</cdr:y>
    </cdr:from>
    <cdr:to>
      <cdr:x>0.33415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4664" y="2460013"/>
          <a:ext cx="1201276" cy="560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Poultry 34%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0.45385</cdr:x>
      <cdr:y>0.05503</cdr:y>
    </cdr:from>
    <cdr:to>
      <cdr:x>0.65878</cdr:x>
      <cdr:y>0.3983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25008" y="1465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0.25128</cdr:x>
      <cdr:y>0</cdr:y>
    </cdr:from>
    <cdr:to>
      <cdr:x>0.69744</cdr:x>
      <cdr:y>0.14523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21191" y="0"/>
          <a:ext cx="1990686" cy="386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Sheep/Goat 4%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0.88992</cdr:x>
      <cdr:y>0.21217</cdr:y>
    </cdr:from>
    <cdr:to>
      <cdr:x>0.95623</cdr:x>
      <cdr:y>0.26075</cdr:y>
    </cdr:to>
    <cdr:sp macro="" textlink="">
      <cdr:nvSpPr>
        <cdr:cNvPr id="2191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5874" y="1196384"/>
          <a:ext cx="540661" cy="2739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10.38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0D97-F707-4C13-ADD7-D0C0A09BD257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6463-DFD9-4B04-A2A7-86F152919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8A41F-423B-458B-9A4D-78D6D1C44A76}" type="slidenum">
              <a:rPr lang="en-US"/>
              <a:pPr/>
              <a:t>5</a:t>
            </a:fld>
            <a:endParaRPr lang="en-US"/>
          </a:p>
        </p:txBody>
      </p:sp>
      <p:sp>
        <p:nvSpPr>
          <p:cNvPr id="254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Pork beats chicken and beef. Pork accounts for 37% of the world’s consumption of meat. Farmers have also worked very hard to make pork a better meat and it’s paying off here at home with increasing sales and through record exports to countries like Japan. </a:t>
            </a:r>
            <a:r>
              <a:rPr lang="en-US" altLang="ja-JP" smtClean="0"/>
              <a:t>Sales to Japan during 2013 totaled $1.9 billion. 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(Source: UN Food &amp; Agriculture Organization – Statistical Bulletin 2013)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94A54C6-57BF-4B5A-978E-A6669DA158E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 USDA study shows:</a:t>
            </a:r>
          </a:p>
          <a:p>
            <a:pPr marL="628650" lvl="1" indent="-171450" eaLnBrk="1" hangingPunct="1">
              <a:buFontTx/>
              <a:buChar char="•"/>
            </a:pPr>
            <a:r>
              <a:rPr lang="en-US" altLang="en-US" smtClean="0"/>
              <a:t>Ounce for ounce, pork tenderloin is just as lean as a skinless chicken breast</a:t>
            </a:r>
          </a:p>
          <a:p>
            <a:pPr marL="628650" lvl="1" indent="-171450" eaLnBrk="1" hangingPunct="1">
              <a:buFontTx/>
              <a:buChar char="•"/>
            </a:pPr>
            <a:r>
              <a:rPr lang="en-US" altLang="en-US" smtClean="0"/>
              <a:t>The 7 most common pork cuts are, on average, 16 percent leaner than 25 years ago, and</a:t>
            </a:r>
          </a:p>
          <a:p>
            <a:pPr marL="628650" lvl="1" indent="-171450" eaLnBrk="1" hangingPunct="1">
              <a:buFontTx/>
              <a:buChar char="•"/>
            </a:pPr>
            <a:r>
              <a:rPr lang="en-US" altLang="en-US" smtClean="0"/>
              <a:t>Saturated fat has dropped 27 percent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(Source - Study conducted by: USDA in conjunction with the University of Wisconsin-Madison and the University of Maryland)</a:t>
            </a:r>
          </a:p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6C3B17B-C0ED-43B4-9F04-3A8126ADE4B2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42672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Leaner pork also means less cooking and so for some, it helps to think about cooking fresh pork cuts just like you do steaks.</a:t>
            </a:r>
          </a:p>
          <a:p>
            <a:endParaRPr lang="en-US" altLang="en-US" smtClean="0"/>
          </a:p>
          <a:p>
            <a:r>
              <a:rPr lang="en-US" altLang="en-US" smtClean="0"/>
              <a:t>Years ago pork was often overcooked due to our fear of trichinosis; which is now virtually nonexistent because of today’</a:t>
            </a:r>
            <a:r>
              <a:rPr lang="en-US" altLang="ja-JP" smtClean="0"/>
              <a:t>s modern farming practices.</a:t>
            </a:r>
          </a:p>
          <a:p>
            <a:endParaRPr lang="en-US" altLang="en-US" smtClean="0"/>
          </a:p>
          <a:p>
            <a:r>
              <a:rPr lang="en-US" altLang="en-US" smtClean="0"/>
              <a:t>USDA guidelines have been updated for safely cooking whole cuts of pork such as chops, roasts and tenderloins to a medium rare internal temperature of 145 degrees Fahrenheit with a resting time of three minutes before carving or eating. Those cuts will slightly pink on the inside. To achieve medium doneness, cook whole pork cuts to 160 degrees Fahrenheit.</a:t>
            </a:r>
          </a:p>
          <a:p>
            <a:endParaRPr lang="en-US" altLang="en-US" smtClean="0"/>
          </a:p>
          <a:p>
            <a:r>
              <a:rPr lang="en-US" altLang="en-US" smtClean="0"/>
              <a:t>Ground pork, like all ground meats, should be cooked to 160 degrees.</a:t>
            </a:r>
          </a:p>
          <a:p>
            <a:endParaRPr lang="en-US" altLang="en-US" smtClean="0"/>
          </a:p>
          <a:p>
            <a:r>
              <a:rPr lang="en-US" altLang="en-US" smtClean="0"/>
              <a:t>Pre-cooked ham can be reheated to 140° F. or enjoyed cold.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>
              <a:latin typeface="Helvetica" charset="0"/>
            </a:endParaRPr>
          </a:p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3423E04-1F62-43DF-9FBC-770D4132F8D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5AEB-B8A4-4EEC-863D-03142A7839CE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61060-4CD4-4026-B0AE-D82D616B384D}" type="slidenum">
              <a:rPr lang="en-US"/>
              <a:pPr/>
              <a:t>11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13200-34A9-4944-9A14-3F21A107CC3D}" type="slidenum">
              <a:rPr lang="en-US"/>
              <a:pPr/>
              <a:t>25</a:t>
            </a:fld>
            <a:endParaRPr lang="en-US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6" tIns="45708" rIns="91416" bIns="45708" anchor="ctr"/>
          <a:lstStyle/>
          <a:p>
            <a:endParaRPr lang="en-US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6" tIns="0" rIns="19046" bIns="0" anchor="b"/>
          <a:lstStyle/>
          <a:p>
            <a:pPr algn="r"/>
            <a:r>
              <a:rPr lang="en-US" sz="1000" i="1" dirty="0"/>
              <a:t>1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6" tIns="45708" rIns="91416" bIns="45708" anchor="ctr"/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6" tIns="45708" rIns="91416" bIns="45708" anchor="ctr"/>
          <a:lstStyle/>
          <a:p>
            <a:endParaRPr lang="en-US"/>
          </a:p>
        </p:txBody>
      </p:sp>
      <p:sp>
        <p:nvSpPr>
          <p:cNvPr id="592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>
            <a:solidFill>
              <a:schemeClr val="tx1"/>
            </a:solidFill>
          </a:ln>
        </p:spPr>
      </p:sp>
      <p:sp>
        <p:nvSpPr>
          <p:cNvPr id="5929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50" tIns="46026" rIns="92050" bIns="460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63" y="457200"/>
            <a:ext cx="6910387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00125" y="1685925"/>
            <a:ext cx="6900863" cy="41814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309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CD5D-7A1A-4967-AF54-28FFAB0EE0E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sv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k.org/ped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IZbaOFH8c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6200" y="76200"/>
            <a:ext cx="8991600" cy="1219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Swine Industry Update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5761" y="5410515"/>
            <a:ext cx="437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www.KSUswine.org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INDOOR_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203"/>
          <a:stretch>
            <a:fillRect/>
          </a:stretch>
        </p:blipFill>
        <p:spPr bwMode="auto">
          <a:xfrm>
            <a:off x="1770793" y="1447799"/>
            <a:ext cx="5302863" cy="39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6096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Average U.S. Hog Carcass </a:t>
            </a:r>
            <a:r>
              <a:rPr lang="en-US" sz="2800" b="1" dirty="0" smtClean="0">
                <a:solidFill>
                  <a:schemeClr val="tx1"/>
                </a:solidFill>
              </a:rPr>
              <a:t>Weight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9427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21339137"/>
              </p:ext>
            </p:extLst>
          </p:nvPr>
        </p:nvGraphicFramePr>
        <p:xfrm>
          <a:off x="533400" y="762000"/>
          <a:ext cx="81153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7515157" imgH="4419690" progId="MSGraph.Chart.8">
                  <p:embed followColorScheme="full"/>
                </p:oleObj>
              </mc:Choice>
              <mc:Fallback>
                <p:oleObj name="Chart" r:id="rId4" imgW="7515157" imgH="44196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81153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75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Annual U.S. Pork Production Per </a:t>
            </a:r>
            <a:r>
              <a:rPr lang="en-US" sz="2800" b="1" dirty="0" smtClean="0">
                <a:solidFill>
                  <a:schemeClr val="tx1"/>
                </a:solidFill>
              </a:rPr>
              <a:t>Sow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43974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47467922"/>
              </p:ext>
            </p:extLst>
          </p:nvPr>
        </p:nvGraphicFramePr>
        <p:xfrm>
          <a:off x="460375" y="1189038"/>
          <a:ext cx="80803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4" imgW="7762943" imgH="4343400" progId="MSGraph.Chart.8">
                  <p:embed followColorScheme="full"/>
                </p:oleObj>
              </mc:Choice>
              <mc:Fallback>
                <p:oleObj name="Chart" r:id="rId4" imgW="7762943" imgH="4343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189038"/>
                        <a:ext cx="8080375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750" name="Text Box 6"/>
          <p:cNvSpPr txBox="1">
            <a:spLocks noChangeArrowheads="1"/>
          </p:cNvSpPr>
          <p:nvPr/>
        </p:nvSpPr>
        <p:spPr bwMode="auto">
          <a:xfrm>
            <a:off x="1828800" y="2133600"/>
            <a:ext cx="4343400" cy="78483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1930-80 growth rate: </a:t>
            </a:r>
            <a:r>
              <a:rPr lang="en-US" b="1" dirty="0" smtClean="0"/>
              <a:t>2.0%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1980-13 </a:t>
            </a:r>
            <a:r>
              <a:rPr lang="en-US" b="1" dirty="0"/>
              <a:t>growth rate </a:t>
            </a:r>
            <a:r>
              <a:rPr lang="en-US" b="1" dirty="0" smtClean="0"/>
              <a:t>2.8%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5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1" y="76200"/>
            <a:ext cx="8648279" cy="59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Recent Swine Industry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648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Volatility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Profit</a:t>
            </a:r>
            <a:r>
              <a:rPr lang="en-US" dirty="0" smtClean="0"/>
              <a:t> to 1998 - 30+years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2000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Profit</a:t>
            </a:r>
            <a:r>
              <a:rPr lang="en-US" dirty="0" smtClean="0"/>
              <a:t> to 2002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Loss</a:t>
            </a:r>
            <a:r>
              <a:rPr lang="en-US" dirty="0" smtClean="0"/>
              <a:t> to 2004</a:t>
            </a:r>
          </a:p>
          <a:p>
            <a:r>
              <a:rPr lang="en-US" sz="3500" b="1" dirty="0" smtClean="0">
                <a:solidFill>
                  <a:srgbClr val="00B050"/>
                </a:solidFill>
              </a:rPr>
              <a:t>PROFIT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to 2007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LOSS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2010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Profit</a:t>
            </a:r>
            <a:r>
              <a:rPr lang="en-US" dirty="0" smtClean="0"/>
              <a:t> for 2011</a:t>
            </a:r>
          </a:p>
          <a:p>
            <a:r>
              <a:rPr lang="en-US" sz="5800" b="1" dirty="0" smtClean="0">
                <a:solidFill>
                  <a:srgbClr val="FF0000"/>
                </a:solidFill>
              </a:rPr>
              <a:t>Loss</a:t>
            </a:r>
            <a:r>
              <a:rPr lang="en-US" dirty="0" smtClean="0"/>
              <a:t> to 2013</a:t>
            </a:r>
          </a:p>
          <a:p>
            <a:r>
              <a:rPr lang="en-US" sz="5100" b="1" dirty="0" smtClean="0">
                <a:solidFill>
                  <a:srgbClr val="00B050"/>
                </a:solidFill>
              </a:rPr>
              <a:t>PROFIT</a:t>
            </a:r>
            <a:r>
              <a:rPr lang="en-US" dirty="0" smtClean="0"/>
              <a:t> for 2014 and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4" y="7374"/>
            <a:ext cx="907377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229600" y="914400"/>
            <a:ext cx="914400" cy="281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5426" y="492235"/>
            <a:ext cx="52637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 month projection is VERY Profitable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7760455" y="-225497"/>
            <a:ext cx="813816" cy="155192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Porcine Epidemic Diarrhea Virus (</a:t>
            </a:r>
            <a:r>
              <a:rPr lang="en-US" b="1" dirty="0" err="1" smtClean="0"/>
              <a:t>PEDv</a:t>
            </a:r>
            <a:r>
              <a:rPr lang="en-US" b="1" dirty="0" smtClean="0"/>
              <a:t>)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382000" cy="4602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Porcine </a:t>
            </a:r>
            <a:r>
              <a:rPr lang="en-US" dirty="0" err="1" smtClean="0"/>
              <a:t>coronaviruses</a:t>
            </a:r>
            <a:r>
              <a:rPr lang="en-US" dirty="0" smtClean="0"/>
              <a:t> do not affect people</a:t>
            </a:r>
          </a:p>
          <a:p>
            <a:r>
              <a:rPr lang="en-US" dirty="0" err="1" smtClean="0"/>
              <a:t>PEDv</a:t>
            </a:r>
            <a:r>
              <a:rPr lang="en-US" dirty="0" smtClean="0"/>
              <a:t>  and </a:t>
            </a:r>
            <a:r>
              <a:rPr lang="en-US" dirty="0" err="1" smtClean="0"/>
              <a:t>deltacoronavirus</a:t>
            </a:r>
            <a:r>
              <a:rPr lang="en-US" dirty="0" smtClean="0"/>
              <a:t> are </a:t>
            </a:r>
            <a:r>
              <a:rPr lang="en-US" u="sng" dirty="0" smtClean="0"/>
              <a:t>not</a:t>
            </a:r>
            <a:r>
              <a:rPr lang="en-US" dirty="0" smtClean="0"/>
              <a:t> food safety concerns</a:t>
            </a:r>
          </a:p>
          <a:p>
            <a:r>
              <a:rPr lang="en-US" dirty="0" smtClean="0"/>
              <a:t>They </a:t>
            </a:r>
            <a:r>
              <a:rPr lang="en-US" u="sng" dirty="0" smtClean="0"/>
              <a:t>do not </a:t>
            </a:r>
            <a:r>
              <a:rPr lang="en-US" dirty="0" smtClean="0"/>
              <a:t>affect other species, just pigs</a:t>
            </a:r>
          </a:p>
          <a:p>
            <a:r>
              <a:rPr lang="en-US" dirty="0" err="1" smtClean="0"/>
              <a:t>PEDv</a:t>
            </a:r>
            <a:r>
              <a:rPr lang="en-US" dirty="0" smtClean="0"/>
              <a:t> is NOT a new virus - Europe and Asia for some years; delta also previously known</a:t>
            </a:r>
          </a:p>
          <a:p>
            <a:pPr lvl="1"/>
            <a:r>
              <a:rPr lang="en-US" dirty="0" smtClean="0"/>
              <a:t>Cross-protection is limited or absent </a:t>
            </a:r>
          </a:p>
          <a:p>
            <a:r>
              <a:rPr lang="en-US" dirty="0" smtClean="0"/>
              <a:t>There are no effective vaccines or treatments</a:t>
            </a:r>
          </a:p>
          <a:p>
            <a:r>
              <a:rPr lang="en-US" dirty="0" smtClean="0"/>
              <a:t>Clearly some portal or </a:t>
            </a:r>
            <a:r>
              <a:rPr lang="en-US" dirty="0" err="1" smtClean="0"/>
              <a:t>fomite</a:t>
            </a:r>
            <a:r>
              <a:rPr lang="en-US" dirty="0" smtClean="0"/>
              <a:t> is open into the US, globalizing these swine diseases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Pathology of </a:t>
            </a:r>
            <a:r>
              <a:rPr lang="en-US" b="1" dirty="0" err="1" smtClean="0"/>
              <a:t>PEDv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Highly infectious and pathogenic, brief incubation period ~24 hours</a:t>
            </a:r>
          </a:p>
          <a:p>
            <a:r>
              <a:rPr lang="en-US" dirty="0" smtClean="0"/>
              <a:t>Destroys the mature </a:t>
            </a:r>
            <a:r>
              <a:rPr lang="en-US" dirty="0" err="1" smtClean="0"/>
              <a:t>enterocytes</a:t>
            </a:r>
            <a:r>
              <a:rPr lang="en-US" dirty="0" smtClean="0"/>
              <a:t> lining the small intestine -&gt; severe watery diarrhea and dehydration</a:t>
            </a:r>
          </a:p>
          <a:p>
            <a:r>
              <a:rPr lang="en-US" dirty="0" smtClean="0"/>
              <a:t>All ages of pigs are affected, adults become immune, temporarily, after recovery</a:t>
            </a:r>
          </a:p>
          <a:p>
            <a:r>
              <a:rPr lang="en-US" dirty="0" smtClean="0"/>
              <a:t>Death loss of ~100% in nursing pigs; little death loss in weaned and older pigs but morbidity, suffering, weight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Immunohistochemistry (IHC)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00" y="990600"/>
            <a:ext cx="1940157" cy="3078778"/>
            <a:chOff x="76200" y="990600"/>
            <a:chExt cx="1940157" cy="3078778"/>
          </a:xfrm>
        </p:grpSpPr>
        <p:sp>
          <p:nvSpPr>
            <p:cNvPr id="4" name="TextBox 3"/>
            <p:cNvSpPr txBox="1"/>
            <p:nvPr/>
          </p:nvSpPr>
          <p:spPr>
            <a:xfrm>
              <a:off x="110334" y="3576935"/>
              <a:ext cx="18708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Normal neonatal pig: </a:t>
              </a:r>
              <a:r>
                <a:rPr lang="en-US" sz="1200" dirty="0" smtClean="0">
                  <a:solidFill>
                    <a:prstClr val="black"/>
                  </a:solidFill>
                </a:rPr>
                <a:t>Healthy, long intestinal villi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6200" y="990600"/>
              <a:ext cx="1940157" cy="2560320"/>
              <a:chOff x="76200" y="990600"/>
              <a:chExt cx="1940157" cy="2560320"/>
            </a:xfrm>
          </p:grpSpPr>
          <p:pic>
            <p:nvPicPr>
              <p:cNvPr id="1026" name="Picture 3" descr="U:\Photos\Enteric\PED\Normal villi.chyl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990600"/>
                <a:ext cx="1940157" cy="25603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30" name="Straight Arrow Connector 4"/>
              <p:cNvCxnSpPr>
                <a:cxnSpLocks noChangeShapeType="1"/>
              </p:cNvCxnSpPr>
              <p:nvPr/>
            </p:nvCxnSpPr>
            <p:spPr bwMode="auto">
              <a:xfrm flipH="1">
                <a:off x="381000" y="1371600"/>
                <a:ext cx="533400" cy="16002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76200" y="990600"/>
                <a:ext cx="533400" cy="5193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1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828800" y="2895600"/>
            <a:ext cx="2656244" cy="3159443"/>
            <a:chOff x="1828800" y="2895600"/>
            <a:chExt cx="2656244" cy="3159443"/>
          </a:xfrm>
        </p:grpSpPr>
        <p:pic>
          <p:nvPicPr>
            <p:cNvPr id="1027" name="Picture 10" descr="U:\Photos\Enteric\PED\Peracute PED IH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95600"/>
              <a:ext cx="2010408" cy="26517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4"/>
            <p:cNvCxnSpPr>
              <a:cxnSpLocks noChangeShapeType="1"/>
            </p:cNvCxnSpPr>
            <p:nvPr/>
          </p:nvCxnSpPr>
          <p:spPr bwMode="auto">
            <a:xfrm>
              <a:off x="2971800" y="3462917"/>
              <a:ext cx="762000" cy="121292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1828800" y="5562600"/>
              <a:ext cx="26562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Early PEDv infection (~8 hrs PI): 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Infected cells (brown stain) line the villi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3600" y="2895600"/>
              <a:ext cx="533400" cy="5193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2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4800" y="990599"/>
            <a:ext cx="3048000" cy="2886909"/>
            <a:chOff x="4114800" y="990599"/>
            <a:chExt cx="3048000" cy="2886909"/>
          </a:xfrm>
        </p:grpSpPr>
        <p:pic>
          <p:nvPicPr>
            <p:cNvPr id="1028" name="Picture 5" descr="U:\Photos\Enteric\PED\PED acute atrophy neona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612" y="990600"/>
              <a:ext cx="2921188" cy="21945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6362700" y="1952754"/>
              <a:ext cx="190500" cy="35984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114800" y="3200400"/>
              <a:ext cx="2590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Late PEDv infection (~36 hrs PI):  </a:t>
              </a:r>
              <a:r>
                <a:rPr lang="en-US" sz="1200" dirty="0" smtClean="0">
                  <a:solidFill>
                    <a:prstClr val="black"/>
                  </a:solidFill>
                </a:rPr>
                <a:t>Severe villus atrophy &amp; loss of absorptive epithelium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41612" y="990599"/>
              <a:ext cx="533400" cy="5193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3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53200" y="3276600"/>
            <a:ext cx="2590800" cy="2951152"/>
            <a:chOff x="6553200" y="3276600"/>
            <a:chExt cx="2590800" cy="2951152"/>
          </a:xfrm>
        </p:grpSpPr>
        <p:pic>
          <p:nvPicPr>
            <p:cNvPr id="1029" name="Picture 16" descr="C:\Users\kschwart\AppData\Local\Microsoft\Windows\Temporary Internet Files\Content.Word\ped ihc subacute 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168" y="3276600"/>
              <a:ext cx="2485866" cy="228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8046983" y="4117857"/>
              <a:ext cx="266700" cy="8001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6553200" y="5550644"/>
              <a:ext cx="2590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Late PEDv infection (~36 hrs PI):</a:t>
              </a:r>
              <a:r>
                <a:rPr lang="en-US" sz="14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Few infected cells remain (brown stain) &amp; absorptive cells destroyed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07797" y="3276600"/>
              <a:ext cx="533400" cy="5193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4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2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6763407" y="4069378"/>
              <a:ext cx="266700" cy="8001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3760297" y="6476999"/>
            <a:ext cx="36569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Source: Schwartz, Madson, Magstad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et al.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acute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Farrowing – infection spreads rapidly, death within 24 hours for baby pigs; &lt;3wks of age nearly all die</a:t>
            </a:r>
          </a:p>
          <a:p>
            <a:r>
              <a:rPr lang="en-US" dirty="0" smtClean="0"/>
              <a:t>Farrowing – 100% of piglets continue die for 3 weeks and then slow improvement as recovered, immune sows begin to farrow.</a:t>
            </a:r>
          </a:p>
          <a:p>
            <a:r>
              <a:rPr lang="en-US" dirty="0" smtClean="0"/>
              <a:t>Survival back to roughly normal levels in 5 weeks</a:t>
            </a:r>
          </a:p>
          <a:p>
            <a:r>
              <a:rPr lang="en-US" dirty="0" smtClean="0"/>
              <a:t>Some abortions and a few sow death losses</a:t>
            </a:r>
          </a:p>
          <a:p>
            <a:r>
              <a:rPr lang="en-US" dirty="0" smtClean="0"/>
              <a:t>To estimate losses – roughly 5 weeks of piglets or 10% of annual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aasv.org/pedv/141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132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KSU ASI Swine Extension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1.4 Extension tenths in Swine</a:t>
            </a:r>
          </a:p>
          <a:p>
            <a:pPr lvl="1"/>
            <a:r>
              <a:rPr lang="en-US" dirty="0" smtClean="0"/>
              <a:t>Joel </a:t>
            </a:r>
            <a:r>
              <a:rPr lang="en-US" dirty="0" err="1" smtClean="0"/>
              <a:t>DeRouchey</a:t>
            </a:r>
            <a:r>
              <a:rPr lang="en-US" dirty="0" smtClean="0"/>
              <a:t> (20%)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Goodband</a:t>
            </a:r>
            <a:r>
              <a:rPr lang="en-US" dirty="0" smtClean="0"/>
              <a:t> (20%)</a:t>
            </a:r>
          </a:p>
          <a:p>
            <a:pPr lvl="1"/>
            <a:r>
              <a:rPr lang="en-US" dirty="0" smtClean="0"/>
              <a:t>Jim </a:t>
            </a:r>
            <a:r>
              <a:rPr lang="en-US" dirty="0" err="1" smtClean="0"/>
              <a:t>Nelssen</a:t>
            </a:r>
            <a:r>
              <a:rPr lang="en-US" dirty="0" smtClean="0"/>
              <a:t> (40%)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Tokach</a:t>
            </a:r>
            <a:r>
              <a:rPr lang="en-US" dirty="0" smtClean="0"/>
              <a:t> (60%)</a:t>
            </a:r>
          </a:p>
          <a:p>
            <a:pPr lvl="1"/>
            <a:r>
              <a:rPr lang="en-US" dirty="0" smtClean="0"/>
              <a:t>Steve Dritz (Vet Med)</a:t>
            </a:r>
          </a:p>
          <a:p>
            <a:pPr lvl="1"/>
            <a:r>
              <a:rPr lang="en-US" dirty="0" smtClean="0"/>
              <a:t>Lois Schreiner</a:t>
            </a:r>
          </a:p>
        </p:txBody>
      </p:sp>
      <p:pic>
        <p:nvPicPr>
          <p:cNvPr id="4" name="Picture 3" descr="Swine team 2010 medium size of photo.jpg"/>
          <p:cNvPicPr>
            <a:picLocks noChangeAspect="1"/>
          </p:cNvPicPr>
          <p:nvPr/>
        </p:nvPicPr>
        <p:blipFill>
          <a:blip r:embed="rId2" cstate="print"/>
          <a:srcRect l="13513" t="15694" r="7336"/>
          <a:stretch>
            <a:fillRect/>
          </a:stretch>
        </p:blipFill>
        <p:spPr>
          <a:xfrm>
            <a:off x="4403835" y="2667000"/>
            <a:ext cx="47401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PEDv</a:t>
            </a:r>
            <a:r>
              <a:rPr lang="en-US" sz="4000" dirty="0"/>
              <a:t> – Educational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www.aasv.org</a:t>
            </a:r>
            <a:r>
              <a:rPr lang="en-US" dirty="0" smtClean="0"/>
              <a:t> Porcine Epidemic Diarrhea Information section</a:t>
            </a:r>
          </a:p>
          <a:p>
            <a:r>
              <a:rPr lang="en-US" dirty="0" smtClean="0"/>
              <a:t>For reference from web site:</a:t>
            </a:r>
          </a:p>
          <a:p>
            <a:pPr lvl="1"/>
            <a:r>
              <a:rPr lang="en-US" dirty="0" smtClean="0"/>
              <a:t>Exhibition Recommendations</a:t>
            </a:r>
          </a:p>
          <a:p>
            <a:pPr lvl="1"/>
            <a:r>
              <a:rPr lang="en-US" dirty="0" smtClean="0"/>
              <a:t>Disinfectants</a:t>
            </a:r>
          </a:p>
          <a:p>
            <a:pPr lvl="1"/>
            <a:r>
              <a:rPr lang="en-US" dirty="0" smtClean="0"/>
              <a:t>Market Biosecurity</a:t>
            </a:r>
          </a:p>
          <a:p>
            <a:pPr lvl="1"/>
            <a:r>
              <a:rPr lang="en-US" dirty="0" smtClean="0"/>
              <a:t>Transportation Biosecurity</a:t>
            </a:r>
          </a:p>
          <a:p>
            <a:pPr lvl="1"/>
            <a:r>
              <a:rPr lang="en-US" dirty="0" smtClean="0"/>
              <a:t>Manure Hauling Biosecurity Guidelines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PEDv</a:t>
            </a:r>
            <a:r>
              <a:rPr lang="en-US" dirty="0"/>
              <a:t> – </a:t>
            </a:r>
            <a:r>
              <a:rPr lang="en-US" dirty="0" smtClean="0"/>
              <a:t>Educational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National Pork Board has developed factsheets on </a:t>
            </a:r>
            <a:r>
              <a:rPr lang="en-US" dirty="0" err="1" smtClean="0"/>
              <a:t>PEDv</a:t>
            </a:r>
            <a:r>
              <a:rPr lang="en-US" dirty="0"/>
              <a:t> </a:t>
            </a:r>
            <a:r>
              <a:rPr lang="en-US" dirty="0" smtClean="0"/>
              <a:t>and youth swine projects.</a:t>
            </a:r>
          </a:p>
          <a:p>
            <a:r>
              <a:rPr lang="en-US" dirty="0" smtClean="0">
                <a:hlinkClick r:id="rId2"/>
              </a:rPr>
              <a:t>www.pork.org/pedv</a:t>
            </a:r>
            <a:endParaRPr lang="en-US" dirty="0" smtClean="0"/>
          </a:p>
          <a:p>
            <a:pPr lvl="1"/>
            <a:r>
              <a:rPr lang="en-US" dirty="0"/>
              <a:t>Swine Health Recommendations: Exhibitors of All Pigs Going to Exhibits or </a:t>
            </a:r>
            <a:r>
              <a:rPr lang="en-US" dirty="0" smtClean="0"/>
              <a:t>Sales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Swine Health Recommendations: Organizers of Exhibitions and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Swine </a:t>
            </a:r>
            <a:r>
              <a:rPr lang="en-US" dirty="0"/>
              <a:t>Health Recommendations: Biosecurity for Organizers of Weigh-in or Tagging </a:t>
            </a:r>
            <a:r>
              <a:rPr lang="en-US" dirty="0" smtClean="0"/>
              <a:t>Events</a:t>
            </a:r>
            <a:r>
              <a:rPr lang="en-US" dirty="0"/>
              <a:t>       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Kansas swine industry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Volatility</a:t>
            </a:r>
          </a:p>
          <a:p>
            <a:pPr lvl="1"/>
            <a:r>
              <a:rPr lang="en-US" dirty="0" smtClean="0"/>
              <a:t>Great profitability potential in 2014-2015.  </a:t>
            </a:r>
          </a:p>
          <a:p>
            <a:pPr lvl="1"/>
            <a:r>
              <a:rPr lang="en-US" dirty="0" smtClean="0"/>
              <a:t>Fear of massive losses in fall 2016</a:t>
            </a:r>
          </a:p>
          <a:p>
            <a:pPr lvl="2"/>
            <a:r>
              <a:rPr lang="en-US" dirty="0" smtClean="0"/>
              <a:t>Run out of packing space due to current/future  expansion.</a:t>
            </a:r>
          </a:p>
          <a:p>
            <a:r>
              <a:rPr lang="en-US" dirty="0" smtClean="0"/>
              <a:t>Future Challenges</a:t>
            </a:r>
          </a:p>
          <a:p>
            <a:pPr lvl="1"/>
            <a:r>
              <a:rPr lang="en-US" dirty="0" err="1" smtClean="0"/>
              <a:t>PEDv</a:t>
            </a:r>
            <a:endParaRPr lang="en-US" dirty="0" smtClean="0"/>
          </a:p>
          <a:p>
            <a:pPr lvl="1"/>
            <a:r>
              <a:rPr lang="en-US" dirty="0" smtClean="0"/>
              <a:t>Sow housing</a:t>
            </a:r>
          </a:p>
          <a:p>
            <a:pPr lvl="1"/>
            <a:r>
              <a:rPr lang="en-US" dirty="0" smtClean="0"/>
              <a:t>Antibiotic use</a:t>
            </a:r>
          </a:p>
          <a:p>
            <a:pPr lvl="1"/>
            <a:r>
              <a:rPr lang="en-US" dirty="0" smtClean="0"/>
              <a:t>Castration and tail docking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 descr="C:\My Documents\My Pictures\Keesecker pics\Cental  passageway gestating ba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" y="390525"/>
            <a:ext cx="9039591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1" name="Text Box 19"/>
          <p:cNvSpPr txBox="1">
            <a:spLocks noChangeArrowheads="1"/>
          </p:cNvSpPr>
          <p:nvPr/>
        </p:nvSpPr>
        <p:spPr bwMode="auto">
          <a:xfrm>
            <a:off x="1335505" y="4346138"/>
            <a:ext cx="668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 smtClean="0">
                <a:latin typeface="Arial" pitchFamily="34" charset="0"/>
              </a:rPr>
              <a:t>Thursday, November 20, 2014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www.KSUswine.org</a:t>
            </a:r>
          </a:p>
          <a:p>
            <a:endParaRPr lang="en-US" sz="3600" b="1" i="1" dirty="0"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3" y="2133600"/>
            <a:ext cx="3567653" cy="198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406" y="833594"/>
            <a:ext cx="707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/>
              <a:t>K-State Swine Industry Day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013756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Junior Swine Association Regional Leadership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To be held December 6, 2014, Manhattan</a:t>
            </a:r>
          </a:p>
          <a:p>
            <a:r>
              <a:rPr lang="en-US" dirty="0" smtClean="0"/>
              <a:t>Held in various locations around the US each year, 1st time in KS</a:t>
            </a:r>
          </a:p>
          <a:p>
            <a:r>
              <a:rPr lang="en-US" dirty="0" smtClean="0"/>
              <a:t>Focused on youth 12-18 years old and adults</a:t>
            </a:r>
          </a:p>
          <a:p>
            <a:r>
              <a:rPr lang="en-US" dirty="0" smtClean="0"/>
              <a:t>Wide variety of show and industry related topics. </a:t>
            </a:r>
          </a:p>
          <a:p>
            <a:r>
              <a:rPr lang="en-US" dirty="0" smtClean="0"/>
              <a:t>Registration deadline November 16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Junior Swine Producer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be held February 28, 2015</a:t>
            </a:r>
          </a:p>
          <a:p>
            <a:pPr lvl="1"/>
            <a:r>
              <a:rPr lang="en-US" dirty="0" smtClean="0"/>
              <a:t>Held every other year in Manhattan</a:t>
            </a:r>
          </a:p>
          <a:p>
            <a:pPr lvl="1"/>
            <a:r>
              <a:rPr lang="en-US" dirty="0" smtClean="0"/>
              <a:t>350 - 400 youth and adults attend </a:t>
            </a:r>
          </a:p>
          <a:p>
            <a:r>
              <a:rPr lang="en-US" dirty="0" smtClean="0"/>
              <a:t>Focused on the basics of swine projects</a:t>
            </a:r>
          </a:p>
          <a:p>
            <a:pPr lvl="1"/>
            <a:r>
              <a:rPr lang="en-US" dirty="0" smtClean="0"/>
              <a:t>Buying the right pig, daily care, nutrition, showing, youth PQA+, etc..</a:t>
            </a:r>
          </a:p>
          <a:p>
            <a:r>
              <a:rPr lang="en-US" dirty="0" smtClean="0"/>
              <a:t>More information to come</a:t>
            </a:r>
          </a:p>
          <a:p>
            <a:pPr lvl="1"/>
            <a:r>
              <a:rPr lang="en-US" dirty="0" smtClean="0"/>
              <a:t>We greatly appreciate your promotion and support of this event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0" y="0"/>
            <a:ext cx="8991600" cy="1219200"/>
          </a:xfrm>
          <a:prstGeom prst="rect">
            <a:avLst/>
          </a:prstGeom>
          <a:noFill/>
          <a:ln/>
        </p:spPr>
        <p:txBody>
          <a:bodyPr lIns="92075" tIns="46038" rIns="92075" bIns="4603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228600" y="4800600"/>
            <a:ext cx="8991600" cy="1219200"/>
          </a:xfrm>
          <a:prstGeom prst="rect">
            <a:avLst/>
          </a:prstGeom>
          <a:noFill/>
          <a:ln/>
        </p:spPr>
        <p:txBody>
          <a:bodyPr lIns="92075" tIns="46038" rIns="92075" bIns="4603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www.KSUswine.org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8" descr="Eat Pork Pic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10600" cy="3429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74305" y="76200"/>
            <a:ext cx="2133600" cy="365125"/>
          </a:xfrm>
          <a:prstGeom prst="rect">
            <a:avLst/>
          </a:prstGeom>
        </p:spPr>
        <p:txBody>
          <a:bodyPr/>
          <a:lstStyle/>
          <a:p>
            <a:fld id="{48A985FC-A430-45BC-AA35-C281DA616379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Youth Livestock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Sweepstakes:</a:t>
            </a:r>
          </a:p>
          <a:p>
            <a:pPr lvl="1"/>
            <a:r>
              <a:rPr lang="en-US" dirty="0" smtClean="0"/>
              <a:t>Changes to speed up awards</a:t>
            </a:r>
          </a:p>
          <a:p>
            <a:pPr lvl="1"/>
            <a:r>
              <a:rPr lang="en-US" dirty="0" smtClean="0"/>
              <a:t>When to hold?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KSU Faculty working with swine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Animal Sciences and Industry </a:t>
            </a:r>
          </a:p>
          <a:p>
            <a:pPr lvl="1"/>
            <a:r>
              <a:rPr lang="en-US" dirty="0" smtClean="0"/>
              <a:t>Duane Davis (Reproduction, physiology)</a:t>
            </a:r>
          </a:p>
          <a:p>
            <a:pPr lvl="1"/>
            <a:r>
              <a:rPr lang="en-US" dirty="0" smtClean="0"/>
              <a:t>Joe Hancock (Nutrition)</a:t>
            </a:r>
          </a:p>
          <a:p>
            <a:pPr lvl="1"/>
            <a:r>
              <a:rPr lang="en-US" dirty="0" smtClean="0"/>
              <a:t>Travis </a:t>
            </a:r>
            <a:r>
              <a:rPr lang="en-US" dirty="0"/>
              <a:t>O</a:t>
            </a:r>
            <a:r>
              <a:rPr lang="en-US" dirty="0" smtClean="0"/>
              <a:t>’Quinn, Terry Houser, John Gonzalez (meats)</a:t>
            </a:r>
          </a:p>
          <a:p>
            <a:pPr lvl="1"/>
            <a:r>
              <a:rPr lang="en-US" dirty="0" smtClean="0"/>
              <a:t>Hilary Hawkins (Youth)</a:t>
            </a:r>
          </a:p>
          <a:p>
            <a:r>
              <a:rPr lang="en-US" dirty="0" smtClean="0"/>
              <a:t>Grain Sciences and Industry</a:t>
            </a:r>
          </a:p>
          <a:p>
            <a:pPr lvl="1"/>
            <a:r>
              <a:rPr lang="en-US" dirty="0" smtClean="0"/>
              <a:t>Charles Stark and Cassie Jones (Feed processing, everything feed mills) </a:t>
            </a:r>
          </a:p>
        </p:txBody>
      </p:sp>
    </p:spTree>
    <p:extLst>
      <p:ext uri="{BB962C8B-B14F-4D97-AF65-F5344CB8AC3E}">
        <p14:creationId xmlns:p14="http://schemas.microsoft.com/office/powerpoint/2010/main" val="3060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5" y="76200"/>
            <a:ext cx="8906868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5421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Football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KJLS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728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"/>
            <a:ext cx="9118023" cy="68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1066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Labor Day weekend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0194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 fair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 fair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87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KSU Faculty working with swine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Ag Engineering</a:t>
            </a:r>
          </a:p>
          <a:p>
            <a:pPr lvl="1"/>
            <a:r>
              <a:rPr lang="en-US" dirty="0" smtClean="0"/>
              <a:t>Pat Murphy</a:t>
            </a:r>
          </a:p>
          <a:p>
            <a:r>
              <a:rPr lang="en-US" dirty="0" smtClean="0"/>
              <a:t>Ag Economics </a:t>
            </a:r>
          </a:p>
          <a:p>
            <a:pPr lvl="1"/>
            <a:r>
              <a:rPr lang="en-US" dirty="0" smtClean="0"/>
              <a:t>Glynn </a:t>
            </a:r>
            <a:r>
              <a:rPr lang="en-US" dirty="0" err="1" smtClean="0"/>
              <a:t>Tonser</a:t>
            </a:r>
            <a:endParaRPr lang="en-US" dirty="0" smtClean="0"/>
          </a:p>
          <a:p>
            <a:r>
              <a:rPr lang="en-US" dirty="0" smtClean="0"/>
              <a:t>Veterinary Medicine</a:t>
            </a:r>
          </a:p>
          <a:p>
            <a:pPr lvl="2"/>
            <a:r>
              <a:rPr lang="en-US" dirty="0" smtClean="0"/>
              <a:t>Dick </a:t>
            </a:r>
            <a:r>
              <a:rPr lang="en-US" dirty="0" err="1" smtClean="0"/>
              <a:t>Hesse</a:t>
            </a:r>
            <a:r>
              <a:rPr lang="en-US" dirty="0" smtClean="0"/>
              <a:t>, Bob Rowland, </a:t>
            </a:r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Richt</a:t>
            </a:r>
            <a:r>
              <a:rPr lang="en-US" dirty="0" smtClean="0"/>
              <a:t>, Jerome </a:t>
            </a:r>
            <a:r>
              <a:rPr lang="en-US" dirty="0" err="1" smtClean="0"/>
              <a:t>Nietfeld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0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67844"/>
              </p:ext>
            </p:extLst>
          </p:nvPr>
        </p:nvGraphicFramePr>
        <p:xfrm>
          <a:off x="584200" y="431800"/>
          <a:ext cx="7747000" cy="567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47716" name="Text Box 4"/>
          <p:cNvSpPr txBox="1">
            <a:spLocks noChangeArrowheads="1"/>
          </p:cNvSpPr>
          <p:nvPr/>
        </p:nvSpPr>
        <p:spPr bwMode="auto">
          <a:xfrm>
            <a:off x="4953000" y="6371070"/>
            <a:ext cx="2362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/>
              <a:t>Source: USDA/FAS</a:t>
            </a:r>
          </a:p>
        </p:txBody>
      </p:sp>
    </p:spTree>
    <p:extLst>
      <p:ext uri="{BB962C8B-B14F-4D97-AF65-F5344CB8AC3E}">
        <p14:creationId xmlns:p14="http://schemas.microsoft.com/office/powerpoint/2010/main" val="364829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1788" y="936625"/>
            <a:ext cx="8229600" cy="11112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96862" y="381000"/>
            <a:ext cx="8542337" cy="59769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/>
              <a:t>Pork: 37% of the world’s meat consumption</a:t>
            </a:r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</a:pPr>
            <a:endParaRPr lang="en-US" altLang="en-US" sz="1400" i="1" dirty="0" smtClean="0"/>
          </a:p>
          <a:p>
            <a:pPr marL="0" indent="0">
              <a:lnSpc>
                <a:spcPct val="90000"/>
              </a:lnSpc>
            </a:pPr>
            <a:endParaRPr lang="en-US" altLang="en-US" sz="1400" i="1" dirty="0" smtClean="0"/>
          </a:p>
          <a:p>
            <a:pPr marL="0" indent="0">
              <a:lnSpc>
                <a:spcPct val="90000"/>
              </a:lnSpc>
            </a:pPr>
            <a:endParaRPr lang="en-US" altLang="en-US" sz="1400" i="1" dirty="0"/>
          </a:p>
          <a:p>
            <a:pPr marL="0" indent="0">
              <a:lnSpc>
                <a:spcPct val="90000"/>
              </a:lnSpc>
            </a:pPr>
            <a:endParaRPr lang="en-US" altLang="en-US" sz="1400" i="1" dirty="0" smtClean="0"/>
          </a:p>
          <a:p>
            <a:pPr marL="0" indent="0">
              <a:lnSpc>
                <a:spcPct val="90000"/>
              </a:lnSpc>
            </a:pPr>
            <a:endParaRPr lang="en-US" altLang="en-US" sz="1400" i="1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i="1" dirty="0" smtClean="0"/>
          </a:p>
          <a:p>
            <a:pPr marL="0" indent="0">
              <a:lnSpc>
                <a:spcPct val="90000"/>
              </a:lnSpc>
            </a:pPr>
            <a:endParaRPr lang="en-US" altLang="en-US" sz="1400" i="1" dirty="0" smtClean="0"/>
          </a:p>
          <a:p>
            <a:pPr marL="0" indent="0">
              <a:lnSpc>
                <a:spcPct val="90000"/>
              </a:lnSpc>
            </a:pPr>
            <a:r>
              <a:rPr lang="en-US" altLang="en-US" sz="1400" i="1" dirty="0" smtClean="0"/>
              <a:t>Source: UN Food &amp; Agriculture Organization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119533"/>
              </p:ext>
            </p:extLst>
          </p:nvPr>
        </p:nvGraphicFramePr>
        <p:xfrm>
          <a:off x="533400" y="1066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2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50838" y="-76200"/>
            <a:ext cx="8229600" cy="1111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USDA Study Shows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33388" y="990600"/>
            <a:ext cx="4467225" cy="4179887"/>
          </a:xfrm>
        </p:spPr>
        <p:txBody>
          <a:bodyPr/>
          <a:lstStyle/>
          <a:p>
            <a:pPr marL="463550" lvl="1" indent="-457200" eaLnBrk="1" hangingPunct="1">
              <a:buClrTx/>
              <a:buSzPct val="100000"/>
              <a:buFont typeface="Arial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P</a:t>
            </a: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ork tenderloin lean as skinless chicken breast.</a:t>
            </a:r>
          </a:p>
          <a:p>
            <a:pPr marL="292100" lvl="1" eaLnBrk="1" hangingPunct="1">
              <a:buClrTx/>
              <a:buSzPct val="100000"/>
              <a:buFont typeface="Arial"/>
              <a:buChar char="•"/>
              <a:defRPr/>
            </a:pPr>
            <a:endParaRPr lang="en-US" altLang="en-US" sz="1800" dirty="0" smtClean="0">
              <a:solidFill>
                <a:srgbClr val="000000"/>
              </a:solidFill>
              <a:cs typeface="+mn-cs"/>
            </a:endParaRPr>
          </a:p>
          <a:p>
            <a:pPr marL="463550" lvl="1" indent="-457200" eaLnBrk="1" hangingPunct="1">
              <a:buClrTx/>
              <a:buSzPct val="100000"/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7 common pork cuts 16% leaner than 25 years ago.</a:t>
            </a:r>
          </a:p>
          <a:p>
            <a:pPr marL="292100" lvl="1" eaLnBrk="1" hangingPunct="1">
              <a:buClrTx/>
              <a:buSzPct val="100000"/>
              <a:buFont typeface="Arial"/>
              <a:buChar char="•"/>
              <a:defRPr/>
            </a:pPr>
            <a:endParaRPr lang="en-US" altLang="en-US" sz="1800" dirty="0" smtClean="0">
              <a:solidFill>
                <a:srgbClr val="000000"/>
              </a:solidFill>
              <a:cs typeface="+mn-cs"/>
            </a:endParaRPr>
          </a:p>
          <a:p>
            <a:pPr marL="463550" lvl="1" indent="-457200" eaLnBrk="1" hangingPunct="1">
              <a:buClrTx/>
              <a:buSzPct val="100000"/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Saturated fat down 27%.</a:t>
            </a:r>
          </a:p>
          <a:p>
            <a:pPr marL="463550" lvl="1" indent="-457200" eaLnBrk="1" hangingPunct="1">
              <a:buClrTx/>
              <a:buSzPct val="100000"/>
              <a:buFont typeface="Arial"/>
              <a:buChar char="•"/>
              <a:defRPr/>
            </a:pP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altLang="en-US" dirty="0" smtClean="0">
              <a:cs typeface="ＭＳ Ｐゴシック" charset="0"/>
            </a:endParaRPr>
          </a:p>
        </p:txBody>
      </p:sp>
      <p:pic>
        <p:nvPicPr>
          <p:cNvPr id="35844" name="Picture 1" descr="2_Tenderloin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143000"/>
            <a:ext cx="355917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1671" r="12993" b="11903"/>
          <a:stretch>
            <a:fillRect/>
          </a:stretch>
        </p:blipFill>
        <p:spPr bwMode="auto">
          <a:xfrm>
            <a:off x="3376024" y="3981459"/>
            <a:ext cx="2338976" cy="28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00050" y="19665"/>
            <a:ext cx="8229600" cy="1111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Leaner Pork = Less Cooking</a:t>
            </a: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95" y="990600"/>
            <a:ext cx="3984155" cy="400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133" y="4871474"/>
            <a:ext cx="697388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">
              <a:buClr>
                <a:srgbClr val="9BBB59"/>
              </a:buClr>
              <a:defRPr/>
            </a:pPr>
            <a:endParaRPr lang="en-US" sz="1400" dirty="0">
              <a:latin typeface="Calibri" charset="0"/>
              <a:ea typeface="MS PGothic" charset="0"/>
              <a:cs typeface="MS PGothic" charset="0"/>
            </a:endParaRPr>
          </a:p>
          <a:p>
            <a:pPr marL="6350">
              <a:buClr>
                <a:srgbClr val="9BBB59"/>
              </a:buClr>
              <a:defRPr/>
            </a:pPr>
            <a:r>
              <a:rPr lang="en-US" sz="2800" dirty="0">
                <a:latin typeface="Calibri" charset="0"/>
                <a:ea typeface="MS PGothic" charset="0"/>
                <a:cs typeface="MS PGothic" charset="0"/>
              </a:rPr>
              <a:t>USDA guidelines updated for whole pork cuts.</a:t>
            </a:r>
          </a:p>
          <a:p>
            <a:pPr marL="511175" lvl="1">
              <a:defRPr/>
            </a:pPr>
            <a:endParaRPr lang="en-US" dirty="0">
              <a:latin typeface="Helvetica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5" name="jnIZbaOFH8c"/>
          <p:cNvPicPr>
            <a:picLocks noRot="1" noChangeAspect="1"/>
          </p:cNvPicPr>
          <p:nvPr>
            <a:quickTime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787792" cy="22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49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99110871"/>
              </p:ext>
            </p:extLst>
          </p:nvPr>
        </p:nvGraphicFramePr>
        <p:xfrm>
          <a:off x="533400" y="4572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1132</Words>
  <Application>Microsoft Office PowerPoint</Application>
  <PresentationFormat>On-screen Show (4:3)</PresentationFormat>
  <Paragraphs>196</Paragraphs>
  <Slides>31</Slides>
  <Notes>8</Notes>
  <HiddenSlides>3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Chart</vt:lpstr>
      <vt:lpstr>PowerPoint Presentation</vt:lpstr>
      <vt:lpstr>KSU ASI Swine Extension Team</vt:lpstr>
      <vt:lpstr>Other KSU Faculty working with swine</vt:lpstr>
      <vt:lpstr>Other KSU Faculty working with swine</vt:lpstr>
      <vt:lpstr>PowerPoint Presentation</vt:lpstr>
      <vt:lpstr> </vt:lpstr>
      <vt:lpstr>USDA Study Shows</vt:lpstr>
      <vt:lpstr>Leaner Pork = Less Cooking</vt:lpstr>
      <vt:lpstr>PowerPoint Presentation</vt:lpstr>
      <vt:lpstr>Average U.S. Hog Carcass Weight</vt:lpstr>
      <vt:lpstr>Annual U.S. Pork Production Per Sow</vt:lpstr>
      <vt:lpstr>PowerPoint Presentation</vt:lpstr>
      <vt:lpstr>Recent Swine Industry History</vt:lpstr>
      <vt:lpstr>PowerPoint Presentation</vt:lpstr>
      <vt:lpstr>Porcine Epidemic Diarrhea Virus (PEDv) information</vt:lpstr>
      <vt:lpstr>Pathology of PEDv</vt:lpstr>
      <vt:lpstr>Immunohistochemistry (IHC)</vt:lpstr>
      <vt:lpstr>Impact of acute infection</vt:lpstr>
      <vt:lpstr>PowerPoint Presentation</vt:lpstr>
      <vt:lpstr>PEDv – Educational information</vt:lpstr>
      <vt:lpstr>PEDv – Educational information</vt:lpstr>
      <vt:lpstr>Kansas swine industry future</vt:lpstr>
      <vt:lpstr>PowerPoint Presentation</vt:lpstr>
      <vt:lpstr>PowerPoint Presentation</vt:lpstr>
      <vt:lpstr>PowerPoint Presentation</vt:lpstr>
      <vt:lpstr>National Junior Swine Association Regional Leadership Conference</vt:lpstr>
      <vt:lpstr>Junior Swine Producer Day</vt:lpstr>
      <vt:lpstr>PowerPoint Presentation</vt:lpstr>
      <vt:lpstr>Questions on Youth Livestock</vt:lpstr>
      <vt:lpstr>PowerPoint Presentation</vt:lpstr>
      <vt:lpstr>PowerPoint Presentation</vt:lpstr>
    </vt:vector>
  </TitlesOfParts>
  <Company>KSU Animal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DeRouchey</dc:creator>
  <cp:lastModifiedBy>Karen Marie Blakeslee</cp:lastModifiedBy>
  <cp:revision>20</cp:revision>
  <dcterms:created xsi:type="dcterms:W3CDTF">2011-11-01T01:48:20Z</dcterms:created>
  <dcterms:modified xsi:type="dcterms:W3CDTF">2014-12-01T19:51:47Z</dcterms:modified>
</cp:coreProperties>
</file>