
<file path=[Content_Types].xml><?xml version="1.0" encoding="utf-8"?>
<Types xmlns="http://schemas.openxmlformats.org/package/2006/content-types">
  <Default Extension="png" ContentType="image/png"/>
  <Default Extension="m4a" ContentType="audio/unknown"/>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86" r:id="rId2"/>
    <p:sldId id="408" r:id="rId3"/>
    <p:sldId id="407" r:id="rId4"/>
    <p:sldId id="409" r:id="rId5"/>
    <p:sldId id="405" r:id="rId6"/>
    <p:sldId id="403" r:id="rId7"/>
    <p:sldId id="410" r:id="rId8"/>
    <p:sldId id="375" r:id="rId9"/>
    <p:sldId id="383" r:id="rId10"/>
    <p:sldId id="380" r:id="rId11"/>
    <p:sldId id="381" r:id="rId12"/>
    <p:sldId id="399" r:id="rId13"/>
    <p:sldId id="411" r:id="rId14"/>
    <p:sldId id="328" r:id="rId15"/>
    <p:sldId id="330" r:id="rId16"/>
    <p:sldId id="336" r:id="rId17"/>
    <p:sldId id="338" r:id="rId18"/>
    <p:sldId id="339" r:id="rId19"/>
    <p:sldId id="340" r:id="rId20"/>
    <p:sldId id="366" r:id="rId21"/>
    <p:sldId id="413" r:id="rId22"/>
    <p:sldId id="414" r:id="rId23"/>
    <p:sldId id="415" r:id="rId24"/>
    <p:sldId id="341" r:id="rId25"/>
    <p:sldId id="350" r:id="rId26"/>
    <p:sldId id="351" r:id="rId27"/>
    <p:sldId id="357" r:id="rId28"/>
    <p:sldId id="360" r:id="rId29"/>
    <p:sldId id="412" r:id="rId30"/>
    <p:sldId id="310"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5" autoAdjust="0"/>
    <p:restoredTop sz="80978" autoAdjust="0"/>
  </p:normalViewPr>
  <p:slideViewPr>
    <p:cSldViewPr>
      <p:cViewPr varScale="1">
        <p:scale>
          <a:sx n="24" d="100"/>
          <a:sy n="24" d="100"/>
        </p:scale>
        <p:origin x="-869" y="-72"/>
      </p:cViewPr>
      <p:guideLst>
        <p:guide orient="horz" pos="2160"/>
        <p:guide pos="2880"/>
      </p:guideLst>
    </p:cSldViewPr>
  </p:slideViewPr>
  <p:notesTextViewPr>
    <p:cViewPr>
      <p:scale>
        <a:sx n="1" d="1"/>
        <a:sy n="1" d="1"/>
      </p:scale>
      <p:origin x="0" y="0"/>
    </p:cViewPr>
  </p:notesTextViewPr>
  <p:sorterViewPr>
    <p:cViewPr>
      <p:scale>
        <a:sx n="100" d="100"/>
        <a:sy n="100" d="100"/>
      </p:scale>
      <p:origin x="0" y="10627"/>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AD691-0A54-4A78-AF17-99803315DC1E}" type="datetimeFigureOut">
              <a:rPr lang="en-US" smtClean="0"/>
              <a:t>12/2/2014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A057BA-DFB5-4CDB-A800-D24BE87ABE91}" type="slidenum">
              <a:rPr lang="en-US" smtClean="0"/>
              <a:t>‹#›</a:t>
            </a:fld>
            <a:endParaRPr lang="en-US"/>
          </a:p>
        </p:txBody>
      </p:sp>
    </p:spTree>
    <p:extLst>
      <p:ext uri="{BB962C8B-B14F-4D97-AF65-F5344CB8AC3E}">
        <p14:creationId xmlns:p14="http://schemas.microsoft.com/office/powerpoint/2010/main" val="1020838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A057BA-DFB5-4CDB-A800-D24BE87ABE91}" type="slidenum">
              <a:rPr lang="en-US" smtClean="0"/>
              <a:t>2</a:t>
            </a:fld>
            <a:endParaRPr lang="en-US"/>
          </a:p>
        </p:txBody>
      </p:sp>
    </p:spTree>
    <p:extLst>
      <p:ext uri="{BB962C8B-B14F-4D97-AF65-F5344CB8AC3E}">
        <p14:creationId xmlns:p14="http://schemas.microsoft.com/office/powerpoint/2010/main" val="2717564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Colorado</a:t>
            </a:r>
            <a:r>
              <a:rPr lang="en-US" baseline="0" dirty="0" smtClean="0"/>
              <a:t> AH personnel join MSP on our conference calls and have been very engaged with us in our planning efforts.  California is also very active on many workgroups and USDA projects.</a:t>
            </a:r>
            <a:endParaRPr lang="en-US" dirty="0"/>
          </a:p>
        </p:txBody>
      </p:sp>
      <p:sp>
        <p:nvSpPr>
          <p:cNvPr id="4" name="Slide Number Placeholder 3"/>
          <p:cNvSpPr>
            <a:spLocks noGrp="1"/>
          </p:cNvSpPr>
          <p:nvPr>
            <p:ph type="sldNum" sz="quarter" idx="10"/>
          </p:nvPr>
        </p:nvSpPr>
        <p:spPr/>
        <p:txBody>
          <a:bodyPr/>
          <a:lstStyle/>
          <a:p>
            <a:fld id="{A6A057BA-DFB5-4CDB-A800-D24BE87ABE91}" type="slidenum">
              <a:rPr lang="en-US" smtClean="0"/>
              <a:t>3</a:t>
            </a:fld>
            <a:endParaRPr lang="en-US" dirty="0"/>
          </a:p>
        </p:txBody>
      </p:sp>
    </p:spTree>
    <p:extLst>
      <p:ext uri="{BB962C8B-B14F-4D97-AF65-F5344CB8AC3E}">
        <p14:creationId xmlns:p14="http://schemas.microsoft.com/office/powerpoint/2010/main" val="2938769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Map of Kansas highlighting the state and federal highways that cross</a:t>
            </a:r>
            <a:r>
              <a:rPr lang="en-US" baseline="0" dirty="0" smtClean="0"/>
              <a:t> borders.  All traffic will be directed to checkpoints that will be set up at these locations.  Goal is to share these with the border states to maximize the use of limited resources.  </a:t>
            </a:r>
            <a:endParaRPr lang="en-US" dirty="0"/>
          </a:p>
        </p:txBody>
      </p:sp>
      <p:sp>
        <p:nvSpPr>
          <p:cNvPr id="4" name="Slide Number Placeholder 3"/>
          <p:cNvSpPr>
            <a:spLocks noGrp="1"/>
          </p:cNvSpPr>
          <p:nvPr>
            <p:ph type="sldNum" sz="quarter" idx="10"/>
          </p:nvPr>
        </p:nvSpPr>
        <p:spPr/>
        <p:txBody>
          <a:bodyPr/>
          <a:lstStyle/>
          <a:p>
            <a:fld id="{D110A4FB-C58B-4ADF-8C24-FEC522CEED87}" type="slidenum">
              <a:rPr lang="en-US" smtClean="0"/>
              <a:pPr/>
              <a:t>6</a:t>
            </a:fld>
            <a:endParaRPr lang="en-US" dirty="0"/>
          </a:p>
        </p:txBody>
      </p:sp>
    </p:spTree>
    <p:extLst>
      <p:ext uri="{BB962C8B-B14F-4D97-AF65-F5344CB8AC3E}">
        <p14:creationId xmlns:p14="http://schemas.microsoft.com/office/powerpoint/2010/main" val="2740894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A057BA-DFB5-4CDB-A800-D24BE87ABE91}" type="slidenum">
              <a:rPr lang="en-US" smtClean="0"/>
              <a:t>16</a:t>
            </a:fld>
            <a:endParaRPr lang="en-US"/>
          </a:p>
        </p:txBody>
      </p:sp>
    </p:spTree>
    <p:extLst>
      <p:ext uri="{BB962C8B-B14F-4D97-AF65-F5344CB8AC3E}">
        <p14:creationId xmlns:p14="http://schemas.microsoft.com/office/powerpoint/2010/main" val="1195774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A057BA-DFB5-4CDB-A800-D24BE87ABE91}" type="slidenum">
              <a:rPr lang="en-US" smtClean="0"/>
              <a:t>17</a:t>
            </a:fld>
            <a:endParaRPr lang="en-US" dirty="0"/>
          </a:p>
        </p:txBody>
      </p:sp>
    </p:spTree>
    <p:extLst>
      <p:ext uri="{BB962C8B-B14F-4D97-AF65-F5344CB8AC3E}">
        <p14:creationId xmlns:p14="http://schemas.microsoft.com/office/powerpoint/2010/main" val="3908190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A057BA-DFB5-4CDB-A800-D24BE87ABE91}" type="slidenum">
              <a:rPr lang="en-US" smtClean="0"/>
              <a:t>19</a:t>
            </a:fld>
            <a:endParaRPr lang="en-US" dirty="0"/>
          </a:p>
        </p:txBody>
      </p:sp>
    </p:spTree>
    <p:extLst>
      <p:ext uri="{BB962C8B-B14F-4D97-AF65-F5344CB8AC3E}">
        <p14:creationId xmlns:p14="http://schemas.microsoft.com/office/powerpoint/2010/main" val="3821665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A057BA-DFB5-4CDB-A800-D24BE87ABE91}" type="slidenum">
              <a:rPr lang="en-US" smtClean="0"/>
              <a:t>26</a:t>
            </a:fld>
            <a:endParaRPr lang="en-US"/>
          </a:p>
        </p:txBody>
      </p:sp>
    </p:spTree>
    <p:extLst>
      <p:ext uri="{BB962C8B-B14F-4D97-AF65-F5344CB8AC3E}">
        <p14:creationId xmlns:p14="http://schemas.microsoft.com/office/powerpoint/2010/main" val="457392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A057BA-DFB5-4CDB-A800-D24BE87ABE91}" type="slidenum">
              <a:rPr lang="en-US" smtClean="0"/>
              <a:t>27</a:t>
            </a:fld>
            <a:endParaRPr lang="en-US"/>
          </a:p>
        </p:txBody>
      </p:sp>
    </p:spTree>
    <p:extLst>
      <p:ext uri="{BB962C8B-B14F-4D97-AF65-F5344CB8AC3E}">
        <p14:creationId xmlns:p14="http://schemas.microsoft.com/office/powerpoint/2010/main" val="2892693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Spotted hyenas – Sunset Zoo</a:t>
            </a:r>
          </a:p>
        </p:txBody>
      </p:sp>
      <p:sp>
        <p:nvSpPr>
          <p:cNvPr id="27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0ED6272-8D72-4928-B8BE-D73C01C0072D}" type="slidenum">
              <a:rPr lang="en-US" smtClean="0"/>
              <a:pPr/>
              <a:t>30</a:t>
            </a:fld>
            <a:endParaRPr lang="en-US" smtClean="0"/>
          </a:p>
        </p:txBody>
      </p:sp>
    </p:spTree>
    <p:extLst>
      <p:ext uri="{BB962C8B-B14F-4D97-AF65-F5344CB8AC3E}">
        <p14:creationId xmlns:p14="http://schemas.microsoft.com/office/powerpoint/2010/main" val="3383208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ACA5889-CFA4-45AA-86EC-A5F88B73D2A8}" type="datetimeFigureOut">
              <a:rPr lang="en-US" smtClean="0"/>
              <a:t>12/2/2014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5C5797-3143-46C6-AD72-E81261D7D821}" type="slidenum">
              <a:rPr lang="en-US" smtClean="0"/>
              <a:t>‹#›</a:t>
            </a:fld>
            <a:endParaRPr lang="en-US"/>
          </a:p>
        </p:txBody>
      </p:sp>
    </p:spTree>
    <p:extLst>
      <p:ext uri="{BB962C8B-B14F-4D97-AF65-F5344CB8AC3E}">
        <p14:creationId xmlns:p14="http://schemas.microsoft.com/office/powerpoint/2010/main" val="5291252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CA5889-CFA4-45AA-86EC-A5F88B73D2A8}" type="datetimeFigureOut">
              <a:rPr lang="en-US" smtClean="0"/>
              <a:t>12/2/2014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5C5797-3143-46C6-AD72-E81261D7D821}" type="slidenum">
              <a:rPr lang="en-US" smtClean="0"/>
              <a:t>‹#›</a:t>
            </a:fld>
            <a:endParaRPr lang="en-US"/>
          </a:p>
        </p:txBody>
      </p:sp>
    </p:spTree>
    <p:extLst>
      <p:ext uri="{BB962C8B-B14F-4D97-AF65-F5344CB8AC3E}">
        <p14:creationId xmlns:p14="http://schemas.microsoft.com/office/powerpoint/2010/main" val="1522207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CA5889-CFA4-45AA-86EC-A5F88B73D2A8}" type="datetimeFigureOut">
              <a:rPr lang="en-US" smtClean="0"/>
              <a:t>12/2/2014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5C5797-3143-46C6-AD72-E81261D7D821}" type="slidenum">
              <a:rPr lang="en-US" smtClean="0"/>
              <a:t>‹#›</a:t>
            </a:fld>
            <a:endParaRPr lang="en-US"/>
          </a:p>
        </p:txBody>
      </p:sp>
    </p:spTree>
    <p:extLst>
      <p:ext uri="{BB962C8B-B14F-4D97-AF65-F5344CB8AC3E}">
        <p14:creationId xmlns:p14="http://schemas.microsoft.com/office/powerpoint/2010/main" val="4222652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CA5889-CFA4-45AA-86EC-A5F88B73D2A8}" type="datetimeFigureOut">
              <a:rPr lang="en-US" smtClean="0"/>
              <a:t>12/2/2014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5C5797-3143-46C6-AD72-E81261D7D821}" type="slidenum">
              <a:rPr lang="en-US" smtClean="0"/>
              <a:t>‹#›</a:t>
            </a:fld>
            <a:endParaRPr lang="en-US"/>
          </a:p>
        </p:txBody>
      </p:sp>
    </p:spTree>
    <p:extLst>
      <p:ext uri="{BB962C8B-B14F-4D97-AF65-F5344CB8AC3E}">
        <p14:creationId xmlns:p14="http://schemas.microsoft.com/office/powerpoint/2010/main" val="2762866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ACA5889-CFA4-45AA-86EC-A5F88B73D2A8}" type="datetimeFigureOut">
              <a:rPr lang="en-US" smtClean="0"/>
              <a:t>12/2/2014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5C5797-3143-46C6-AD72-E81261D7D821}" type="slidenum">
              <a:rPr lang="en-US" smtClean="0"/>
              <a:t>‹#›</a:t>
            </a:fld>
            <a:endParaRPr lang="en-US"/>
          </a:p>
        </p:txBody>
      </p:sp>
    </p:spTree>
    <p:extLst>
      <p:ext uri="{BB962C8B-B14F-4D97-AF65-F5344CB8AC3E}">
        <p14:creationId xmlns:p14="http://schemas.microsoft.com/office/powerpoint/2010/main" val="3709554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ACA5889-CFA4-45AA-86EC-A5F88B73D2A8}" type="datetimeFigureOut">
              <a:rPr lang="en-US" smtClean="0"/>
              <a:t>12/2/2014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5C5797-3143-46C6-AD72-E81261D7D821}" type="slidenum">
              <a:rPr lang="en-US" smtClean="0"/>
              <a:t>‹#›</a:t>
            </a:fld>
            <a:endParaRPr lang="en-US"/>
          </a:p>
        </p:txBody>
      </p:sp>
    </p:spTree>
    <p:extLst>
      <p:ext uri="{BB962C8B-B14F-4D97-AF65-F5344CB8AC3E}">
        <p14:creationId xmlns:p14="http://schemas.microsoft.com/office/powerpoint/2010/main" val="2494968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ACA5889-CFA4-45AA-86EC-A5F88B73D2A8}" type="datetimeFigureOut">
              <a:rPr lang="en-US" smtClean="0"/>
              <a:t>12/2/2014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5C5797-3143-46C6-AD72-E81261D7D821}" type="slidenum">
              <a:rPr lang="en-US" smtClean="0"/>
              <a:t>‹#›</a:t>
            </a:fld>
            <a:endParaRPr lang="en-US"/>
          </a:p>
        </p:txBody>
      </p:sp>
    </p:spTree>
    <p:extLst>
      <p:ext uri="{BB962C8B-B14F-4D97-AF65-F5344CB8AC3E}">
        <p14:creationId xmlns:p14="http://schemas.microsoft.com/office/powerpoint/2010/main" val="1019064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ACA5889-CFA4-45AA-86EC-A5F88B73D2A8}" type="datetimeFigureOut">
              <a:rPr lang="en-US" smtClean="0"/>
              <a:t>12/2/2014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5C5797-3143-46C6-AD72-E81261D7D821}" type="slidenum">
              <a:rPr lang="en-US" smtClean="0"/>
              <a:t>‹#›</a:t>
            </a:fld>
            <a:endParaRPr lang="en-US"/>
          </a:p>
        </p:txBody>
      </p:sp>
    </p:spTree>
    <p:extLst>
      <p:ext uri="{BB962C8B-B14F-4D97-AF65-F5344CB8AC3E}">
        <p14:creationId xmlns:p14="http://schemas.microsoft.com/office/powerpoint/2010/main" val="372496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CA5889-CFA4-45AA-86EC-A5F88B73D2A8}" type="datetimeFigureOut">
              <a:rPr lang="en-US" smtClean="0"/>
              <a:t>12/2/2014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5C5797-3143-46C6-AD72-E81261D7D821}" type="slidenum">
              <a:rPr lang="en-US" smtClean="0"/>
              <a:t>‹#›</a:t>
            </a:fld>
            <a:endParaRPr lang="en-US"/>
          </a:p>
        </p:txBody>
      </p:sp>
    </p:spTree>
    <p:extLst>
      <p:ext uri="{BB962C8B-B14F-4D97-AF65-F5344CB8AC3E}">
        <p14:creationId xmlns:p14="http://schemas.microsoft.com/office/powerpoint/2010/main" val="3398284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CA5889-CFA4-45AA-86EC-A5F88B73D2A8}" type="datetimeFigureOut">
              <a:rPr lang="en-US" smtClean="0"/>
              <a:t>12/2/2014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5C5797-3143-46C6-AD72-E81261D7D821}" type="slidenum">
              <a:rPr lang="en-US" smtClean="0"/>
              <a:t>‹#›</a:t>
            </a:fld>
            <a:endParaRPr lang="en-US"/>
          </a:p>
        </p:txBody>
      </p:sp>
    </p:spTree>
    <p:extLst>
      <p:ext uri="{BB962C8B-B14F-4D97-AF65-F5344CB8AC3E}">
        <p14:creationId xmlns:p14="http://schemas.microsoft.com/office/powerpoint/2010/main" val="2731299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CA5889-CFA4-45AA-86EC-A5F88B73D2A8}" type="datetimeFigureOut">
              <a:rPr lang="en-US" smtClean="0"/>
              <a:t>12/2/2014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5C5797-3143-46C6-AD72-E81261D7D821}" type="slidenum">
              <a:rPr lang="en-US" smtClean="0"/>
              <a:t>‹#›</a:t>
            </a:fld>
            <a:endParaRPr lang="en-US"/>
          </a:p>
        </p:txBody>
      </p:sp>
    </p:spTree>
    <p:extLst>
      <p:ext uri="{BB962C8B-B14F-4D97-AF65-F5344CB8AC3E}">
        <p14:creationId xmlns:p14="http://schemas.microsoft.com/office/powerpoint/2010/main" val="3331273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CA5889-CFA4-45AA-86EC-A5F88B73D2A8}" type="datetimeFigureOut">
              <a:rPr lang="en-US" smtClean="0"/>
              <a:t>12/2/2014</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5C5797-3143-46C6-AD72-E81261D7D821}" type="slidenum">
              <a:rPr lang="en-US" smtClean="0"/>
              <a:t>‹#›</a:t>
            </a:fld>
            <a:endParaRPr lang="en-US"/>
          </a:p>
        </p:txBody>
      </p:sp>
    </p:spTree>
    <p:extLst>
      <p:ext uri="{BB962C8B-B14F-4D97-AF65-F5344CB8AC3E}">
        <p14:creationId xmlns:p14="http://schemas.microsoft.com/office/powerpoint/2010/main" val="446354915"/>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notesSlide" Target="../notesSlides/notesSlide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image" Target="../media/image13.jp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image" Target="../media/image14.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image" Target="../media/image15.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png"/><Relationship Id="rId5" Type="http://schemas.openxmlformats.org/officeDocument/2006/relationships/image" Target="../media/image16.jpeg"/><Relationship Id="rId4" Type="http://schemas.openxmlformats.org/officeDocument/2006/relationships/notesSlide" Target="../notesSlides/notesSlide7.xml"/></Relationships>
</file>

<file path=ppt/slides/_rels/slide2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slideLayout" Target="../slideLayouts/slideLayout7.xml"/><Relationship Id="rId7" Type="http://schemas.openxmlformats.org/officeDocument/2006/relationships/image" Target="../media/image19.jpe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notesSlide" Target="../notesSlides/notesSlide8.xml"/><Relationship Id="rId9"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png"/><Relationship Id="rId5" Type="http://schemas.openxmlformats.org/officeDocument/2006/relationships/image" Target="../media/image22.png"/><Relationship Id="rId4" Type="http://schemas.openxmlformats.org/officeDocument/2006/relationships/image" Target="../media/image21.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hyperlink" Target="mailto:Sandy.johnson@kda.ks.gov" TargetMode="Externa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notesSlide" Target="../notesSlides/notesSlide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6.w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0"/>
            <a:ext cx="7772400" cy="1470025"/>
          </a:xfrm>
        </p:spPr>
        <p:txBody>
          <a:bodyPr/>
          <a:lstStyle/>
          <a:p>
            <a:r>
              <a:rPr lang="en-US" dirty="0" smtClean="0"/>
              <a:t>Food, Agriculture and Veterinary Response</a:t>
            </a:r>
            <a:endParaRPr lang="en-US" dirty="0"/>
          </a:p>
        </p:txBody>
      </p:sp>
      <p:sp>
        <p:nvSpPr>
          <p:cNvPr id="3" name="Subtitle 2"/>
          <p:cNvSpPr>
            <a:spLocks noGrp="1"/>
          </p:cNvSpPr>
          <p:nvPr>
            <p:ph type="subTitle" idx="1"/>
          </p:nvPr>
        </p:nvSpPr>
        <p:spPr>
          <a:xfrm>
            <a:off x="1371600" y="4267200"/>
            <a:ext cx="6400800" cy="1752600"/>
          </a:xfrm>
        </p:spPr>
        <p:txBody>
          <a:bodyPr/>
          <a:lstStyle/>
          <a:p>
            <a:r>
              <a:rPr lang="en-US" dirty="0" smtClean="0"/>
              <a:t>What we have learned through planning, training and exercise activities</a:t>
            </a:r>
            <a:endParaRPr lang="en-US" dirty="0"/>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1000" y="304800"/>
            <a:ext cx="3205163" cy="1761467"/>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6870654"/>
      </p:ext>
    </p:extLst>
  </p:cSld>
  <p:clrMapOvr>
    <a:masterClrMapping/>
  </p:clrMapOvr>
  <mc:AlternateContent xmlns:mc="http://schemas.openxmlformats.org/markup-compatibility/2006" xmlns:p14="http://schemas.microsoft.com/office/powerpoint/2010/main">
    <mc:Choice Requires="p14">
      <p:transition spd="slow" p14:dur="2000" advTm="58298"/>
    </mc:Choice>
    <mc:Fallback xmlns="">
      <p:transition spd="slow" advTm="58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defRPr/>
            </a:pPr>
            <a:r>
              <a:rPr lang="en-US" dirty="0" smtClean="0"/>
              <a:t>Exercise Overview</a:t>
            </a:r>
          </a:p>
        </p:txBody>
      </p:sp>
      <p:sp>
        <p:nvSpPr>
          <p:cNvPr id="17411" name="Rectangle 3"/>
          <p:cNvSpPr>
            <a:spLocks noGrp="1" noChangeArrowheads="1"/>
          </p:cNvSpPr>
          <p:nvPr>
            <p:ph type="body" idx="1"/>
          </p:nvPr>
        </p:nvSpPr>
        <p:spPr/>
        <p:txBody>
          <a:bodyPr/>
          <a:lstStyle/>
          <a:p>
            <a:pPr eaLnBrk="1" hangingPunct="1">
              <a:lnSpc>
                <a:spcPct val="80000"/>
              </a:lnSpc>
              <a:defRPr/>
            </a:pPr>
            <a:r>
              <a:rPr lang="en-US" sz="2800" dirty="0" smtClean="0"/>
              <a:t>Who Played?</a:t>
            </a:r>
          </a:p>
          <a:p>
            <a:pPr lvl="1" eaLnBrk="1" hangingPunct="1">
              <a:lnSpc>
                <a:spcPct val="80000"/>
              </a:lnSpc>
              <a:defRPr/>
            </a:pPr>
            <a:r>
              <a:rPr lang="en-US" sz="2400" dirty="0" smtClean="0"/>
              <a:t>State 	</a:t>
            </a:r>
          </a:p>
          <a:p>
            <a:pPr lvl="2" eaLnBrk="1" hangingPunct="1">
              <a:lnSpc>
                <a:spcPct val="80000"/>
              </a:lnSpc>
              <a:defRPr/>
            </a:pPr>
            <a:r>
              <a:rPr lang="en-US" sz="2000" dirty="0" smtClean="0"/>
              <a:t>Kansas Animal Health Department</a:t>
            </a:r>
          </a:p>
          <a:p>
            <a:pPr lvl="2" eaLnBrk="1" hangingPunct="1">
              <a:lnSpc>
                <a:spcPct val="80000"/>
              </a:lnSpc>
              <a:defRPr/>
            </a:pPr>
            <a:r>
              <a:rPr lang="en-US" sz="2000" dirty="0" smtClean="0"/>
              <a:t>Oklahoma Department of Agriculture, Food, and Forestry</a:t>
            </a:r>
          </a:p>
          <a:p>
            <a:pPr lvl="2" eaLnBrk="1" hangingPunct="1">
              <a:lnSpc>
                <a:spcPct val="80000"/>
              </a:lnSpc>
              <a:defRPr/>
            </a:pPr>
            <a:r>
              <a:rPr lang="en-US" sz="2000" dirty="0" smtClean="0"/>
              <a:t>Kansas/Oklahoma Department of Transportation</a:t>
            </a:r>
          </a:p>
          <a:p>
            <a:pPr lvl="2" eaLnBrk="1" hangingPunct="1">
              <a:lnSpc>
                <a:spcPct val="80000"/>
              </a:lnSpc>
              <a:defRPr/>
            </a:pPr>
            <a:r>
              <a:rPr lang="en-US" sz="2000" dirty="0" smtClean="0"/>
              <a:t>Kansas/OK  State Emergency Management</a:t>
            </a:r>
          </a:p>
          <a:p>
            <a:pPr lvl="2" eaLnBrk="1" hangingPunct="1">
              <a:lnSpc>
                <a:spcPct val="80000"/>
              </a:lnSpc>
              <a:defRPr/>
            </a:pPr>
            <a:r>
              <a:rPr lang="en-US" sz="2000" dirty="0" smtClean="0"/>
              <a:t>Kansas National Guard (SEOC Only)</a:t>
            </a:r>
          </a:p>
          <a:p>
            <a:pPr lvl="2" eaLnBrk="1" hangingPunct="1">
              <a:lnSpc>
                <a:spcPct val="80000"/>
              </a:lnSpc>
              <a:defRPr/>
            </a:pPr>
            <a:r>
              <a:rPr lang="en-US" sz="2000" dirty="0" smtClean="0"/>
              <a:t>Kansas/Oklahoma Highway Patrol</a:t>
            </a:r>
          </a:p>
          <a:p>
            <a:pPr lvl="2" eaLnBrk="1" hangingPunct="1">
              <a:lnSpc>
                <a:spcPct val="80000"/>
              </a:lnSpc>
              <a:defRPr/>
            </a:pPr>
            <a:r>
              <a:rPr lang="en-US" sz="2000" dirty="0" smtClean="0"/>
              <a:t>Kansas Department of Agriculture </a:t>
            </a:r>
          </a:p>
          <a:p>
            <a:pPr lvl="1" eaLnBrk="1" hangingPunct="1">
              <a:lnSpc>
                <a:spcPct val="80000"/>
              </a:lnSpc>
              <a:defRPr/>
            </a:pPr>
            <a:r>
              <a:rPr lang="en-US" sz="2400" dirty="0" smtClean="0"/>
              <a:t>Federal</a:t>
            </a:r>
          </a:p>
          <a:p>
            <a:pPr lvl="2" eaLnBrk="1" hangingPunct="1">
              <a:lnSpc>
                <a:spcPct val="80000"/>
              </a:lnSpc>
              <a:defRPr/>
            </a:pPr>
            <a:r>
              <a:rPr lang="en-US" sz="2000" dirty="0" smtClean="0"/>
              <a:t>USDA (APHIS/FSIS)</a:t>
            </a:r>
          </a:p>
          <a:p>
            <a:pPr lvl="2" eaLnBrk="1" hangingPunct="1">
              <a:lnSpc>
                <a:spcPct val="80000"/>
              </a:lnSpc>
              <a:defRPr/>
            </a:pPr>
            <a:r>
              <a:rPr lang="en-US" sz="2000" dirty="0" smtClean="0"/>
              <a:t>FBI</a:t>
            </a:r>
          </a:p>
          <a:p>
            <a:pPr lvl="2" eaLnBrk="1" hangingPunct="1">
              <a:lnSpc>
                <a:spcPct val="80000"/>
              </a:lnSpc>
              <a:defRPr/>
            </a:pPr>
            <a:endParaRPr lang="en-US" sz="2000"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32174235"/>
      </p:ext>
    </p:extLst>
  </p:cSld>
  <p:clrMapOvr>
    <a:masterClrMapping/>
  </p:clrMapOvr>
  <mc:AlternateContent xmlns:mc="http://schemas.openxmlformats.org/markup-compatibility/2006" xmlns:p14="http://schemas.microsoft.com/office/powerpoint/2010/main">
    <mc:Choice Requires="p14">
      <p:transition spd="slow" p14:dur="2000" advTm="7255"/>
    </mc:Choice>
    <mc:Fallback xmlns="">
      <p:transition spd="slow" advTm="7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defRPr/>
            </a:pPr>
            <a:r>
              <a:rPr lang="en-US" dirty="0" smtClean="0"/>
              <a:t>Exercise Overview</a:t>
            </a:r>
          </a:p>
        </p:txBody>
      </p:sp>
      <p:sp>
        <p:nvSpPr>
          <p:cNvPr id="24579" name="Rectangle 3"/>
          <p:cNvSpPr>
            <a:spLocks noGrp="1" noChangeArrowheads="1"/>
          </p:cNvSpPr>
          <p:nvPr>
            <p:ph type="body" idx="1"/>
          </p:nvPr>
        </p:nvSpPr>
        <p:spPr>
          <a:xfrm>
            <a:off x="457200" y="1600201"/>
            <a:ext cx="8458200" cy="4800599"/>
          </a:xfrm>
        </p:spPr>
        <p:txBody>
          <a:bodyPr>
            <a:normAutofit lnSpcReduction="10000"/>
          </a:bodyPr>
          <a:lstStyle/>
          <a:p>
            <a:pPr eaLnBrk="1" hangingPunct="1">
              <a:lnSpc>
                <a:spcPct val="90000"/>
              </a:lnSpc>
              <a:defRPr/>
            </a:pPr>
            <a:r>
              <a:rPr lang="en-US" sz="2400" dirty="0" smtClean="0"/>
              <a:t>Local Players</a:t>
            </a:r>
          </a:p>
          <a:p>
            <a:pPr lvl="1" eaLnBrk="1" hangingPunct="1">
              <a:lnSpc>
                <a:spcPct val="90000"/>
              </a:lnSpc>
              <a:defRPr/>
            </a:pPr>
            <a:r>
              <a:rPr lang="en-US" sz="2400" dirty="0" smtClean="0"/>
              <a:t>Kansas Counties: Stevens, Meade, </a:t>
            </a:r>
            <a:r>
              <a:rPr lang="en-US" sz="2400" dirty="0" smtClean="0">
                <a:solidFill>
                  <a:srgbClr val="FFFF00"/>
                </a:solidFill>
              </a:rPr>
              <a:t>Clark</a:t>
            </a:r>
            <a:r>
              <a:rPr lang="en-US" sz="2400" dirty="0" smtClean="0"/>
              <a:t>, and Morton</a:t>
            </a:r>
          </a:p>
          <a:p>
            <a:pPr lvl="1" eaLnBrk="1" hangingPunct="1">
              <a:lnSpc>
                <a:spcPct val="90000"/>
              </a:lnSpc>
              <a:defRPr/>
            </a:pPr>
            <a:r>
              <a:rPr lang="en-US" sz="2400" dirty="0" smtClean="0"/>
              <a:t>Oklahoma Counties: </a:t>
            </a:r>
            <a:r>
              <a:rPr lang="en-US" sz="2400" dirty="0" smtClean="0">
                <a:solidFill>
                  <a:srgbClr val="FFFF00"/>
                </a:solidFill>
              </a:rPr>
              <a:t>Beaver</a:t>
            </a:r>
            <a:r>
              <a:rPr lang="en-US" sz="2400" dirty="0" smtClean="0"/>
              <a:t>, Harper, and Texas</a:t>
            </a:r>
          </a:p>
          <a:p>
            <a:pPr lvl="1" eaLnBrk="1" hangingPunct="1">
              <a:lnSpc>
                <a:spcPct val="90000"/>
              </a:lnSpc>
              <a:defRPr/>
            </a:pPr>
            <a:r>
              <a:rPr lang="en-US" sz="2400" dirty="0" smtClean="0"/>
              <a:t>Industry Associations and Academia</a:t>
            </a:r>
          </a:p>
          <a:p>
            <a:pPr eaLnBrk="1" hangingPunct="1">
              <a:lnSpc>
                <a:spcPct val="90000"/>
              </a:lnSpc>
              <a:defRPr/>
            </a:pPr>
            <a:r>
              <a:rPr lang="en-US" sz="2400" dirty="0" smtClean="0"/>
              <a:t>Who is helping?</a:t>
            </a:r>
          </a:p>
          <a:p>
            <a:pPr lvl="1" eaLnBrk="1" hangingPunct="1">
              <a:lnSpc>
                <a:spcPct val="90000"/>
              </a:lnSpc>
              <a:defRPr/>
            </a:pPr>
            <a:r>
              <a:rPr lang="en-US" sz="2400" dirty="0" smtClean="0"/>
              <a:t>Contractor – SES inc, Merriam, KS</a:t>
            </a:r>
          </a:p>
          <a:p>
            <a:pPr lvl="1" eaLnBrk="1" hangingPunct="1">
              <a:lnSpc>
                <a:spcPct val="90000"/>
              </a:lnSpc>
              <a:defRPr/>
            </a:pPr>
            <a:r>
              <a:rPr lang="en-US" sz="2400" dirty="0" smtClean="0"/>
              <a:t>MultiState Partnership for Security in Agriculture</a:t>
            </a:r>
          </a:p>
          <a:p>
            <a:pPr lvl="2" eaLnBrk="1" hangingPunct="1">
              <a:lnSpc>
                <a:spcPct val="90000"/>
              </a:lnSpc>
              <a:defRPr/>
            </a:pPr>
            <a:r>
              <a:rPr lang="en-US" dirty="0" smtClean="0"/>
              <a:t>Wisconsin (5) (HS, AG, Local, LE)</a:t>
            </a:r>
          </a:p>
          <a:p>
            <a:pPr lvl="2" eaLnBrk="1" hangingPunct="1">
              <a:lnSpc>
                <a:spcPct val="90000"/>
              </a:lnSpc>
              <a:defRPr/>
            </a:pPr>
            <a:r>
              <a:rPr lang="en-US" dirty="0" smtClean="0"/>
              <a:t>Missouri ( 7) (AG and Academia)</a:t>
            </a:r>
          </a:p>
          <a:p>
            <a:pPr lvl="2" eaLnBrk="1" hangingPunct="1">
              <a:lnSpc>
                <a:spcPct val="90000"/>
              </a:lnSpc>
              <a:defRPr/>
            </a:pPr>
            <a:r>
              <a:rPr lang="en-US" dirty="0" smtClean="0"/>
              <a:t>Nebraska (5) (AG and Roads)</a:t>
            </a:r>
          </a:p>
          <a:p>
            <a:pPr lvl="2" eaLnBrk="1" hangingPunct="1">
              <a:lnSpc>
                <a:spcPct val="90000"/>
              </a:lnSpc>
              <a:defRPr/>
            </a:pPr>
            <a:r>
              <a:rPr lang="en-US" dirty="0" smtClean="0"/>
              <a:t>Michigan (4) (AG, LE)</a:t>
            </a:r>
          </a:p>
          <a:p>
            <a:pPr lvl="2" eaLnBrk="1" hangingPunct="1">
              <a:lnSpc>
                <a:spcPct val="90000"/>
              </a:lnSpc>
              <a:defRPr/>
            </a:pPr>
            <a:r>
              <a:rPr lang="en-US" dirty="0" smtClean="0"/>
              <a:t>Minnesota (1) (AG)</a:t>
            </a:r>
          </a:p>
          <a:p>
            <a:pPr lvl="1" eaLnBrk="1" hangingPunct="1">
              <a:lnSpc>
                <a:spcPct val="90000"/>
              </a:lnSpc>
              <a:buFont typeface="Wingdings" pitchFamily="2" charset="2"/>
              <a:buNone/>
              <a:defRPr/>
            </a:pPr>
            <a:r>
              <a:rPr lang="en-US" sz="2000" dirty="0" smtClean="0"/>
              <a:t>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62376622"/>
      </p:ext>
    </p:extLst>
  </p:cSld>
  <p:clrMapOvr>
    <a:masterClrMapping/>
  </p:clrMapOvr>
  <mc:AlternateContent xmlns:mc="http://schemas.openxmlformats.org/markup-compatibility/2006" xmlns:p14="http://schemas.microsoft.com/office/powerpoint/2010/main">
    <mc:Choice Requires="p14">
      <p:transition spd="slow" p14:dur="2000" advTm="18746"/>
    </mc:Choice>
    <mc:Fallback xmlns="">
      <p:transition spd="slow" advTm="187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0"/>
            <a:ext cx="8229600" cy="1139825"/>
          </a:xfrm>
        </p:spPr>
        <p:txBody>
          <a:bodyPr/>
          <a:lstStyle/>
          <a:p>
            <a:pPr eaLnBrk="1" hangingPunct="1">
              <a:defRPr/>
            </a:pPr>
            <a:r>
              <a:rPr lang="en-US" dirty="0" smtClean="0">
                <a:solidFill>
                  <a:srgbClr val="FFFF00"/>
                </a:solidFill>
              </a:rPr>
              <a:t>Objectives</a:t>
            </a:r>
          </a:p>
        </p:txBody>
      </p:sp>
      <p:sp>
        <p:nvSpPr>
          <p:cNvPr id="28675" name="Rectangle 3"/>
          <p:cNvSpPr>
            <a:spLocks noGrp="1" noChangeArrowheads="1"/>
          </p:cNvSpPr>
          <p:nvPr>
            <p:ph type="body" idx="1"/>
          </p:nvPr>
        </p:nvSpPr>
        <p:spPr>
          <a:xfrm>
            <a:off x="533400" y="1447800"/>
            <a:ext cx="8229600" cy="4530725"/>
          </a:xfrm>
        </p:spPr>
        <p:txBody>
          <a:bodyPr>
            <a:normAutofit/>
          </a:bodyPr>
          <a:lstStyle/>
          <a:p>
            <a:pPr eaLnBrk="1" hangingPunct="1">
              <a:lnSpc>
                <a:spcPct val="90000"/>
              </a:lnSpc>
              <a:defRPr/>
            </a:pPr>
            <a:r>
              <a:rPr lang="en-US" sz="2800" dirty="0" smtClean="0"/>
              <a:t>Evaluate the functionality and implementation of each state’s plan for a stop movement order.</a:t>
            </a:r>
          </a:p>
          <a:p>
            <a:pPr>
              <a:lnSpc>
                <a:spcPct val="90000"/>
              </a:lnSpc>
              <a:defRPr/>
            </a:pPr>
            <a:r>
              <a:rPr lang="en-US" sz="2800" dirty="0"/>
              <a:t>Evaluate interstate and intrastate coordination and communication related to a stop movement order</a:t>
            </a:r>
            <a:r>
              <a:rPr lang="en-US" sz="2800" dirty="0" smtClean="0"/>
              <a:t>.</a:t>
            </a:r>
          </a:p>
          <a:p>
            <a:pPr>
              <a:lnSpc>
                <a:spcPct val="90000"/>
              </a:lnSpc>
              <a:defRPr/>
            </a:pPr>
            <a:r>
              <a:rPr lang="en-US" sz="2800" dirty="0"/>
              <a:t>Determine resource needs and requirements for a stop movement order</a:t>
            </a:r>
            <a:r>
              <a:rPr lang="en-US" sz="2800" dirty="0" smtClean="0"/>
              <a:t>.</a:t>
            </a:r>
          </a:p>
          <a:p>
            <a:pPr>
              <a:lnSpc>
                <a:spcPct val="90000"/>
              </a:lnSpc>
              <a:defRPr/>
            </a:pPr>
            <a:r>
              <a:rPr lang="en-US" sz="2800" dirty="0"/>
              <a:t>Achieve consensus from border-states on the most practical and effective methods for routing livestock-related transports during outbreaks affecting non-border states.</a:t>
            </a:r>
          </a:p>
          <a:p>
            <a:pPr>
              <a:lnSpc>
                <a:spcPct val="90000"/>
              </a:lnSpc>
              <a:defRPr/>
            </a:pPr>
            <a:endParaRPr lang="en-US" sz="2800" dirty="0"/>
          </a:p>
          <a:p>
            <a:pPr>
              <a:lnSpc>
                <a:spcPct val="90000"/>
              </a:lnSpc>
              <a:defRPr/>
            </a:pPr>
            <a:endParaRPr lang="en-US" sz="2800" dirty="0"/>
          </a:p>
          <a:p>
            <a:pPr eaLnBrk="1" hangingPunct="1">
              <a:lnSpc>
                <a:spcPct val="90000"/>
              </a:lnSpc>
              <a:defRPr/>
            </a:pPr>
            <a:endParaRPr lang="en-US" sz="2800" dirty="0" smtClean="0"/>
          </a:p>
          <a:p>
            <a:pPr eaLnBrk="1" hangingPunct="1">
              <a:lnSpc>
                <a:spcPct val="90000"/>
              </a:lnSpc>
              <a:defRPr/>
            </a:pPr>
            <a:endParaRPr lang="en-US" sz="2000" dirty="0" smtClean="0"/>
          </a:p>
          <a:p>
            <a:pPr eaLnBrk="1" hangingPunct="1">
              <a:lnSpc>
                <a:spcPct val="90000"/>
              </a:lnSpc>
              <a:defRPr/>
            </a:pPr>
            <a:endParaRPr lang="en-US" sz="2800"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09523830"/>
      </p:ext>
    </p:extLst>
  </p:cSld>
  <p:clrMapOvr>
    <a:masterClrMapping/>
  </p:clrMapOvr>
  <mc:AlternateContent xmlns:mc="http://schemas.openxmlformats.org/markup-compatibility/2006" xmlns:p14="http://schemas.microsoft.com/office/powerpoint/2010/main">
    <mc:Choice Requires="p14">
      <p:transition spd="slow" p14:dur="2000" advTm="54955"/>
    </mc:Choice>
    <mc:Fallback xmlns="">
      <p:transition spd="slow" advTm="54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did we learn?</a:t>
            </a:r>
            <a:endParaRPr lang="en-US" dirty="0"/>
          </a:p>
        </p:txBody>
      </p:sp>
      <p:sp>
        <p:nvSpPr>
          <p:cNvPr id="3" name="Content Placeholder 2"/>
          <p:cNvSpPr>
            <a:spLocks noGrp="1"/>
          </p:cNvSpPr>
          <p:nvPr>
            <p:ph idx="1"/>
          </p:nvPr>
        </p:nvSpPr>
        <p:spPr>
          <a:xfrm>
            <a:off x="457200" y="1219200"/>
            <a:ext cx="3810000" cy="5181600"/>
          </a:xfrm>
        </p:spPr>
        <p:txBody>
          <a:bodyPr>
            <a:normAutofit fontScale="85000" lnSpcReduction="20000"/>
          </a:bodyPr>
          <a:lstStyle/>
          <a:p>
            <a:r>
              <a:rPr lang="en-US" dirty="0" smtClean="0"/>
              <a:t>Need a system to track emergency permits</a:t>
            </a:r>
          </a:p>
          <a:p>
            <a:pPr lvl="1"/>
            <a:r>
              <a:rPr lang="en-US" dirty="0" smtClean="0"/>
              <a:t>Piled up in trooper cars</a:t>
            </a:r>
          </a:p>
          <a:p>
            <a:pPr lvl="1"/>
            <a:r>
              <a:rPr lang="en-US" dirty="0" smtClean="0"/>
              <a:t>No situational awareness regarding border state checkpoints</a:t>
            </a:r>
          </a:p>
          <a:p>
            <a:r>
              <a:rPr lang="en-US" dirty="0" smtClean="0"/>
              <a:t>Movement order took to long to write and distribute</a:t>
            </a:r>
          </a:p>
          <a:p>
            <a:r>
              <a:rPr lang="en-US" dirty="0" smtClean="0"/>
              <a:t>Mixing strip and shared border concept worked very well – it was POSSIBLE</a:t>
            </a:r>
            <a:endParaRPr lang="en-US" dirty="0"/>
          </a:p>
        </p:txBody>
      </p:sp>
      <p:pic>
        <p:nvPicPr>
          <p:cNvPr id="205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29200" y="1219200"/>
            <a:ext cx="3453607" cy="258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Placeholder 4" descr="IMG_0359.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5029200" y="3840984"/>
            <a:ext cx="3933496" cy="2950122"/>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9371805"/>
      </p:ext>
    </p:extLst>
  </p:cSld>
  <p:clrMapOvr>
    <a:masterClrMapping/>
  </p:clrMapOvr>
  <mc:AlternateContent xmlns:mc="http://schemas.openxmlformats.org/markup-compatibility/2006" xmlns:p14="http://schemas.microsoft.com/office/powerpoint/2010/main">
    <mc:Choice Requires="p14">
      <p:transition spd="slow" p14:dur="2000" advTm="71283"/>
    </mc:Choice>
    <mc:Fallback xmlns="">
      <p:transition spd="slow" advTm="71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IP STOP LOGO WHIT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5044" y="838200"/>
            <a:ext cx="8022704"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09898826"/>
      </p:ext>
    </p:extLst>
  </p:cSld>
  <p:clrMapOvr>
    <a:masterClrMapping/>
  </p:clrMapOvr>
  <mc:AlternateContent xmlns:mc="http://schemas.openxmlformats.org/markup-compatibility/2006" xmlns:p14="http://schemas.microsoft.com/office/powerpoint/2010/main">
    <mc:Choice Requires="p14">
      <p:transition spd="slow" p14:dur="2000" advTm="54218"/>
    </mc:Choice>
    <mc:Fallback xmlns="">
      <p:transition spd="slow" advTm="54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Participants</a:t>
            </a:r>
            <a:endParaRPr lang="en-US" dirty="0"/>
          </a:p>
        </p:txBody>
      </p:sp>
      <p:sp>
        <p:nvSpPr>
          <p:cNvPr id="10" name="Content Placeholder 9"/>
          <p:cNvSpPr>
            <a:spLocks noGrp="1"/>
          </p:cNvSpPr>
          <p:nvPr>
            <p:ph sz="half" idx="1"/>
          </p:nvPr>
        </p:nvSpPr>
        <p:spPr>
          <a:xfrm>
            <a:off x="381000" y="1371601"/>
            <a:ext cx="4191000" cy="5486399"/>
          </a:xfrm>
        </p:spPr>
        <p:txBody>
          <a:bodyPr>
            <a:normAutofit fontScale="40000" lnSpcReduction="20000"/>
          </a:bodyPr>
          <a:lstStyle/>
          <a:p>
            <a:pPr lvl="0"/>
            <a:r>
              <a:rPr lang="en-US" sz="4500" dirty="0"/>
              <a:t>Kansas Department of Agriculture (KDA)</a:t>
            </a:r>
          </a:p>
          <a:p>
            <a:pPr lvl="0"/>
            <a:r>
              <a:rPr lang="en-US" sz="4500" dirty="0"/>
              <a:t>Kansas Governor’s Office</a:t>
            </a:r>
          </a:p>
          <a:p>
            <a:pPr lvl="0"/>
            <a:r>
              <a:rPr lang="en-US" sz="4500" dirty="0"/>
              <a:t>Kansas Highway Patrol (KHP)</a:t>
            </a:r>
          </a:p>
          <a:p>
            <a:pPr lvl="0"/>
            <a:r>
              <a:rPr lang="en-US" sz="4500" dirty="0"/>
              <a:t>Kansas Division of Emergency Management (KDEM)</a:t>
            </a:r>
          </a:p>
          <a:p>
            <a:pPr lvl="0"/>
            <a:r>
              <a:rPr lang="en-US" sz="4500" dirty="0"/>
              <a:t>Kansas Department of Transportation (KDOT)</a:t>
            </a:r>
          </a:p>
          <a:p>
            <a:pPr lvl="0"/>
            <a:r>
              <a:rPr lang="en-US" sz="4500" dirty="0"/>
              <a:t>Kansas State University (KSU)</a:t>
            </a:r>
          </a:p>
          <a:p>
            <a:pPr lvl="0"/>
            <a:r>
              <a:rPr lang="en-US" sz="4500" dirty="0"/>
              <a:t>Kansas Department of Wildlife, Parks and Tourism (KDWPT)</a:t>
            </a:r>
          </a:p>
          <a:p>
            <a:pPr lvl="0"/>
            <a:r>
              <a:rPr lang="en-US" sz="4500" dirty="0"/>
              <a:t>Kansas Department of Health and Environment (KDHE)</a:t>
            </a:r>
          </a:p>
          <a:p>
            <a:pPr lvl="0"/>
            <a:r>
              <a:rPr lang="en-US" sz="4500" dirty="0"/>
              <a:t>Riley County (RI CO)</a:t>
            </a:r>
          </a:p>
          <a:p>
            <a:pPr lvl="0"/>
            <a:r>
              <a:rPr lang="en-US" sz="4500" dirty="0"/>
              <a:t>City of Manhattan</a:t>
            </a:r>
          </a:p>
          <a:p>
            <a:pPr lvl="0"/>
            <a:r>
              <a:rPr lang="en-US" sz="4500" dirty="0"/>
              <a:t>Pottawatomie County (PT CO)</a:t>
            </a:r>
          </a:p>
          <a:p>
            <a:pPr lvl="0"/>
            <a:r>
              <a:rPr lang="en-US" sz="4500" dirty="0"/>
              <a:t>Livestock Marketing Association (LMA)</a:t>
            </a:r>
          </a:p>
          <a:p>
            <a:pPr lvl="0"/>
            <a:r>
              <a:rPr lang="en-US" sz="4500" dirty="0"/>
              <a:t>Midwest Dairy Association</a:t>
            </a:r>
          </a:p>
          <a:p>
            <a:pPr lvl="0"/>
            <a:r>
              <a:rPr lang="en-US" sz="4500" dirty="0"/>
              <a:t>Kansas Pork Association (KPA)</a:t>
            </a:r>
          </a:p>
          <a:p>
            <a:endParaRPr lang="en-US" dirty="0"/>
          </a:p>
        </p:txBody>
      </p:sp>
      <p:sp>
        <p:nvSpPr>
          <p:cNvPr id="11" name="Content Placeholder 10"/>
          <p:cNvSpPr>
            <a:spLocks noGrp="1"/>
          </p:cNvSpPr>
          <p:nvPr>
            <p:ph sz="half" idx="2"/>
          </p:nvPr>
        </p:nvSpPr>
        <p:spPr>
          <a:xfrm>
            <a:off x="4648200" y="1600201"/>
            <a:ext cx="4495800" cy="5791199"/>
          </a:xfrm>
        </p:spPr>
        <p:txBody>
          <a:bodyPr>
            <a:normAutofit fontScale="40000" lnSpcReduction="20000"/>
          </a:bodyPr>
          <a:lstStyle/>
          <a:p>
            <a:pPr lvl="0"/>
            <a:r>
              <a:rPr lang="en-US" sz="4500" dirty="0"/>
              <a:t>Kansas Livestock Association (KLA</a:t>
            </a:r>
            <a:r>
              <a:rPr lang="en-US" sz="4500" dirty="0" smtClean="0"/>
              <a:t>)</a:t>
            </a:r>
          </a:p>
          <a:p>
            <a:pPr lvl="0"/>
            <a:r>
              <a:rPr lang="en-US" sz="4500" dirty="0" smtClean="0"/>
              <a:t>Kansas Veterinary Medical Association</a:t>
            </a:r>
            <a:endParaRPr lang="en-US" sz="4500" dirty="0"/>
          </a:p>
          <a:p>
            <a:pPr lvl="0"/>
            <a:r>
              <a:rPr lang="en-US" sz="4500" dirty="0"/>
              <a:t>Sedgwick County Zoo</a:t>
            </a:r>
          </a:p>
          <a:p>
            <a:pPr lvl="0"/>
            <a:r>
              <a:rPr lang="en-US" sz="4500" dirty="0"/>
              <a:t>Kansas National Guard (KSNG)</a:t>
            </a:r>
          </a:p>
          <a:p>
            <a:pPr lvl="0"/>
            <a:r>
              <a:rPr lang="en-US" sz="4500" dirty="0"/>
              <a:t>Colorado Department of Agriculture (CDA)</a:t>
            </a:r>
          </a:p>
          <a:p>
            <a:pPr lvl="0"/>
            <a:r>
              <a:rPr lang="en-US" sz="4500" dirty="0"/>
              <a:t>Nebraska Department of Agriculture (NDA)</a:t>
            </a:r>
          </a:p>
          <a:p>
            <a:pPr lvl="0"/>
            <a:r>
              <a:rPr lang="en-US" sz="4500" dirty="0"/>
              <a:t>Missouri Department of Agriculture (MDA)</a:t>
            </a:r>
          </a:p>
          <a:p>
            <a:pPr lvl="0"/>
            <a:r>
              <a:rPr lang="en-US" sz="4500" dirty="0"/>
              <a:t>Midwest Card</a:t>
            </a:r>
          </a:p>
          <a:p>
            <a:pPr lvl="0"/>
            <a:r>
              <a:rPr lang="en-US" sz="4500" dirty="0"/>
              <a:t>Kansas Forest Service (KFS)</a:t>
            </a:r>
          </a:p>
          <a:p>
            <a:pPr lvl="0"/>
            <a:r>
              <a:rPr lang="en-US" sz="4500" dirty="0"/>
              <a:t>Iowa State University</a:t>
            </a:r>
          </a:p>
          <a:p>
            <a:pPr lvl="0"/>
            <a:r>
              <a:rPr lang="en-US" sz="4500" dirty="0"/>
              <a:t>Iowa Department of Homeland Security and Emergency Management</a:t>
            </a:r>
          </a:p>
          <a:p>
            <a:pPr lvl="0"/>
            <a:r>
              <a:rPr lang="en-US" sz="4500" dirty="0"/>
              <a:t>Michigan Department of Agriculture</a:t>
            </a:r>
          </a:p>
          <a:p>
            <a:pPr lvl="0"/>
            <a:r>
              <a:rPr lang="en-US" sz="4500" dirty="0"/>
              <a:t>Texas Board of Animal Health</a:t>
            </a:r>
          </a:p>
          <a:p>
            <a:pPr lvl="0"/>
            <a:r>
              <a:rPr lang="en-US" sz="4500" dirty="0"/>
              <a:t>Oklahoma State University</a:t>
            </a:r>
          </a:p>
          <a:p>
            <a:pPr lvl="0"/>
            <a:r>
              <a:rPr lang="en-US" sz="4500" dirty="0"/>
              <a:t>New Mexico Department of Agriculture </a:t>
            </a:r>
          </a:p>
          <a:p>
            <a:pPr marL="0" indent="0">
              <a:buNone/>
            </a:pP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50168503"/>
      </p:ext>
    </p:extLst>
  </p:cSld>
  <p:clrMapOvr>
    <a:masterClrMapping/>
  </p:clrMapOvr>
  <mc:AlternateContent xmlns:mc="http://schemas.openxmlformats.org/markup-compatibility/2006" xmlns:p14="http://schemas.microsoft.com/office/powerpoint/2010/main">
    <mc:Choice Requires="p14">
      <p:transition spd="slow" p14:dur="2000" advTm="17672"/>
    </mc:Choice>
    <mc:Fallback xmlns="">
      <p:transition spd="slow" advTm="17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3446"/>
            <a:ext cx="8229600" cy="1143000"/>
          </a:xfrm>
        </p:spPr>
        <p:txBody>
          <a:bodyPr/>
          <a:lstStyle/>
          <a:p>
            <a:r>
              <a:rPr lang="en-US" dirty="0" smtClean="0"/>
              <a:t>Scenario</a:t>
            </a:r>
            <a:endParaRPr lang="en-US" dirty="0"/>
          </a:p>
        </p:txBody>
      </p:sp>
      <p:sp>
        <p:nvSpPr>
          <p:cNvPr id="3" name="Content Placeholder 2"/>
          <p:cNvSpPr>
            <a:spLocks noGrp="1"/>
          </p:cNvSpPr>
          <p:nvPr>
            <p:ph idx="1"/>
          </p:nvPr>
        </p:nvSpPr>
        <p:spPr>
          <a:xfrm>
            <a:off x="457200" y="1066801"/>
            <a:ext cx="8305800" cy="5059364"/>
          </a:xfrm>
        </p:spPr>
        <p:txBody>
          <a:bodyPr>
            <a:normAutofit fontScale="85000" lnSpcReduction="10000"/>
          </a:bodyPr>
          <a:lstStyle/>
          <a:p>
            <a:r>
              <a:rPr lang="en-US" dirty="0" smtClean="0"/>
              <a:t>Day 1 – Real Time Play</a:t>
            </a:r>
          </a:p>
          <a:p>
            <a:pPr lvl="1"/>
            <a:r>
              <a:rPr lang="en-US" dirty="0" smtClean="0"/>
              <a:t>Outbreak in Alabama</a:t>
            </a:r>
          </a:p>
          <a:p>
            <a:pPr lvl="2"/>
            <a:r>
              <a:rPr lang="en-US" dirty="0" smtClean="0"/>
              <a:t>Practice Traffic Control and new permit management system</a:t>
            </a:r>
          </a:p>
          <a:p>
            <a:pPr lvl="2"/>
            <a:r>
              <a:rPr lang="en-US" dirty="0" smtClean="0"/>
              <a:t>Practice the response of the KDA Incident Management Team</a:t>
            </a:r>
          </a:p>
          <a:p>
            <a:pPr lvl="1"/>
            <a:r>
              <a:rPr lang="en-US" dirty="0" smtClean="0"/>
              <a:t>Outbreak at the CVM </a:t>
            </a:r>
          </a:p>
          <a:p>
            <a:pPr lvl="2"/>
            <a:r>
              <a:rPr lang="en-US" dirty="0" smtClean="0"/>
              <a:t>FADD Dispatched</a:t>
            </a:r>
          </a:p>
          <a:p>
            <a:pPr lvl="2"/>
            <a:r>
              <a:rPr lang="en-US" dirty="0" smtClean="0"/>
              <a:t>New objectives for the IMT – surveillance, disease control, JIT, additional incident command posts</a:t>
            </a:r>
          </a:p>
          <a:p>
            <a:r>
              <a:rPr lang="en-US" dirty="0" smtClean="0"/>
              <a:t>Day 2 - 41 </a:t>
            </a:r>
            <a:r>
              <a:rPr lang="en-US" dirty="0"/>
              <a:t>Hour Time Jump</a:t>
            </a:r>
          </a:p>
          <a:p>
            <a:pPr lvl="1"/>
            <a:r>
              <a:rPr lang="en-US" dirty="0"/>
              <a:t>Transition from Stop Movement to Permitted Movement</a:t>
            </a:r>
          </a:p>
          <a:p>
            <a:pPr lvl="1"/>
            <a:r>
              <a:rPr lang="en-US" dirty="0"/>
              <a:t>Additional Kansas Cases identified</a:t>
            </a:r>
          </a:p>
          <a:p>
            <a:pPr lvl="1"/>
            <a:r>
              <a:rPr lang="en-US" dirty="0"/>
              <a:t>Engagement of Riley and Pottawatomie Counties</a:t>
            </a:r>
          </a:p>
          <a:p>
            <a:pPr lvl="1"/>
            <a:r>
              <a:rPr lang="en-US" dirty="0"/>
              <a:t>Coordination with University, other states, SEOC</a:t>
            </a:r>
          </a:p>
          <a:p>
            <a:pPr lvl="2"/>
            <a:endParaRPr lang="en-US"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52883246"/>
      </p:ext>
    </p:extLst>
  </p:cSld>
  <p:clrMapOvr>
    <a:masterClrMapping/>
  </p:clrMapOvr>
  <mc:AlternateContent xmlns:mc="http://schemas.openxmlformats.org/markup-compatibility/2006" xmlns:p14="http://schemas.microsoft.com/office/powerpoint/2010/main">
    <mc:Choice Requires="p14">
      <p:transition spd="slow" p14:dur="2000" advTm="81493"/>
    </mc:Choice>
    <mc:Fallback xmlns="">
      <p:transition spd="slow" advTm="81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4538" y="228600"/>
            <a:ext cx="5943600" cy="1143000"/>
          </a:xfrm>
        </p:spPr>
        <p:txBody>
          <a:bodyPr/>
          <a:lstStyle/>
          <a:p>
            <a:r>
              <a:rPr lang="en-US" dirty="0" smtClean="0"/>
              <a:t>What did we learn?</a:t>
            </a:r>
            <a:endParaRPr lang="en-US" dirty="0"/>
          </a:p>
        </p:txBody>
      </p:sp>
      <p:sp>
        <p:nvSpPr>
          <p:cNvPr id="3" name="Content Placeholder 2"/>
          <p:cNvSpPr>
            <a:spLocks noGrp="1"/>
          </p:cNvSpPr>
          <p:nvPr>
            <p:ph idx="1"/>
          </p:nvPr>
        </p:nvSpPr>
        <p:spPr>
          <a:xfrm>
            <a:off x="1143000" y="1928018"/>
            <a:ext cx="8229600" cy="4525963"/>
          </a:xfrm>
        </p:spPr>
        <p:txBody>
          <a:bodyPr>
            <a:normAutofit lnSpcReduction="10000"/>
          </a:bodyPr>
          <a:lstStyle/>
          <a:p>
            <a:pPr lvl="3"/>
            <a:r>
              <a:rPr lang="en-US" sz="2400" dirty="0" smtClean="0"/>
              <a:t>We are well trained</a:t>
            </a:r>
          </a:p>
          <a:p>
            <a:pPr lvl="3"/>
            <a:r>
              <a:rPr lang="en-US" sz="2400" dirty="0" smtClean="0"/>
              <a:t>Our plans are valid</a:t>
            </a:r>
          </a:p>
          <a:p>
            <a:pPr lvl="4"/>
            <a:r>
              <a:rPr lang="en-US" sz="2400" dirty="0" smtClean="0"/>
              <a:t>Vet School </a:t>
            </a:r>
          </a:p>
          <a:p>
            <a:pPr lvl="4"/>
            <a:r>
              <a:rPr lang="en-US" sz="2400" dirty="0" smtClean="0"/>
              <a:t>Animal Science </a:t>
            </a:r>
            <a:r>
              <a:rPr lang="en-US" sz="2400" dirty="0"/>
              <a:t>&amp;</a:t>
            </a:r>
            <a:r>
              <a:rPr lang="en-US" sz="2400" dirty="0" smtClean="0"/>
              <a:t> Industry </a:t>
            </a:r>
          </a:p>
          <a:p>
            <a:pPr lvl="4"/>
            <a:r>
              <a:rPr lang="en-US" sz="2400" dirty="0" smtClean="0"/>
              <a:t>KDA and KDEM</a:t>
            </a:r>
          </a:p>
          <a:p>
            <a:r>
              <a:rPr lang="en-US" dirty="0" smtClean="0"/>
              <a:t>FMD is a highly complex event</a:t>
            </a:r>
          </a:p>
          <a:p>
            <a:pPr lvl="1"/>
            <a:r>
              <a:rPr lang="en-US" dirty="0" smtClean="0"/>
              <a:t>Traditional response doesn’t work – too widespread and different authorities</a:t>
            </a:r>
          </a:p>
          <a:p>
            <a:r>
              <a:rPr lang="en-US" dirty="0" smtClean="0"/>
              <a:t>We can do it </a:t>
            </a:r>
            <a:r>
              <a:rPr lang="en-US" dirty="0" smtClean="0">
                <a:solidFill>
                  <a:srgbClr val="FFFF00"/>
                </a:solidFill>
              </a:rPr>
              <a:t>without immediate federal</a:t>
            </a:r>
            <a:r>
              <a:rPr lang="en-US" dirty="0" smtClean="0"/>
              <a:t> assistance</a:t>
            </a:r>
          </a:p>
        </p:txBody>
      </p:sp>
      <p:pic>
        <p:nvPicPr>
          <p:cNvPr id="4098" name="Picture 2" descr="C:\Users\sandy.johnson\AppData\Local\Microsoft\Windows\Temporary Internet Files\Content.IE5\J1H5H6QS\MP900442496[1].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683190" y="1524000"/>
            <a:ext cx="177277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8246808">
            <a:off x="27206" y="707441"/>
            <a:ext cx="2814457" cy="2110843"/>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72281066"/>
      </p:ext>
    </p:extLst>
  </p:cSld>
  <p:clrMapOvr>
    <a:masterClrMapping/>
  </p:clrMapOvr>
  <mc:AlternateContent xmlns:mc="http://schemas.openxmlformats.org/markup-compatibility/2006" xmlns:p14="http://schemas.microsoft.com/office/powerpoint/2010/main">
    <mc:Choice Requires="p14">
      <p:transition spd="slow" p14:dur="2000" advTm="102622"/>
    </mc:Choice>
    <mc:Fallback xmlns="">
      <p:transition spd="slow" advTm="1026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did we learn?</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Information Sharing is a challenge</a:t>
            </a:r>
          </a:p>
          <a:p>
            <a:pPr lvl="1"/>
            <a:r>
              <a:rPr lang="en-US" dirty="0" smtClean="0"/>
              <a:t>Many entities need information to make decisions</a:t>
            </a:r>
          </a:p>
          <a:p>
            <a:pPr lvl="1"/>
            <a:r>
              <a:rPr lang="en-US" dirty="0" smtClean="0"/>
              <a:t>Complex network at the University</a:t>
            </a:r>
          </a:p>
          <a:p>
            <a:r>
              <a:rPr lang="en-US" dirty="0" smtClean="0"/>
              <a:t>Movement control is confusing – terminology needs to be clear and consistent</a:t>
            </a:r>
          </a:p>
          <a:p>
            <a:r>
              <a:rPr lang="en-US" dirty="0" smtClean="0"/>
              <a:t>Situational awareness needs to be improved</a:t>
            </a:r>
          </a:p>
          <a:p>
            <a:r>
              <a:rPr lang="en-US" dirty="0" smtClean="0"/>
              <a:t>Most participants want more opportunities for realistic practice</a:t>
            </a:r>
          </a:p>
          <a:p>
            <a:r>
              <a:rPr lang="en-US" dirty="0" smtClean="0"/>
              <a:t>We need more team members to replace the veterinarians who are currently assigned roles in the IMT – Veterinarians will be in the field</a:t>
            </a:r>
          </a:p>
          <a:p>
            <a:pPr lvl="1"/>
            <a:endParaRPr lang="en-US" dirty="0"/>
          </a:p>
          <a:p>
            <a:pPr lvl="1"/>
            <a:endParaRPr lang="en-US" dirty="0" smtClean="0"/>
          </a:p>
          <a:p>
            <a:pPr lvl="1"/>
            <a:endParaRPr lang="en-US" dirty="0"/>
          </a:p>
          <a:p>
            <a:pPr lvl="1"/>
            <a:endParaRPr lang="en-US" dirty="0" smtClean="0"/>
          </a:p>
          <a:p>
            <a:pPr lvl="1"/>
            <a:endParaRPr lang="en-US" dirty="0"/>
          </a:p>
          <a:p>
            <a:pPr lvl="1"/>
            <a:endParaRPr lang="en-US" dirty="0" smtClean="0"/>
          </a:p>
          <a:p>
            <a:pPr lvl="1"/>
            <a:endParaRPr lang="en-US" dirty="0"/>
          </a:p>
          <a:p>
            <a:pPr lvl="1"/>
            <a:endParaRPr lang="en-US" dirty="0" smtClean="0"/>
          </a:p>
          <a:p>
            <a:pPr lvl="2"/>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10072312"/>
      </p:ext>
    </p:extLst>
  </p:cSld>
  <p:clrMapOvr>
    <a:masterClrMapping/>
  </p:clrMapOvr>
  <mc:AlternateContent xmlns:mc="http://schemas.openxmlformats.org/markup-compatibility/2006" xmlns:p14="http://schemas.microsoft.com/office/powerpoint/2010/main">
    <mc:Choice Requires="p14">
      <p:transition spd="slow" p14:dur="2000" advTm="62060"/>
    </mc:Choice>
    <mc:Fallback xmlns="">
      <p:transition spd="slow" advTm="62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Improvement Planning</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KDA 3 year training and exercise plan	</a:t>
            </a:r>
          </a:p>
          <a:p>
            <a:pPr lvl="1"/>
            <a:r>
              <a:rPr lang="en-US" dirty="0" smtClean="0"/>
              <a:t>Quarterly drills for IMT members</a:t>
            </a:r>
          </a:p>
          <a:p>
            <a:pPr lvl="1"/>
            <a:r>
              <a:rPr lang="en-US" dirty="0" smtClean="0"/>
              <a:t>Annual exercises with partners</a:t>
            </a:r>
          </a:p>
          <a:p>
            <a:pPr lvl="1"/>
            <a:r>
              <a:rPr lang="en-US" dirty="0" smtClean="0"/>
              <a:t>More drills and training opportunities for team members</a:t>
            </a:r>
          </a:p>
          <a:p>
            <a:pPr lvl="1"/>
            <a:r>
              <a:rPr lang="en-US" dirty="0" smtClean="0"/>
              <a:t>Will include stakeholders in all of our training and exercise activities</a:t>
            </a:r>
          </a:p>
          <a:p>
            <a:r>
              <a:rPr lang="en-US" dirty="0" smtClean="0"/>
              <a:t>Situation Reports – will be developed and shared with all stakeholders</a:t>
            </a:r>
          </a:p>
          <a:p>
            <a:r>
              <a:rPr lang="en-US" dirty="0" smtClean="0"/>
              <a:t>Movement Control – policy decision, change in terminology, clear – concise messaging</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2104162"/>
      </p:ext>
    </p:extLst>
  </p:cSld>
  <p:clrMapOvr>
    <a:masterClrMapping/>
  </p:clrMapOvr>
  <mc:AlternateContent xmlns:mc="http://schemas.openxmlformats.org/markup-compatibility/2006" xmlns:p14="http://schemas.microsoft.com/office/powerpoint/2010/main">
    <mc:Choice Requires="p14">
      <p:transition spd="slow" p14:dur="2000" advTm="102437"/>
    </mc:Choice>
    <mc:Fallback xmlns="">
      <p:transition spd="slow" advTm="102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Points</a:t>
            </a:r>
            <a:endParaRPr lang="en-US" dirty="0"/>
          </a:p>
        </p:txBody>
      </p:sp>
      <p:sp>
        <p:nvSpPr>
          <p:cNvPr id="3" name="Content Placeholder 2"/>
          <p:cNvSpPr>
            <a:spLocks noGrp="1"/>
          </p:cNvSpPr>
          <p:nvPr>
            <p:ph idx="1"/>
          </p:nvPr>
        </p:nvSpPr>
        <p:spPr>
          <a:xfrm>
            <a:off x="228600" y="1447800"/>
            <a:ext cx="8610600" cy="5257800"/>
          </a:xfrm>
        </p:spPr>
        <p:txBody>
          <a:bodyPr>
            <a:normAutofit fontScale="85000" lnSpcReduction="20000"/>
          </a:bodyPr>
          <a:lstStyle/>
          <a:p>
            <a:r>
              <a:rPr lang="en-US" dirty="0" smtClean="0"/>
              <a:t>Incident Command WILL be used by all responding and supporting agencies – we have an Incident Management Teams (IMT)</a:t>
            </a:r>
          </a:p>
          <a:p>
            <a:r>
              <a:rPr lang="en-US" dirty="0" smtClean="0"/>
              <a:t>The STATE has statutory authority for Food, Agriculture and Veterinary response within the state</a:t>
            </a:r>
          </a:p>
          <a:p>
            <a:pPr lvl="1"/>
            <a:r>
              <a:rPr lang="en-US" dirty="0" smtClean="0"/>
              <a:t>Feds when Interstate</a:t>
            </a:r>
          </a:p>
          <a:p>
            <a:pPr lvl="1"/>
            <a:r>
              <a:rPr lang="en-US" dirty="0" smtClean="0"/>
              <a:t>Locals = No Authority </a:t>
            </a:r>
            <a:endParaRPr lang="en-US" dirty="0"/>
          </a:p>
          <a:p>
            <a:r>
              <a:rPr lang="en-US" dirty="0" smtClean="0"/>
              <a:t>States, locals and federal agencies are working to ensure a collaborative effort</a:t>
            </a:r>
          </a:p>
          <a:p>
            <a:r>
              <a:rPr lang="en-US" dirty="0" smtClean="0"/>
              <a:t>KDA has been actively exercising plans for years</a:t>
            </a:r>
          </a:p>
          <a:p>
            <a:pPr lvl="1"/>
            <a:r>
              <a:rPr lang="en-US" dirty="0" smtClean="0"/>
              <a:t>Federal agencies participate, but very few (if any) complex exercises have been initiated at the federal level</a:t>
            </a:r>
          </a:p>
          <a:p>
            <a:r>
              <a:rPr lang="en-US" dirty="0" smtClean="0"/>
              <a:t>For a complex FAVR event – Federal, State and LOCAL</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5639760"/>
      </p:ext>
    </p:extLst>
  </p:cSld>
  <p:clrMapOvr>
    <a:masterClrMapping/>
  </p:clrMapOvr>
  <mc:AlternateContent xmlns:mc="http://schemas.openxmlformats.org/markup-compatibility/2006" xmlns:p14="http://schemas.microsoft.com/office/powerpoint/2010/main">
    <mc:Choice Requires="p14">
      <p:transition spd="slow" p14:dur="2000" advTm="123787"/>
    </mc:Choice>
    <mc:Fallback xmlns="">
      <p:transition spd="slow" advTm="123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Improvement Planning</a:t>
            </a:r>
            <a:endParaRPr lang="en-US" dirty="0"/>
          </a:p>
        </p:txBody>
      </p:sp>
      <p:sp>
        <p:nvSpPr>
          <p:cNvPr id="3" name="Content Placeholder 2"/>
          <p:cNvSpPr>
            <a:spLocks noGrp="1"/>
          </p:cNvSpPr>
          <p:nvPr>
            <p:ph idx="1"/>
          </p:nvPr>
        </p:nvSpPr>
        <p:spPr/>
        <p:txBody>
          <a:bodyPr>
            <a:normAutofit/>
          </a:bodyPr>
          <a:lstStyle/>
          <a:p>
            <a:r>
              <a:rPr lang="en-US" dirty="0" smtClean="0"/>
              <a:t>SOG’s and Plans need to be more specific</a:t>
            </a:r>
          </a:p>
          <a:p>
            <a:pPr lvl="1"/>
            <a:r>
              <a:rPr lang="en-US" dirty="0" smtClean="0"/>
              <a:t>Include checklists that can be delegated</a:t>
            </a:r>
          </a:p>
          <a:p>
            <a:pPr lvl="1"/>
            <a:r>
              <a:rPr lang="en-US" dirty="0" smtClean="0"/>
              <a:t>Movement order needs to be in clear language</a:t>
            </a:r>
          </a:p>
          <a:p>
            <a:pPr lvl="2"/>
            <a:r>
              <a:rPr lang="en-US" dirty="0" err="1" smtClean="0"/>
              <a:t>Cervids</a:t>
            </a:r>
            <a:r>
              <a:rPr lang="en-US" dirty="0" smtClean="0"/>
              <a:t>?  </a:t>
            </a:r>
            <a:r>
              <a:rPr lang="en-US" dirty="0" err="1" smtClean="0"/>
              <a:t>Camelids</a:t>
            </a:r>
            <a:r>
              <a:rPr lang="en-US" dirty="0" smtClean="0"/>
              <a:t>?  Products? No vet speak</a:t>
            </a:r>
          </a:p>
          <a:p>
            <a:r>
              <a:rPr lang="en-US" dirty="0" smtClean="0"/>
              <a:t>KDA and KDEM will continue to work on resource request process to ensure counties understand – may need a specific checklist</a:t>
            </a:r>
          </a:p>
          <a:p>
            <a:r>
              <a:rPr lang="en-US" dirty="0" smtClean="0"/>
              <a:t>KDA will participate in regional exercises</a:t>
            </a:r>
          </a:p>
          <a:p>
            <a:endParaRPr lang="en-US"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85754622"/>
      </p:ext>
    </p:extLst>
  </p:cSld>
  <p:clrMapOvr>
    <a:masterClrMapping/>
  </p:clrMapOvr>
  <mc:AlternateContent xmlns:mc="http://schemas.openxmlformats.org/markup-compatibility/2006" xmlns:p14="http://schemas.microsoft.com/office/powerpoint/2010/main">
    <mc:Choice Requires="p14">
      <p:transition spd="slow" p14:dur="2000" advTm="36106"/>
    </mc:Choice>
    <mc:Fallback xmlns="">
      <p:transition spd="slow" advTm="36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09800" y="380999"/>
            <a:ext cx="4898556" cy="5886713"/>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95859395"/>
      </p:ext>
    </p:extLst>
  </p:cSld>
  <p:clrMapOvr>
    <a:masterClrMapping/>
  </p:clrMapOvr>
  <mc:AlternateContent xmlns:mc="http://schemas.openxmlformats.org/markup-compatibility/2006" xmlns:p14="http://schemas.microsoft.com/office/powerpoint/2010/main">
    <mc:Choice Requires="p14">
      <p:transition spd="slow" p14:dur="2000" advTm="5081"/>
    </mc:Choice>
    <mc:Fallback xmlns="">
      <p:transition spd="slow" advTm="5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Invisible Fire 2014</a:t>
            </a:r>
            <a:endParaRPr lang="en-US" dirty="0"/>
          </a:p>
        </p:txBody>
      </p:sp>
      <p:sp>
        <p:nvSpPr>
          <p:cNvPr id="3" name="Content Placeholder 2"/>
          <p:cNvSpPr>
            <a:spLocks noGrp="1"/>
          </p:cNvSpPr>
          <p:nvPr>
            <p:ph sz="half" idx="1"/>
          </p:nvPr>
        </p:nvSpPr>
        <p:spPr/>
        <p:txBody>
          <a:bodyPr/>
          <a:lstStyle/>
          <a:p>
            <a:r>
              <a:rPr lang="en-US" dirty="0" smtClean="0"/>
              <a:t>NE/NC Region</a:t>
            </a:r>
          </a:p>
          <a:p>
            <a:pPr lvl="1"/>
            <a:r>
              <a:rPr lang="en-US" dirty="0" smtClean="0"/>
              <a:t>September 24, 2014</a:t>
            </a:r>
          </a:p>
          <a:p>
            <a:pPr lvl="1"/>
            <a:r>
              <a:rPr lang="en-US" dirty="0" smtClean="0"/>
              <a:t>KDA Set up IMT in MHK</a:t>
            </a:r>
          </a:p>
          <a:p>
            <a:pPr lvl="1"/>
            <a:r>
              <a:rPr lang="en-US" dirty="0" smtClean="0"/>
              <a:t>Counties:</a:t>
            </a:r>
          </a:p>
          <a:p>
            <a:pPr lvl="2"/>
            <a:r>
              <a:rPr lang="en-US" dirty="0" smtClean="0"/>
              <a:t>Riley</a:t>
            </a:r>
          </a:p>
          <a:p>
            <a:pPr lvl="2"/>
            <a:r>
              <a:rPr lang="en-US" dirty="0" smtClean="0"/>
              <a:t>Pottawatomie</a:t>
            </a:r>
          </a:p>
          <a:p>
            <a:pPr lvl="2"/>
            <a:r>
              <a:rPr lang="en-US" dirty="0" smtClean="0"/>
              <a:t>Lyon</a:t>
            </a:r>
          </a:p>
          <a:p>
            <a:pPr lvl="2"/>
            <a:r>
              <a:rPr lang="en-US" dirty="0" smtClean="0"/>
              <a:t>Clay</a:t>
            </a:r>
          </a:p>
          <a:p>
            <a:pPr marL="457200" lvl="1" indent="0">
              <a:buNone/>
            </a:pPr>
            <a:endParaRPr lang="en-US" dirty="0"/>
          </a:p>
        </p:txBody>
      </p:sp>
      <p:sp>
        <p:nvSpPr>
          <p:cNvPr id="4" name="Content Placeholder 3"/>
          <p:cNvSpPr>
            <a:spLocks noGrp="1"/>
          </p:cNvSpPr>
          <p:nvPr>
            <p:ph sz="half" idx="2"/>
          </p:nvPr>
        </p:nvSpPr>
        <p:spPr/>
        <p:txBody>
          <a:bodyPr/>
          <a:lstStyle/>
          <a:p>
            <a:r>
              <a:rPr lang="en-US" dirty="0" smtClean="0"/>
              <a:t>South Central Region</a:t>
            </a:r>
          </a:p>
          <a:p>
            <a:pPr lvl="1"/>
            <a:r>
              <a:rPr lang="en-US" dirty="0" smtClean="0"/>
              <a:t>October 22, 2014</a:t>
            </a:r>
          </a:p>
          <a:p>
            <a:pPr lvl="1"/>
            <a:r>
              <a:rPr lang="en-US" dirty="0" smtClean="0"/>
              <a:t>KDA Simulated Play in Wichita</a:t>
            </a:r>
          </a:p>
          <a:p>
            <a:pPr lvl="1"/>
            <a:r>
              <a:rPr lang="en-US" dirty="0" smtClean="0"/>
              <a:t>Counties:</a:t>
            </a:r>
          </a:p>
          <a:p>
            <a:pPr lvl="2"/>
            <a:r>
              <a:rPr lang="en-US" dirty="0" smtClean="0"/>
              <a:t>Butler</a:t>
            </a:r>
          </a:p>
          <a:p>
            <a:pPr lvl="2"/>
            <a:r>
              <a:rPr lang="en-US" dirty="0" smtClean="0"/>
              <a:t>Sedgwick</a:t>
            </a:r>
          </a:p>
          <a:p>
            <a:pPr lvl="2"/>
            <a:r>
              <a:rPr lang="en-US" dirty="0" smtClean="0"/>
              <a:t>Reno</a:t>
            </a:r>
          </a:p>
          <a:p>
            <a:pPr lvl="2"/>
            <a:r>
              <a:rPr lang="en-US" dirty="0" smtClean="0"/>
              <a:t>McPherson</a:t>
            </a:r>
          </a:p>
          <a:p>
            <a:pPr lvl="2"/>
            <a:r>
              <a:rPr lang="en-US" dirty="0" smtClean="0"/>
              <a:t>Sumner</a:t>
            </a:r>
          </a:p>
          <a:p>
            <a:pPr lvl="2"/>
            <a:r>
              <a:rPr lang="en-US" dirty="0" smtClean="0"/>
              <a:t>Harvey</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05556759"/>
      </p:ext>
    </p:extLst>
  </p:cSld>
  <p:clrMapOvr>
    <a:masterClrMapping/>
  </p:clrMapOvr>
  <mc:AlternateContent xmlns:mc="http://schemas.openxmlformats.org/markup-compatibility/2006" xmlns:p14="http://schemas.microsoft.com/office/powerpoint/2010/main">
    <mc:Choice Requires="p14">
      <p:transition spd="slow" p14:dur="2000" advTm="59420"/>
    </mc:Choice>
    <mc:Fallback xmlns="">
      <p:transition spd="slow" advTm="59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Invisible Fire 2014</a:t>
            </a:r>
            <a:endParaRPr lang="en-US" dirty="0"/>
          </a:p>
        </p:txBody>
      </p:sp>
      <p:sp>
        <p:nvSpPr>
          <p:cNvPr id="6" name="Content Placeholder 5"/>
          <p:cNvSpPr>
            <a:spLocks noGrp="1"/>
          </p:cNvSpPr>
          <p:nvPr>
            <p:ph idx="1"/>
          </p:nvPr>
        </p:nvSpPr>
        <p:spPr/>
        <p:txBody>
          <a:bodyPr/>
          <a:lstStyle/>
          <a:p>
            <a:r>
              <a:rPr lang="en-US" dirty="0" smtClean="0"/>
              <a:t>Lessons Learned</a:t>
            </a:r>
          </a:p>
          <a:p>
            <a:pPr lvl="1"/>
            <a:r>
              <a:rPr lang="en-US" dirty="0" smtClean="0"/>
              <a:t>More training is needed for locals</a:t>
            </a:r>
          </a:p>
          <a:p>
            <a:pPr lvl="1"/>
            <a:r>
              <a:rPr lang="en-US" dirty="0" smtClean="0"/>
              <a:t>KDA should prepare specific information for School Districts</a:t>
            </a:r>
          </a:p>
          <a:p>
            <a:pPr lvl="1"/>
            <a:r>
              <a:rPr lang="en-US" dirty="0" smtClean="0"/>
              <a:t>Division Supervisor Concept works</a:t>
            </a:r>
          </a:p>
          <a:p>
            <a:pPr lvl="1"/>
            <a:r>
              <a:rPr lang="en-US" dirty="0" smtClean="0"/>
              <a:t>“Fixes” made since RIP STOP were effective</a:t>
            </a:r>
          </a:p>
          <a:p>
            <a:pPr lvl="2"/>
            <a:r>
              <a:rPr lang="en-US" dirty="0" smtClean="0"/>
              <a:t>Situation Report</a:t>
            </a:r>
          </a:p>
          <a:p>
            <a:pPr lvl="2"/>
            <a:r>
              <a:rPr lang="en-US" dirty="0" smtClean="0"/>
              <a:t>Use of </a:t>
            </a:r>
            <a:r>
              <a:rPr lang="en-US" dirty="0" err="1" smtClean="0"/>
              <a:t>WebEOC</a:t>
            </a:r>
            <a:endParaRPr lang="en-US" dirty="0" smtClean="0"/>
          </a:p>
          <a:p>
            <a:pPr lvl="1"/>
            <a:r>
              <a:rPr lang="en-US" dirty="0" smtClean="0"/>
              <a:t>Counties want an SME with them – can’t be KDA</a:t>
            </a: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50080643"/>
      </p:ext>
    </p:extLst>
  </p:cSld>
  <p:clrMapOvr>
    <a:masterClrMapping/>
  </p:clrMapOvr>
  <mc:AlternateContent xmlns:mc="http://schemas.openxmlformats.org/markup-compatibility/2006" xmlns:p14="http://schemas.microsoft.com/office/powerpoint/2010/main">
    <mc:Choice Requires="p14">
      <p:transition spd="slow" p14:dur="2000" advTm="183930"/>
    </mc:Choice>
    <mc:Fallback xmlns="">
      <p:transition spd="slow" advTm="183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extBox 1"/>
          <p:cNvSpPr txBox="1"/>
          <p:nvPr/>
        </p:nvSpPr>
        <p:spPr>
          <a:xfrm>
            <a:off x="4191000" y="685800"/>
            <a:ext cx="5181600" cy="1077218"/>
          </a:xfrm>
          <a:prstGeom prst="rect">
            <a:avLst/>
          </a:prstGeom>
          <a:noFill/>
        </p:spPr>
        <p:txBody>
          <a:bodyPr wrap="square" rtlCol="0">
            <a:spAutoFit/>
          </a:bodyPr>
          <a:lstStyle/>
          <a:p>
            <a:r>
              <a:rPr lang="en-US" sz="3200" b="1" dirty="0" smtClean="0"/>
              <a:t>Incident Command and Policy Group</a:t>
            </a:r>
            <a:endParaRPr lang="en-US" sz="3200" b="1"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18910578"/>
      </p:ext>
    </p:extLst>
  </p:cSld>
  <p:clrMapOvr>
    <a:masterClrMapping/>
  </p:clrMapOvr>
  <mc:AlternateContent xmlns:mc="http://schemas.openxmlformats.org/markup-compatibility/2006" xmlns:p14="http://schemas.microsoft.com/office/powerpoint/2010/main">
    <mc:Choice Requires="p14">
      <p:transition spd="slow" p14:dur="2000" advTm="21385"/>
    </mc:Choice>
    <mc:Fallback xmlns="">
      <p:transition spd="slow" advTm="21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extBox 2"/>
          <p:cNvSpPr txBox="1"/>
          <p:nvPr/>
        </p:nvSpPr>
        <p:spPr>
          <a:xfrm>
            <a:off x="4329896" y="2133600"/>
            <a:ext cx="2313008" cy="369332"/>
          </a:xfrm>
          <a:prstGeom prst="rect">
            <a:avLst/>
          </a:prstGeom>
          <a:solidFill>
            <a:schemeClr val="bg1"/>
          </a:solidFill>
        </p:spPr>
        <p:txBody>
          <a:bodyPr wrap="square" rtlCol="0">
            <a:spAutoFit/>
          </a:bodyPr>
          <a:lstStyle/>
          <a:p>
            <a:r>
              <a:rPr lang="en-US" dirty="0" smtClean="0"/>
              <a:t>PLANNING MEETING</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51405431"/>
      </p:ext>
    </p:extLst>
  </p:cSld>
  <p:clrMapOvr>
    <a:masterClrMapping/>
  </p:clrMapOvr>
  <mc:AlternateContent xmlns:mc="http://schemas.openxmlformats.org/markup-compatibility/2006" xmlns:p14="http://schemas.microsoft.com/office/powerpoint/2010/main">
    <mc:Choice Requires="p14">
      <p:transition spd="slow" p14:dur="2000" advTm="12384"/>
    </mc:Choice>
    <mc:Fallback xmlns="">
      <p:transition spd="slow" advTm="12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27925424"/>
      </p:ext>
    </p:extLst>
  </p:cSld>
  <p:clrMapOvr>
    <a:masterClrMapping/>
  </p:clrMapOvr>
  <mc:AlternateContent xmlns:mc="http://schemas.openxmlformats.org/markup-compatibility/2006" xmlns:p14="http://schemas.microsoft.com/office/powerpoint/2010/main">
    <mc:Choice Requires="p14">
      <p:transition spd="slow" p14:dur="2000" advTm="36154"/>
    </mc:Choice>
    <mc:Fallback xmlns="">
      <p:transition spd="slow" advTm="36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4800" y="3810000"/>
            <a:ext cx="4267200" cy="3200400"/>
          </a:xfrm>
          <a:prstGeom prst="rect">
            <a:avLst/>
          </a:prstGeom>
        </p:spPr>
      </p:pic>
      <p:pic>
        <p:nvPicPr>
          <p:cNvPr id="3" name="Picture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79432" y="295275"/>
            <a:ext cx="4004733" cy="3003550"/>
          </a:xfrm>
          <a:prstGeom prst="rect">
            <a:avLst/>
          </a:prstGeom>
        </p:spPr>
      </p:pic>
      <p:pic>
        <p:nvPicPr>
          <p:cNvPr id="4" name="Picture 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19100" y="295275"/>
            <a:ext cx="4267200" cy="3200400"/>
          </a:xfrm>
          <a:prstGeom prst="rect">
            <a:avLst/>
          </a:prstGeom>
        </p:spPr>
      </p:pic>
      <p:sp>
        <p:nvSpPr>
          <p:cNvPr id="6" name="TextBox 5"/>
          <p:cNvSpPr txBox="1"/>
          <p:nvPr/>
        </p:nvSpPr>
        <p:spPr>
          <a:xfrm>
            <a:off x="1905000" y="3307506"/>
            <a:ext cx="5334000" cy="584775"/>
          </a:xfrm>
          <a:prstGeom prst="rect">
            <a:avLst/>
          </a:prstGeom>
          <a:solidFill>
            <a:schemeClr val="bg1"/>
          </a:solidFill>
        </p:spPr>
        <p:txBody>
          <a:bodyPr wrap="square" rtlCol="0">
            <a:spAutoFit/>
          </a:bodyPr>
          <a:lstStyle/>
          <a:p>
            <a:r>
              <a:rPr lang="en-US" sz="3200" dirty="0" smtClean="0"/>
              <a:t>JOINT INFORMATION CENTER</a:t>
            </a:r>
            <a:endParaRPr lang="en-US" sz="3200" dirty="0"/>
          </a:p>
        </p:txBody>
      </p:sp>
      <p:pic>
        <p:nvPicPr>
          <p:cNvPr id="7" name="Picture 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681477" y="3892281"/>
            <a:ext cx="4267200" cy="320040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93522090"/>
      </p:ext>
    </p:extLst>
  </p:cSld>
  <p:clrMapOvr>
    <a:masterClrMapping/>
  </p:clrMapOvr>
  <mc:AlternateContent xmlns:mc="http://schemas.openxmlformats.org/markup-compatibility/2006" xmlns:p14="http://schemas.microsoft.com/office/powerpoint/2010/main">
    <mc:Choice Requires="p14">
      <p:transition spd="slow" p14:dur="2000" advTm="26938"/>
    </mc:Choice>
    <mc:Fallback xmlns="">
      <p:transition spd="slow" advTm="269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3" name="Content Placeholder 5"/>
          <p:cNvPicPr>
            <a:picLocks noChangeAspect="1"/>
          </p:cNvPicPr>
          <p:nvPr/>
        </p:nvPicPr>
        <p:blipFill>
          <a:blip r:embed="rId5">
            <a:extLst>
              <a:ext uri="{28A0092B-C50C-407E-A947-70E740481C1C}">
                <a14:useLocalDpi xmlns:a14="http://schemas.microsoft.com/office/drawing/2010/main"/>
              </a:ext>
            </a:extLst>
          </a:blip>
          <a:srcRect/>
          <a:stretch>
            <a:fillRect/>
          </a:stretch>
        </p:blipFill>
        <p:spPr>
          <a:xfrm>
            <a:off x="381000" y="228600"/>
            <a:ext cx="1598753" cy="1598753"/>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56435149"/>
      </p:ext>
    </p:extLst>
  </p:cSld>
  <p:clrMapOvr>
    <a:masterClrMapping/>
  </p:clrMapOvr>
  <mc:AlternateContent xmlns:mc="http://schemas.openxmlformats.org/markup-compatibility/2006" xmlns:p14="http://schemas.microsoft.com/office/powerpoint/2010/main">
    <mc:Choice Requires="p14">
      <p:transition spd="slow" p14:dur="2000" advTm="41867"/>
    </mc:Choice>
    <mc:Fallback xmlns="">
      <p:transition spd="slow" advTm="41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Bites?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Continue efforts with quarantine management and control area enforcement</a:t>
            </a:r>
          </a:p>
          <a:p>
            <a:pPr lvl="1"/>
            <a:r>
              <a:rPr lang="en-US" dirty="0" smtClean="0"/>
              <a:t>Resource Intensive</a:t>
            </a:r>
          </a:p>
          <a:p>
            <a:pPr lvl="1"/>
            <a:r>
              <a:rPr lang="en-US" dirty="0" smtClean="0"/>
              <a:t>May be needed for months</a:t>
            </a:r>
          </a:p>
          <a:p>
            <a:pPr lvl="1"/>
            <a:r>
              <a:rPr lang="en-US" dirty="0" smtClean="0"/>
              <a:t>Significant local role </a:t>
            </a:r>
          </a:p>
          <a:p>
            <a:r>
              <a:rPr lang="en-US" dirty="0" smtClean="0"/>
              <a:t>Secure Supply Plans</a:t>
            </a:r>
          </a:p>
          <a:p>
            <a:pPr lvl="1"/>
            <a:r>
              <a:rPr lang="en-US" dirty="0" smtClean="0"/>
              <a:t>Eggs, Milk, Pork</a:t>
            </a:r>
          </a:p>
          <a:p>
            <a:pPr lvl="1"/>
            <a:r>
              <a:rPr lang="en-US" dirty="0" smtClean="0"/>
              <a:t>KS volunteer to assist with Development of Secure Beef (KDA/KSU)</a:t>
            </a:r>
          </a:p>
          <a:p>
            <a:r>
              <a:rPr lang="en-US" dirty="0" smtClean="0"/>
              <a:t>Continue to engage with regional and national leadership</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69487315"/>
      </p:ext>
    </p:extLst>
  </p:cSld>
  <p:clrMapOvr>
    <a:masterClrMapping/>
  </p:clrMapOvr>
  <mc:AlternateContent xmlns:mc="http://schemas.openxmlformats.org/markup-compatibility/2006" xmlns:p14="http://schemas.microsoft.com/office/powerpoint/2010/main">
    <mc:Choice Requires="p14">
      <p:transition spd="slow" p14:dur="2000" advTm="203267"/>
    </mc:Choice>
    <mc:Fallback xmlns="">
      <p:transition spd="slow" advTm="203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57200" y="457200"/>
            <a:ext cx="5681662" cy="568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248400" y="685800"/>
            <a:ext cx="2514600" cy="4247317"/>
          </a:xfrm>
          <a:prstGeom prst="rect">
            <a:avLst/>
          </a:prstGeom>
          <a:noFill/>
        </p:spPr>
        <p:txBody>
          <a:bodyPr wrap="square" rtlCol="0">
            <a:spAutoFit/>
          </a:bodyPr>
          <a:lstStyle/>
          <a:p>
            <a:r>
              <a:rPr lang="en-US" dirty="0" smtClean="0"/>
              <a:t>Kansas is a member of the largest and most active consortia of states</a:t>
            </a:r>
          </a:p>
          <a:p>
            <a:endParaRPr lang="en-US" dirty="0"/>
          </a:p>
          <a:p>
            <a:r>
              <a:rPr lang="en-US" dirty="0" smtClean="0"/>
              <a:t>The Southern Area Alliance consists of Hurricane States and the New England also has a recently formed group</a:t>
            </a:r>
          </a:p>
          <a:p>
            <a:endParaRPr lang="en-US" dirty="0"/>
          </a:p>
          <a:p>
            <a:r>
              <a:rPr lang="en-US" dirty="0" smtClean="0"/>
              <a:t>States have good day to day working relationships  for Food, Animal Health and Plant events</a:t>
            </a: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67493582"/>
      </p:ext>
    </p:extLst>
  </p:cSld>
  <p:clrMapOvr>
    <a:masterClrMapping/>
  </p:clrMapOvr>
  <mc:AlternateContent xmlns:mc="http://schemas.openxmlformats.org/markup-compatibility/2006" xmlns:p14="http://schemas.microsoft.com/office/powerpoint/2010/main">
    <mc:Choice Requires="p14">
      <p:transition spd="slow" p14:dur="2000" advTm="36841"/>
    </mc:Choice>
    <mc:Fallback xmlns="">
      <p:transition spd="slow" advTm="36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descr="09-spotted-hyenas-950.jpg"/>
          <p:cNvPicPr>
            <a:picLocks noChangeAspect="1"/>
          </p:cNvPicPr>
          <p:nvPr/>
        </p:nvPicPr>
        <p:blipFill>
          <a:blip r:embed="rId5" cstate="print"/>
          <a:srcRect/>
          <a:stretch>
            <a:fillRect/>
          </a:stretch>
        </p:blipFill>
        <p:spPr bwMode="auto">
          <a:xfrm>
            <a:off x="-581753" y="0"/>
            <a:ext cx="10308852" cy="6858000"/>
          </a:xfrm>
          <a:prstGeom prst="rect">
            <a:avLst/>
          </a:prstGeom>
          <a:noFill/>
          <a:ln w="9525">
            <a:noFill/>
            <a:miter lim="800000"/>
            <a:headEnd/>
            <a:tailEnd/>
          </a:ln>
        </p:spPr>
      </p:pic>
      <p:pic>
        <p:nvPicPr>
          <p:cNvPr id="3" name="Picture 4" descr="C:\Documents and Settings\sandy.johnson\Local Settings\Temporary Internet Files\Content.IE5\4UFJ1U18\MC900434859[1].png"/>
          <p:cNvPicPr>
            <a:picLocks noChangeAspect="1" noChangeArrowheads="1"/>
          </p:cNvPicPr>
          <p:nvPr/>
        </p:nvPicPr>
        <p:blipFill>
          <a:blip r:embed="rId6" cstate="print"/>
          <a:srcRect/>
          <a:stretch>
            <a:fillRect/>
          </a:stretch>
        </p:blipFill>
        <p:spPr bwMode="auto">
          <a:xfrm>
            <a:off x="3962400" y="0"/>
            <a:ext cx="4438650" cy="4438650"/>
          </a:xfrm>
          <a:prstGeom prst="rect">
            <a:avLst/>
          </a:prstGeom>
          <a:noFill/>
          <a:ln w="9525">
            <a:noFill/>
            <a:miter lim="800000"/>
            <a:headEnd/>
            <a:tailEnd/>
          </a:ln>
        </p:spPr>
      </p:pic>
      <p:sp>
        <p:nvSpPr>
          <p:cNvPr id="2" name="TextBox 1"/>
          <p:cNvSpPr txBox="1"/>
          <p:nvPr/>
        </p:nvSpPr>
        <p:spPr>
          <a:xfrm>
            <a:off x="6705600" y="5715000"/>
            <a:ext cx="2743200" cy="923330"/>
          </a:xfrm>
          <a:prstGeom prst="rect">
            <a:avLst/>
          </a:prstGeom>
          <a:solidFill>
            <a:schemeClr val="tx2">
              <a:lumMod val="50000"/>
            </a:schemeClr>
          </a:solidFill>
        </p:spPr>
        <p:txBody>
          <a:bodyPr wrap="square" rtlCol="0">
            <a:spAutoFit/>
          </a:bodyPr>
          <a:lstStyle/>
          <a:p>
            <a:r>
              <a:rPr lang="en-US" dirty="0" smtClean="0"/>
              <a:t>Sandy Johnson</a:t>
            </a:r>
          </a:p>
          <a:p>
            <a:r>
              <a:rPr lang="en-US" dirty="0" smtClean="0">
                <a:hlinkClick r:id="rId7"/>
              </a:rPr>
              <a:t>Sandy.johnson@kda.ks.gov</a:t>
            </a:r>
            <a:endParaRPr lang="en-US" dirty="0" smtClean="0"/>
          </a:p>
          <a:p>
            <a:r>
              <a:rPr lang="en-US" dirty="0" smtClean="0"/>
              <a:t>785-564-6608</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06291313"/>
      </p:ext>
    </p:extLst>
  </p:cSld>
  <p:clrMapOvr>
    <a:masterClrMapping/>
  </p:clrMapOvr>
  <mc:AlternateContent xmlns:mc="http://schemas.openxmlformats.org/markup-compatibility/2006" xmlns:p14="http://schemas.microsoft.com/office/powerpoint/2010/main">
    <mc:Choice Requires="p14">
      <p:transition spd="slow" p14:dur="2000" advTm="528540"/>
    </mc:Choice>
    <mc:Fallback xmlns="">
      <p:transition spd="slow" advTm="528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 it always FMD?</a:t>
            </a:r>
            <a:endParaRPr lang="en-US" dirty="0"/>
          </a:p>
        </p:txBody>
      </p:sp>
      <p:sp>
        <p:nvSpPr>
          <p:cNvPr id="3" name="Content Placeholder 2"/>
          <p:cNvSpPr>
            <a:spLocks noGrp="1"/>
          </p:cNvSpPr>
          <p:nvPr>
            <p:ph idx="1"/>
          </p:nvPr>
        </p:nvSpPr>
        <p:spPr/>
        <p:txBody>
          <a:bodyPr/>
          <a:lstStyle/>
          <a:p>
            <a:r>
              <a:rPr lang="en-US" dirty="0" smtClean="0"/>
              <a:t>Foot and Mouth Disease seems to be the most devastating agriculture event we can imagine</a:t>
            </a:r>
          </a:p>
          <a:p>
            <a:r>
              <a:rPr lang="en-US" dirty="0" smtClean="0"/>
              <a:t>There are some complex feed and food scenarios that would also be crippling</a:t>
            </a:r>
          </a:p>
          <a:p>
            <a:r>
              <a:rPr lang="en-US" dirty="0" smtClean="0"/>
              <a:t>The assumption that we depend on is that if we can set up systems to deal with FMD, we would use the same mechanisms to respond to other diseases and agriculture events</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84605438"/>
      </p:ext>
    </p:extLst>
  </p:cSld>
  <p:clrMapOvr>
    <a:masterClrMapping/>
  </p:clrMapOvr>
  <mc:AlternateContent xmlns:mc="http://schemas.openxmlformats.org/markup-compatibility/2006" xmlns:p14="http://schemas.microsoft.com/office/powerpoint/2010/main">
    <mc:Choice Requires="p14">
      <p:transition spd="slow" p14:dur="2000" advTm="59299"/>
    </mc:Choice>
    <mc:Fallback xmlns="">
      <p:transition spd="slow" advTm="59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62000" y="762000"/>
            <a:ext cx="4648200" cy="4624362"/>
          </a:xfrm>
          <a:prstGeom prst="rect">
            <a:avLst/>
          </a:prstGeom>
        </p:spPr>
      </p:pic>
      <p:sp>
        <p:nvSpPr>
          <p:cNvPr id="5" name="TextBox 4"/>
          <p:cNvSpPr txBox="1"/>
          <p:nvPr/>
        </p:nvSpPr>
        <p:spPr>
          <a:xfrm>
            <a:off x="5943600" y="923220"/>
            <a:ext cx="2362200" cy="2585323"/>
          </a:xfrm>
          <a:prstGeom prst="rect">
            <a:avLst/>
          </a:prstGeom>
          <a:noFill/>
        </p:spPr>
        <p:txBody>
          <a:bodyPr wrap="square" rtlCol="0">
            <a:spAutoFit/>
          </a:bodyPr>
          <a:lstStyle/>
          <a:p>
            <a:r>
              <a:rPr lang="en-US" dirty="0" smtClean="0"/>
              <a:t>New concept for Animal Health Planners  - Since the UK outbreak of FMD in 2001 State and Federal Officials had been eating the whole elephant – Which was necessary </a:t>
            </a:r>
            <a:endParaRPr lang="en-US" dirty="0"/>
          </a:p>
        </p:txBody>
      </p:sp>
      <p:sp>
        <p:nvSpPr>
          <p:cNvPr id="6" name="TextBox 5"/>
          <p:cNvSpPr txBox="1"/>
          <p:nvPr/>
        </p:nvSpPr>
        <p:spPr>
          <a:xfrm>
            <a:off x="5943600" y="3962400"/>
            <a:ext cx="2514600" cy="1754326"/>
          </a:xfrm>
          <a:prstGeom prst="rect">
            <a:avLst/>
          </a:prstGeom>
          <a:noFill/>
        </p:spPr>
        <p:txBody>
          <a:bodyPr wrap="square" rtlCol="0">
            <a:spAutoFit/>
          </a:bodyPr>
          <a:lstStyle/>
          <a:p>
            <a:r>
              <a:rPr lang="en-US" dirty="0" smtClean="0"/>
              <a:t>Once we had those initial FAD Plans in place, Kansas started looking at what might NOT work and began with the issue of STOPPING Movement</a:t>
            </a: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05080970"/>
      </p:ext>
    </p:extLst>
  </p:cSld>
  <p:clrMapOvr>
    <a:masterClrMapping/>
  </p:clrMapOvr>
  <mc:AlternateContent xmlns:mc="http://schemas.openxmlformats.org/markup-compatibility/2006" xmlns:p14="http://schemas.microsoft.com/office/powerpoint/2010/main">
    <mc:Choice Requires="p14">
      <p:transition spd="slow" p14:dur="2000" advTm="38858"/>
    </mc:Choice>
    <mc:Fallback xmlns="">
      <p:transition spd="slow" advTm="38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l="775" t="14706" r="775" b="14706"/>
          <a:stretch>
            <a:fillRect/>
          </a:stretch>
        </p:blipFill>
        <p:spPr bwMode="auto">
          <a:xfrm>
            <a:off x="170391" y="1410000"/>
            <a:ext cx="8937625" cy="5067000"/>
          </a:xfrm>
          <a:prstGeom prst="rect">
            <a:avLst/>
          </a:prstGeom>
          <a:noFill/>
          <a:ln w="9525">
            <a:noFill/>
            <a:miter lim="800000"/>
            <a:headEnd/>
            <a:tailEnd/>
          </a:ln>
        </p:spPr>
      </p:pic>
      <p:sp>
        <p:nvSpPr>
          <p:cNvPr id="4" name="Title 1"/>
          <p:cNvSpPr txBox="1">
            <a:spLocks/>
          </p:cNvSpPr>
          <p:nvPr/>
        </p:nvSpPr>
        <p:spPr>
          <a:xfrm>
            <a:off x="0" y="152400"/>
            <a:ext cx="9144000" cy="990600"/>
          </a:xfrm>
          <a:prstGeom prst="rect">
            <a:avLst/>
          </a:prstGeom>
        </p:spPr>
        <p:txBody>
          <a:bodyPr/>
          <a:lstStyle/>
          <a:p>
            <a:pPr marR="0" lvl="0" indent="0" algn="ctr" defTabSz="914400" rtl="0" eaLnBrk="1" fontAlgn="auto" latinLnBrk="0" hangingPunct="1">
              <a:lnSpc>
                <a:spcPct val="100000"/>
              </a:lnSpc>
              <a:spcBef>
                <a:spcPct val="0"/>
              </a:spcBef>
              <a:spcAft>
                <a:spcPts val="0"/>
              </a:spcAft>
              <a:buClrTx/>
              <a:buSzTx/>
              <a:buFontTx/>
              <a:buNone/>
              <a:tabLst/>
              <a:defRPr/>
            </a:pPr>
            <a:r>
              <a:rPr lang="en-US" sz="4800" b="1" kern="0" dirty="0" smtClean="0">
                <a:solidFill>
                  <a:srgbClr val="FFFF00"/>
                </a:solidFill>
                <a:effectLst>
                  <a:outerShdw blurRad="88900" dist="127000" dir="2700000" algn="ctr" rotWithShape="0">
                    <a:srgbClr val="000000">
                      <a:alpha val="85000"/>
                    </a:srgbClr>
                  </a:outerShdw>
                </a:effectLst>
                <a:latin typeface="Arial Narrow" pitchFamily="34" charset="0"/>
                <a:ea typeface="+mj-ea"/>
                <a:cs typeface="+mj-cs"/>
              </a:rPr>
              <a:t>Interstate vs. Intrastate</a:t>
            </a:r>
            <a:endParaRPr kumimoji="0" lang="en-US" sz="4800" b="1" i="0" u="none" strike="noStrike" kern="0" cap="none" spc="0" normalizeH="0" baseline="0" noProof="0" dirty="0" smtClean="0">
              <a:ln>
                <a:noFill/>
              </a:ln>
              <a:solidFill>
                <a:srgbClr val="FFFF00"/>
              </a:solidFill>
              <a:effectLst>
                <a:outerShdw blurRad="88900" dist="127000" dir="2700000" algn="ctr" rotWithShape="0">
                  <a:srgbClr val="000000">
                    <a:alpha val="85000"/>
                  </a:srgbClr>
                </a:outerShdw>
              </a:effectLst>
              <a:uLnTx/>
              <a:uFillTx/>
              <a:latin typeface="Arial Narrow" pitchFamily="34" charset="0"/>
              <a:ea typeface="+mj-ea"/>
              <a:cs typeface="+mj-cs"/>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01465734"/>
      </p:ext>
    </p:extLst>
  </p:cSld>
  <p:clrMapOvr>
    <a:masterClrMapping/>
  </p:clrMapOvr>
  <mc:AlternateContent xmlns:mc="http://schemas.openxmlformats.org/markup-compatibility/2006" xmlns:p14="http://schemas.microsoft.com/office/powerpoint/2010/main">
    <mc:Choice Requires="p14">
      <p:transition spd="slow" p14:dur="2000" advTm="53498"/>
    </mc:Choice>
    <mc:Fallback xmlns="">
      <p:transition spd="slow" advTm="53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Pilot Project resulted in 2 Exercises</a:t>
            </a:r>
            <a:endParaRPr lang="en-US" dirty="0"/>
          </a:p>
        </p:txBody>
      </p:sp>
      <p:sp>
        <p:nvSpPr>
          <p:cNvPr id="3" name="Content Placeholder 2"/>
          <p:cNvSpPr>
            <a:spLocks noGrp="1"/>
          </p:cNvSpPr>
          <p:nvPr>
            <p:ph idx="1"/>
          </p:nvPr>
        </p:nvSpPr>
        <p:spPr/>
        <p:txBody>
          <a:bodyPr/>
          <a:lstStyle/>
          <a:p>
            <a:r>
              <a:rPr lang="en-US" dirty="0" smtClean="0"/>
              <a:t>The whole elephant approach led to some discoveries</a:t>
            </a:r>
          </a:p>
          <a:p>
            <a:pPr lvl="1"/>
            <a:r>
              <a:rPr lang="en-US" dirty="0" smtClean="0"/>
              <a:t>Things we had planned weren’t possible</a:t>
            </a:r>
          </a:p>
          <a:p>
            <a:pPr lvl="2"/>
            <a:r>
              <a:rPr lang="en-US" dirty="0" smtClean="0"/>
              <a:t>Logistically</a:t>
            </a:r>
          </a:p>
          <a:p>
            <a:pPr lvl="2"/>
            <a:r>
              <a:rPr lang="en-US" dirty="0" smtClean="0"/>
              <a:t>Safety Issues</a:t>
            </a:r>
          </a:p>
          <a:p>
            <a:pPr lvl="2"/>
            <a:r>
              <a:rPr lang="en-US" dirty="0" smtClean="0"/>
              <a:t>Practicality</a:t>
            </a:r>
          </a:p>
          <a:p>
            <a:pPr lvl="1"/>
            <a:r>
              <a:rPr lang="en-US" dirty="0" smtClean="0"/>
              <a:t>Our efforts to “save” industry might destroy it</a:t>
            </a:r>
          </a:p>
          <a:p>
            <a:pPr lvl="1"/>
            <a:r>
              <a:rPr lang="en-US" dirty="0" smtClean="0"/>
              <a:t>Planning, Training and Exercising became the focus – One bite at a time</a:t>
            </a:r>
          </a:p>
          <a:p>
            <a:pPr lvl="2"/>
            <a:endParaRPr lang="en-US" dirty="0"/>
          </a:p>
          <a:p>
            <a:pPr lvl="2"/>
            <a:endParaRPr lang="en-US" dirty="0" smtClean="0"/>
          </a:p>
          <a:p>
            <a:pPr lvl="2"/>
            <a:endParaRPr lang="en-US" dirty="0"/>
          </a:p>
          <a:p>
            <a:pPr lvl="2"/>
            <a:endParaRPr lang="en-US" dirty="0" smtClean="0"/>
          </a:p>
          <a:p>
            <a:pPr lvl="2"/>
            <a:endParaRPr lang="en-US" dirty="0"/>
          </a:p>
          <a:p>
            <a:pPr lvl="2"/>
            <a:endParaRPr lang="en-US" dirty="0" smtClean="0"/>
          </a:p>
          <a:p>
            <a:pPr lvl="2"/>
            <a:endParaRPr lang="en-US" dirty="0"/>
          </a:p>
          <a:p>
            <a:pPr lvl="2"/>
            <a:endParaRPr lang="en-US" dirty="0" smtClean="0"/>
          </a:p>
          <a:p>
            <a:pPr lvl="2"/>
            <a:endParaRPr lang="en-US" dirty="0"/>
          </a:p>
          <a:p>
            <a:pPr lvl="2"/>
            <a:endParaRPr lang="en-US" dirty="0" smtClean="0"/>
          </a:p>
          <a:p>
            <a:pPr lvl="2"/>
            <a:endParaRPr lang="en-US" dirty="0"/>
          </a:p>
          <a:p>
            <a:pPr lvl="2"/>
            <a:endParaRPr lang="en-US" dirty="0" smtClean="0"/>
          </a:p>
          <a:p>
            <a:pPr lvl="2"/>
            <a:endParaRPr lang="en-US" dirty="0"/>
          </a:p>
          <a:p>
            <a:pPr lvl="2"/>
            <a:endParaRPr lang="en-US" dirty="0" smtClean="0"/>
          </a:p>
          <a:p>
            <a:pPr lvl="2"/>
            <a:endParaRPr lang="en-US" dirty="0"/>
          </a:p>
          <a:p>
            <a:pPr lvl="2"/>
            <a:endParaRPr lang="en-US" dirty="0" smtClean="0"/>
          </a:p>
          <a:p>
            <a:pPr lvl="2"/>
            <a:endParaRPr lang="en-US" dirty="0"/>
          </a:p>
          <a:p>
            <a:pPr lvl="2"/>
            <a:endParaRPr lang="en-US" dirty="0" smtClean="0"/>
          </a:p>
          <a:p>
            <a:pPr lvl="2"/>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91239652"/>
      </p:ext>
    </p:extLst>
  </p:cSld>
  <p:clrMapOvr>
    <a:masterClrMapping/>
  </p:clrMapOvr>
  <mc:AlternateContent xmlns:mc="http://schemas.openxmlformats.org/markup-compatibility/2006" xmlns:p14="http://schemas.microsoft.com/office/powerpoint/2010/main">
    <mc:Choice Requires="p14">
      <p:transition spd="slow" p14:dur="2000" advTm="46852"/>
    </mc:Choice>
    <mc:Fallback xmlns="">
      <p:transition spd="slow" advTm="46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descr="MCj03244940000[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5580142">
            <a:off x="6804025" y="1425575"/>
            <a:ext cx="9461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 Box 7"/>
          <p:cNvSpPr txBox="1">
            <a:spLocks noChangeArrowheads="1"/>
          </p:cNvSpPr>
          <p:nvPr/>
        </p:nvSpPr>
        <p:spPr bwMode="auto">
          <a:xfrm>
            <a:off x="1143000" y="1219200"/>
            <a:ext cx="62484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9600" b="1" dirty="0">
                <a:latin typeface="Georgia" pitchFamily="18" charset="0"/>
              </a:rPr>
              <a:t>SAMS K</a:t>
            </a:r>
          </a:p>
        </p:txBody>
      </p:sp>
      <p:sp>
        <p:nvSpPr>
          <p:cNvPr id="3076" name="Oval 8"/>
          <p:cNvSpPr>
            <a:spLocks noChangeArrowheads="1"/>
          </p:cNvSpPr>
          <p:nvPr/>
        </p:nvSpPr>
        <p:spPr bwMode="auto">
          <a:xfrm>
            <a:off x="6477000" y="1219200"/>
            <a:ext cx="1524000" cy="1447800"/>
          </a:xfrm>
          <a:prstGeom prst="ellipse">
            <a:avLst/>
          </a:prstGeom>
          <a:noFill/>
          <a:ln w="1016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en-US" dirty="0"/>
          </a:p>
        </p:txBody>
      </p:sp>
      <p:sp>
        <p:nvSpPr>
          <p:cNvPr id="3077" name="Text Box 10"/>
          <p:cNvSpPr txBox="1">
            <a:spLocks noChangeArrowheads="1"/>
          </p:cNvSpPr>
          <p:nvPr/>
        </p:nvSpPr>
        <p:spPr bwMode="auto">
          <a:xfrm>
            <a:off x="1295400" y="3352800"/>
            <a:ext cx="67056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4000" b="1" dirty="0">
                <a:solidFill>
                  <a:srgbClr val="CC3300"/>
                </a:solidFill>
              </a:rPr>
              <a:t>S</a:t>
            </a:r>
            <a:r>
              <a:rPr lang="en-US" altLang="en-US" sz="4000" dirty="0"/>
              <a:t>top </a:t>
            </a:r>
            <a:r>
              <a:rPr lang="en-US" altLang="en-US" sz="4000" b="1" dirty="0">
                <a:solidFill>
                  <a:srgbClr val="CC3300"/>
                </a:solidFill>
              </a:rPr>
              <a:t>A</a:t>
            </a:r>
            <a:r>
              <a:rPr lang="en-US" altLang="en-US" sz="4000" dirty="0"/>
              <a:t>nimal </a:t>
            </a:r>
            <a:r>
              <a:rPr lang="en-US" altLang="en-US" sz="4000" b="1" dirty="0">
                <a:solidFill>
                  <a:srgbClr val="CC3300"/>
                </a:solidFill>
              </a:rPr>
              <a:t>M</a:t>
            </a:r>
            <a:r>
              <a:rPr lang="en-US" altLang="en-US" sz="4000" dirty="0"/>
              <a:t>ovement </a:t>
            </a:r>
            <a:r>
              <a:rPr lang="en-US" altLang="en-US" sz="4000" b="1" dirty="0">
                <a:solidFill>
                  <a:srgbClr val="CC3300"/>
                </a:solidFill>
              </a:rPr>
              <a:t>S</a:t>
            </a:r>
            <a:r>
              <a:rPr lang="en-US" altLang="en-US" sz="4000" dirty="0"/>
              <a:t>tatewide  </a:t>
            </a:r>
            <a:r>
              <a:rPr lang="en-US" altLang="en-US" sz="4000" b="1" dirty="0" smtClean="0">
                <a:solidFill>
                  <a:srgbClr val="CC3300"/>
                </a:solidFill>
              </a:rPr>
              <a:t>K</a:t>
            </a:r>
            <a:r>
              <a:rPr lang="en-US" altLang="en-US" sz="4000" dirty="0" smtClean="0"/>
              <a:t>S/</a:t>
            </a:r>
            <a:r>
              <a:rPr lang="en-US" altLang="en-US" sz="4000" b="1" dirty="0" smtClean="0">
                <a:solidFill>
                  <a:srgbClr val="CC3300"/>
                </a:solidFill>
              </a:rPr>
              <a:t>O</a:t>
            </a:r>
            <a:r>
              <a:rPr lang="en-US" altLang="en-US" sz="4000" dirty="0" smtClean="0"/>
              <a:t>K</a:t>
            </a:r>
          </a:p>
          <a:p>
            <a:pPr algn="ctr" eaLnBrk="1" hangingPunct="1">
              <a:spcBef>
                <a:spcPct val="50000"/>
              </a:spcBef>
            </a:pPr>
            <a:r>
              <a:rPr lang="en-US" altLang="en-US" sz="4000" dirty="0" smtClean="0"/>
              <a:t>October 22, 2009</a:t>
            </a:r>
            <a:endParaRPr lang="en-US" altLang="en-US" sz="40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15170318"/>
      </p:ext>
    </p:extLst>
  </p:cSld>
  <p:clrMapOvr>
    <a:masterClrMapping/>
  </p:clrMapOvr>
  <mc:AlternateContent xmlns:mc="http://schemas.openxmlformats.org/markup-compatibility/2006" xmlns:p14="http://schemas.microsoft.com/office/powerpoint/2010/main">
    <mc:Choice Requires="p14">
      <p:transition spd="slow" p14:dur="2000" advTm="20678"/>
    </mc:Choice>
    <mc:Fallback xmlns="">
      <p:transition spd="slow" advTm="206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63" y="3175"/>
            <a:ext cx="9139237"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16359810"/>
      </p:ext>
    </p:extLst>
  </p:cSld>
  <p:clrMapOvr>
    <a:masterClrMapping/>
  </p:clrMapOvr>
  <mc:AlternateContent xmlns:mc="http://schemas.openxmlformats.org/markup-compatibility/2006" xmlns:p14="http://schemas.microsoft.com/office/powerpoint/2010/main">
    <mc:Choice Requires="p14">
      <p:transition spd="slow" p14:dur="2000" advTm="50470"/>
    </mc:Choice>
    <mc:Fallback xmlns="">
      <p:transition spd="slow" advTm="50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2763</TotalTime>
  <Words>1231</Words>
  <Application>Microsoft Office PowerPoint</Application>
  <PresentationFormat>On-screen Show (4:3)</PresentationFormat>
  <Paragraphs>229</Paragraphs>
  <Slides>30</Slides>
  <Notes>9</Notes>
  <HiddenSlides>0</HiddenSlides>
  <MMClips>30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Food, Agriculture and Veterinary Response</vt:lpstr>
      <vt:lpstr>Key Points</vt:lpstr>
      <vt:lpstr>PowerPoint Presentation</vt:lpstr>
      <vt:lpstr>Why is it always FMD?</vt:lpstr>
      <vt:lpstr>PowerPoint Presentation</vt:lpstr>
      <vt:lpstr>PowerPoint Presentation</vt:lpstr>
      <vt:lpstr>Pilot Project resulted in 2 Exercises</vt:lpstr>
      <vt:lpstr>PowerPoint Presentation</vt:lpstr>
      <vt:lpstr>PowerPoint Presentation</vt:lpstr>
      <vt:lpstr>Exercise Overview</vt:lpstr>
      <vt:lpstr>Exercise Overview</vt:lpstr>
      <vt:lpstr>Objectives</vt:lpstr>
      <vt:lpstr>What did we learn?</vt:lpstr>
      <vt:lpstr>PowerPoint Presentation</vt:lpstr>
      <vt:lpstr>Participants</vt:lpstr>
      <vt:lpstr>Scenario</vt:lpstr>
      <vt:lpstr>What did we learn?</vt:lpstr>
      <vt:lpstr>What did we learn?</vt:lpstr>
      <vt:lpstr>Improvement Planning</vt:lpstr>
      <vt:lpstr>Improvement Planning</vt:lpstr>
      <vt:lpstr>PowerPoint Presentation</vt:lpstr>
      <vt:lpstr>Invisible Fire 2014</vt:lpstr>
      <vt:lpstr>Invisible Fire 2014</vt:lpstr>
      <vt:lpstr>PowerPoint Presentation</vt:lpstr>
      <vt:lpstr>PowerPoint Presentation</vt:lpstr>
      <vt:lpstr>PowerPoint Presentation</vt:lpstr>
      <vt:lpstr>PowerPoint Presentation</vt:lpstr>
      <vt:lpstr>PowerPoint Presentation</vt:lpstr>
      <vt:lpstr>Next Bites?</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Kansas Permit Management System</dc:title>
  <dc:creator>Sandy Johnson</dc:creator>
  <cp:lastModifiedBy>Karen Marie Blakeslee</cp:lastModifiedBy>
  <cp:revision>100</cp:revision>
  <dcterms:created xsi:type="dcterms:W3CDTF">2013-06-11T15:30:23Z</dcterms:created>
  <dcterms:modified xsi:type="dcterms:W3CDTF">2014-12-02T21:08:05Z</dcterms:modified>
</cp:coreProperties>
</file>