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handoutMasterIdLst>
    <p:handoutMasterId r:id="rId26"/>
  </p:handoutMasterIdLst>
  <p:sldIdLst>
    <p:sldId id="259" r:id="rId3"/>
    <p:sldId id="299" r:id="rId4"/>
    <p:sldId id="280" r:id="rId5"/>
    <p:sldId id="300" r:id="rId6"/>
    <p:sldId id="303" r:id="rId7"/>
    <p:sldId id="284" r:id="rId8"/>
    <p:sldId id="260" r:id="rId9"/>
    <p:sldId id="258" r:id="rId10"/>
    <p:sldId id="261" r:id="rId11"/>
    <p:sldId id="289" r:id="rId12"/>
    <p:sldId id="263" r:id="rId13"/>
    <p:sldId id="276" r:id="rId14"/>
    <p:sldId id="277" r:id="rId15"/>
    <p:sldId id="264" r:id="rId16"/>
    <p:sldId id="281" r:id="rId17"/>
    <p:sldId id="291" r:id="rId18"/>
    <p:sldId id="278" r:id="rId19"/>
    <p:sldId id="304" r:id="rId20"/>
    <p:sldId id="275" r:id="rId21"/>
    <p:sldId id="298" r:id="rId22"/>
    <p:sldId id="305" r:id="rId23"/>
    <p:sldId id="295" r:id="rId24"/>
    <p:sldId id="29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15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CFFBF-EF7F-4687-B215-7E46357ECFF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398BFB-1C8A-4A9E-9DF6-A7CF7BBEC2CF}">
      <dgm:prSet phldrT="[Text]" custT="1"/>
      <dgm:spPr/>
      <dgm:t>
        <a:bodyPr/>
        <a:lstStyle/>
        <a:p>
          <a:r>
            <a:rPr lang="en-US" sz="2700" dirty="0" smtClean="0"/>
            <a:t>Client discusses with veterinarian the need to feed a particular antibiotic</a:t>
          </a:r>
          <a:endParaRPr lang="en-US" sz="2700" dirty="0"/>
        </a:p>
      </dgm:t>
    </dgm:pt>
    <dgm:pt modelId="{CEEBFD69-5349-4FF1-BBD3-81F8E7547CA4}" type="parTrans" cxnId="{CF8953BF-B970-4703-86F9-92E465EED0B1}">
      <dgm:prSet/>
      <dgm:spPr/>
      <dgm:t>
        <a:bodyPr/>
        <a:lstStyle/>
        <a:p>
          <a:endParaRPr lang="en-US"/>
        </a:p>
      </dgm:t>
    </dgm:pt>
    <dgm:pt modelId="{7CD73425-2D8B-461F-9397-FA13FA3DBD1F}" type="sibTrans" cxnId="{CF8953BF-B970-4703-86F9-92E465EED0B1}">
      <dgm:prSet/>
      <dgm:spPr/>
      <dgm:t>
        <a:bodyPr/>
        <a:lstStyle/>
        <a:p>
          <a:endParaRPr lang="en-US"/>
        </a:p>
      </dgm:t>
    </dgm:pt>
    <dgm:pt modelId="{11FFF995-D715-4E35-A415-28AE6165675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700" dirty="0" smtClean="0"/>
            <a:t>Veterinarian agrees the need fits the label indications for use </a:t>
          </a:r>
          <a:endParaRPr lang="en-US" sz="2700" dirty="0"/>
        </a:p>
      </dgm:t>
    </dgm:pt>
    <dgm:pt modelId="{47A0AFE7-78AE-4603-8B06-28DDD423C662}" type="parTrans" cxnId="{722C0927-F03E-4A2B-BE27-2FFF856CA355}">
      <dgm:prSet/>
      <dgm:spPr/>
      <dgm:t>
        <a:bodyPr/>
        <a:lstStyle/>
        <a:p>
          <a:endParaRPr lang="en-US"/>
        </a:p>
      </dgm:t>
    </dgm:pt>
    <dgm:pt modelId="{157E0C53-00E5-4A58-894D-BDFAE14591D9}" type="sibTrans" cxnId="{722C0927-F03E-4A2B-BE27-2FFF856CA355}">
      <dgm:prSet/>
      <dgm:spPr/>
      <dgm:t>
        <a:bodyPr/>
        <a:lstStyle/>
        <a:p>
          <a:endParaRPr lang="en-US"/>
        </a:p>
      </dgm:t>
    </dgm:pt>
    <dgm:pt modelId="{1C9044A6-AFD0-4A11-9044-666F9223798B}">
      <dgm:prSet phldrT="[Text]"/>
      <dgm:spPr/>
      <dgm:t>
        <a:bodyPr/>
        <a:lstStyle/>
        <a:p>
          <a:r>
            <a:rPr lang="en-US" dirty="0" smtClean="0"/>
            <a:t>Veterinarian completes VFD</a:t>
          </a:r>
          <a:endParaRPr lang="en-US" dirty="0"/>
        </a:p>
      </dgm:t>
    </dgm:pt>
    <dgm:pt modelId="{C8A11E66-9C6D-4F47-A443-D65B61841004}" type="parTrans" cxnId="{E26EA97E-3B53-4A88-AEEC-60DD909B1F1B}">
      <dgm:prSet/>
      <dgm:spPr/>
      <dgm:t>
        <a:bodyPr/>
        <a:lstStyle/>
        <a:p>
          <a:endParaRPr lang="en-US"/>
        </a:p>
      </dgm:t>
    </dgm:pt>
    <dgm:pt modelId="{2953D276-39C9-48D0-8293-E5496645156B}" type="sibTrans" cxnId="{E26EA97E-3B53-4A88-AEEC-60DD909B1F1B}">
      <dgm:prSet/>
      <dgm:spPr/>
      <dgm:t>
        <a:bodyPr/>
        <a:lstStyle/>
        <a:p>
          <a:endParaRPr lang="en-US"/>
        </a:p>
      </dgm:t>
    </dgm:pt>
    <dgm:pt modelId="{F18611CF-8453-4D2D-ADAA-2225B0E8A414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Vet sends electronic/fax/hard copy to both client and distributor…</a:t>
          </a:r>
          <a:endParaRPr lang="en-US" dirty="0"/>
        </a:p>
      </dgm:t>
    </dgm:pt>
    <dgm:pt modelId="{BA4B8C19-B810-4F1C-928E-9C4A742EA18B}" type="parTrans" cxnId="{C366AC06-3A19-42CA-9145-180FF75F2044}">
      <dgm:prSet/>
      <dgm:spPr/>
      <dgm:t>
        <a:bodyPr/>
        <a:lstStyle/>
        <a:p>
          <a:endParaRPr lang="en-US"/>
        </a:p>
      </dgm:t>
    </dgm:pt>
    <dgm:pt modelId="{72F9D4CF-FB86-4FD2-872C-F1FC5847D11C}" type="sibTrans" cxnId="{C366AC06-3A19-42CA-9145-180FF75F2044}">
      <dgm:prSet/>
      <dgm:spPr/>
      <dgm:t>
        <a:bodyPr/>
        <a:lstStyle/>
        <a:p>
          <a:endParaRPr lang="en-US"/>
        </a:p>
      </dgm:t>
    </dgm:pt>
    <dgm:pt modelId="{52382BDA-EE59-4CC6-823F-2D3E31670336}">
      <dgm:prSet custT="1"/>
      <dgm:spPr/>
      <dgm:t>
        <a:bodyPr/>
        <a:lstStyle/>
        <a:p>
          <a:r>
            <a:rPr lang="en-US" sz="3200" dirty="0" smtClean="0"/>
            <a:t>Or</a:t>
          </a:r>
          <a:r>
            <a:rPr lang="en-US" sz="2400" dirty="0" smtClean="0"/>
            <a:t>, provides hard copy to client who then delivers to distributor</a:t>
          </a:r>
          <a:endParaRPr lang="en-US" sz="2400" dirty="0"/>
        </a:p>
      </dgm:t>
    </dgm:pt>
    <dgm:pt modelId="{96AC1C6C-CCBE-4D76-9F03-4EF5EAF2C973}" type="parTrans" cxnId="{6442BCDF-A7A5-4C0F-AFB6-BD48DA1737F0}">
      <dgm:prSet/>
      <dgm:spPr/>
      <dgm:t>
        <a:bodyPr/>
        <a:lstStyle/>
        <a:p>
          <a:endParaRPr lang="en-US"/>
        </a:p>
      </dgm:t>
    </dgm:pt>
    <dgm:pt modelId="{DD833993-D025-49C1-9AC1-128422E21942}" type="sibTrans" cxnId="{6442BCDF-A7A5-4C0F-AFB6-BD48DA1737F0}">
      <dgm:prSet/>
      <dgm:spPr/>
      <dgm:t>
        <a:bodyPr/>
        <a:lstStyle/>
        <a:p>
          <a:endParaRPr lang="en-US"/>
        </a:p>
      </dgm:t>
    </dgm:pt>
    <dgm:pt modelId="{CA0B2B17-0268-4B88-9C08-CFAF496FE9A5}" type="pres">
      <dgm:prSet presAssocID="{863CFFBF-EF7F-4687-B215-7E46357ECF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25DE9A-9196-4516-AB47-4F019F3D41A8}" type="pres">
      <dgm:prSet presAssocID="{863CFFBF-EF7F-4687-B215-7E46357ECFF6}" presName="dummyMaxCanvas" presStyleCnt="0">
        <dgm:presLayoutVars/>
      </dgm:prSet>
      <dgm:spPr/>
    </dgm:pt>
    <dgm:pt modelId="{AF56CE7C-5628-4E40-B5E9-01B71A531372}" type="pres">
      <dgm:prSet presAssocID="{863CFFBF-EF7F-4687-B215-7E46357ECFF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5844F-9AA7-47A7-9ECF-089AA80E62F1}" type="pres">
      <dgm:prSet presAssocID="{863CFFBF-EF7F-4687-B215-7E46357ECFF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2C36F-8921-4F82-AFCC-CD323BC50BED}" type="pres">
      <dgm:prSet presAssocID="{863CFFBF-EF7F-4687-B215-7E46357ECFF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54FBD-97C9-4BA3-87C4-63C85DBF1E28}" type="pres">
      <dgm:prSet presAssocID="{863CFFBF-EF7F-4687-B215-7E46357ECFF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37DBB-1B11-43E0-BB10-08A1928113F1}" type="pres">
      <dgm:prSet presAssocID="{863CFFBF-EF7F-4687-B215-7E46357ECFF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EC164-5C08-40B1-A60E-6E3FA88F3B8B}" type="pres">
      <dgm:prSet presAssocID="{863CFFBF-EF7F-4687-B215-7E46357ECFF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7FDD4-6D86-4C56-AC6C-C1FB14CB4CBC}" type="pres">
      <dgm:prSet presAssocID="{863CFFBF-EF7F-4687-B215-7E46357ECFF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EC42D-6261-4BEF-9E11-7E44B523C5D8}" type="pres">
      <dgm:prSet presAssocID="{863CFFBF-EF7F-4687-B215-7E46357ECFF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66E2B-EB38-4DC0-9676-96BF6E329429}" type="pres">
      <dgm:prSet presAssocID="{863CFFBF-EF7F-4687-B215-7E46357ECFF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023B2-8559-4799-8C80-B51BC29FBA6D}" type="pres">
      <dgm:prSet presAssocID="{863CFFBF-EF7F-4687-B215-7E46357ECFF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EA18C-9169-45CD-AEE0-5116FF8E888A}" type="pres">
      <dgm:prSet presAssocID="{863CFFBF-EF7F-4687-B215-7E46357ECFF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6DCD7-C8F7-4D3C-80CF-399416F703EF}" type="pres">
      <dgm:prSet presAssocID="{863CFFBF-EF7F-4687-B215-7E46357ECFF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0DB74-AD6C-40BC-8AE5-5D6179B88F18}" type="pres">
      <dgm:prSet presAssocID="{863CFFBF-EF7F-4687-B215-7E46357ECFF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819C3-5437-42F0-930D-C9261F326819}" type="pres">
      <dgm:prSet presAssocID="{863CFFBF-EF7F-4687-B215-7E46357ECFF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CAEF21-6D89-43A1-86E4-73FCBCAABCCD}" type="presOf" srcId="{F18611CF-8453-4D2D-ADAA-2225B0E8A414}" destId="{8BF0DB74-AD6C-40BC-8AE5-5D6179B88F18}" srcOrd="1" destOrd="0" presId="urn:microsoft.com/office/officeart/2005/8/layout/vProcess5"/>
    <dgm:cxn modelId="{A433FB8E-95A5-4BDA-8660-3C39753E5277}" type="presOf" srcId="{11FFF995-D715-4E35-A415-28AE6165675C}" destId="{7FDEA18C-9169-45CD-AEE0-5116FF8E888A}" srcOrd="1" destOrd="0" presId="urn:microsoft.com/office/officeart/2005/8/layout/vProcess5"/>
    <dgm:cxn modelId="{E26EA97E-3B53-4A88-AEEC-60DD909B1F1B}" srcId="{863CFFBF-EF7F-4687-B215-7E46357ECFF6}" destId="{1C9044A6-AFD0-4A11-9044-666F9223798B}" srcOrd="2" destOrd="0" parTransId="{C8A11E66-9C6D-4F47-A443-D65B61841004}" sibTransId="{2953D276-39C9-48D0-8293-E5496645156B}"/>
    <dgm:cxn modelId="{14BF658C-541F-4425-BCFD-07E46A32F277}" type="presOf" srcId="{1C9044A6-AFD0-4A11-9044-666F9223798B}" destId="{FD82C36F-8921-4F82-AFCC-CD323BC50BED}" srcOrd="0" destOrd="0" presId="urn:microsoft.com/office/officeart/2005/8/layout/vProcess5"/>
    <dgm:cxn modelId="{82F989A9-CD80-4E0A-B705-17CA33153E5B}" type="presOf" srcId="{2953D276-39C9-48D0-8293-E5496645156B}" destId="{684EC42D-6261-4BEF-9E11-7E44B523C5D8}" srcOrd="0" destOrd="0" presId="urn:microsoft.com/office/officeart/2005/8/layout/vProcess5"/>
    <dgm:cxn modelId="{0CAC9988-2C04-4CFB-968D-93368F919E38}" type="presOf" srcId="{52382BDA-EE59-4CC6-823F-2D3E31670336}" destId="{B8E819C3-5437-42F0-930D-C9261F326819}" srcOrd="1" destOrd="0" presId="urn:microsoft.com/office/officeart/2005/8/layout/vProcess5"/>
    <dgm:cxn modelId="{6146FA6E-E2CF-4391-809A-A8F70171B142}" type="presOf" srcId="{157E0C53-00E5-4A58-894D-BDFAE14591D9}" destId="{F007FDD4-6D86-4C56-AC6C-C1FB14CB4CBC}" srcOrd="0" destOrd="0" presId="urn:microsoft.com/office/officeart/2005/8/layout/vProcess5"/>
    <dgm:cxn modelId="{722C0927-F03E-4A2B-BE27-2FFF856CA355}" srcId="{863CFFBF-EF7F-4687-B215-7E46357ECFF6}" destId="{11FFF995-D715-4E35-A415-28AE6165675C}" srcOrd="1" destOrd="0" parTransId="{47A0AFE7-78AE-4603-8B06-28DDD423C662}" sibTransId="{157E0C53-00E5-4A58-894D-BDFAE14591D9}"/>
    <dgm:cxn modelId="{E09CC33E-394E-48A2-9FC0-04F1BEEDF0E5}" type="presOf" srcId="{7CD73425-2D8B-461F-9397-FA13FA3DBD1F}" destId="{540EC164-5C08-40B1-A60E-6E3FA88F3B8B}" srcOrd="0" destOrd="0" presId="urn:microsoft.com/office/officeart/2005/8/layout/vProcess5"/>
    <dgm:cxn modelId="{A710B9EB-A5DC-48B6-8B9B-1BAA5F8602E2}" type="presOf" srcId="{1C9044A6-AFD0-4A11-9044-666F9223798B}" destId="{99E6DCD7-C8F7-4D3C-80CF-399416F703EF}" srcOrd="1" destOrd="0" presId="urn:microsoft.com/office/officeart/2005/8/layout/vProcess5"/>
    <dgm:cxn modelId="{36B7A839-5866-48C2-ABAA-3680D40F6ABB}" type="presOf" srcId="{863CFFBF-EF7F-4687-B215-7E46357ECFF6}" destId="{CA0B2B17-0268-4B88-9C08-CFAF496FE9A5}" srcOrd="0" destOrd="0" presId="urn:microsoft.com/office/officeart/2005/8/layout/vProcess5"/>
    <dgm:cxn modelId="{C366AC06-3A19-42CA-9145-180FF75F2044}" srcId="{863CFFBF-EF7F-4687-B215-7E46357ECFF6}" destId="{F18611CF-8453-4D2D-ADAA-2225B0E8A414}" srcOrd="3" destOrd="0" parTransId="{BA4B8C19-B810-4F1C-928E-9C4A742EA18B}" sibTransId="{72F9D4CF-FB86-4FD2-872C-F1FC5847D11C}"/>
    <dgm:cxn modelId="{CF8953BF-B970-4703-86F9-92E465EED0B1}" srcId="{863CFFBF-EF7F-4687-B215-7E46357ECFF6}" destId="{27398BFB-1C8A-4A9E-9DF6-A7CF7BBEC2CF}" srcOrd="0" destOrd="0" parTransId="{CEEBFD69-5349-4FF1-BBD3-81F8E7547CA4}" sibTransId="{7CD73425-2D8B-461F-9397-FA13FA3DBD1F}"/>
    <dgm:cxn modelId="{6442BCDF-A7A5-4C0F-AFB6-BD48DA1737F0}" srcId="{863CFFBF-EF7F-4687-B215-7E46357ECFF6}" destId="{52382BDA-EE59-4CC6-823F-2D3E31670336}" srcOrd="4" destOrd="0" parTransId="{96AC1C6C-CCBE-4D76-9F03-4EF5EAF2C973}" sibTransId="{DD833993-D025-49C1-9AC1-128422E21942}"/>
    <dgm:cxn modelId="{AC521A57-76FB-4D01-8352-5AF235A51B14}" type="presOf" srcId="{11FFF995-D715-4E35-A415-28AE6165675C}" destId="{C7E5844F-9AA7-47A7-9ECF-089AA80E62F1}" srcOrd="0" destOrd="0" presId="urn:microsoft.com/office/officeart/2005/8/layout/vProcess5"/>
    <dgm:cxn modelId="{294D4AC1-E6F1-4F9C-9EA3-AC2AC0F13BA6}" type="presOf" srcId="{72F9D4CF-FB86-4FD2-872C-F1FC5847D11C}" destId="{19D66E2B-EB38-4DC0-9676-96BF6E329429}" srcOrd="0" destOrd="0" presId="urn:microsoft.com/office/officeart/2005/8/layout/vProcess5"/>
    <dgm:cxn modelId="{C180D03F-CE5D-46DC-8001-47B8250C0EE4}" type="presOf" srcId="{27398BFB-1C8A-4A9E-9DF6-A7CF7BBEC2CF}" destId="{23C023B2-8559-4799-8C80-B51BC29FBA6D}" srcOrd="1" destOrd="0" presId="urn:microsoft.com/office/officeart/2005/8/layout/vProcess5"/>
    <dgm:cxn modelId="{7CA32C64-2C73-4AF6-940B-D266D1592E7F}" type="presOf" srcId="{52382BDA-EE59-4CC6-823F-2D3E31670336}" destId="{B4337DBB-1B11-43E0-BB10-08A1928113F1}" srcOrd="0" destOrd="0" presId="urn:microsoft.com/office/officeart/2005/8/layout/vProcess5"/>
    <dgm:cxn modelId="{F7C1A54C-D8C9-40B7-A9B1-68E2A1B63157}" type="presOf" srcId="{F18611CF-8453-4D2D-ADAA-2225B0E8A414}" destId="{F0D54FBD-97C9-4BA3-87C4-63C85DBF1E28}" srcOrd="0" destOrd="0" presId="urn:microsoft.com/office/officeart/2005/8/layout/vProcess5"/>
    <dgm:cxn modelId="{29FF5310-5FE9-431B-B687-60687339C8B1}" type="presOf" srcId="{27398BFB-1C8A-4A9E-9DF6-A7CF7BBEC2CF}" destId="{AF56CE7C-5628-4E40-B5E9-01B71A531372}" srcOrd="0" destOrd="0" presId="urn:microsoft.com/office/officeart/2005/8/layout/vProcess5"/>
    <dgm:cxn modelId="{51C1F540-5835-4037-B9FC-6F9B9A905958}" type="presParOf" srcId="{CA0B2B17-0268-4B88-9C08-CFAF496FE9A5}" destId="{AB25DE9A-9196-4516-AB47-4F019F3D41A8}" srcOrd="0" destOrd="0" presId="urn:microsoft.com/office/officeart/2005/8/layout/vProcess5"/>
    <dgm:cxn modelId="{29267564-3469-4996-BEF8-66B9A4238040}" type="presParOf" srcId="{CA0B2B17-0268-4B88-9C08-CFAF496FE9A5}" destId="{AF56CE7C-5628-4E40-B5E9-01B71A531372}" srcOrd="1" destOrd="0" presId="urn:microsoft.com/office/officeart/2005/8/layout/vProcess5"/>
    <dgm:cxn modelId="{04147DDB-16E9-4BE7-BC45-BB6BC4BD8876}" type="presParOf" srcId="{CA0B2B17-0268-4B88-9C08-CFAF496FE9A5}" destId="{C7E5844F-9AA7-47A7-9ECF-089AA80E62F1}" srcOrd="2" destOrd="0" presId="urn:microsoft.com/office/officeart/2005/8/layout/vProcess5"/>
    <dgm:cxn modelId="{8C7903AD-D6EC-42B2-9592-0E424CF3D55E}" type="presParOf" srcId="{CA0B2B17-0268-4B88-9C08-CFAF496FE9A5}" destId="{FD82C36F-8921-4F82-AFCC-CD323BC50BED}" srcOrd="3" destOrd="0" presId="urn:microsoft.com/office/officeart/2005/8/layout/vProcess5"/>
    <dgm:cxn modelId="{655878D2-F28B-42C6-BF2C-38CD49B8BEF6}" type="presParOf" srcId="{CA0B2B17-0268-4B88-9C08-CFAF496FE9A5}" destId="{F0D54FBD-97C9-4BA3-87C4-63C85DBF1E28}" srcOrd="4" destOrd="0" presId="urn:microsoft.com/office/officeart/2005/8/layout/vProcess5"/>
    <dgm:cxn modelId="{7BEB6198-B86E-46A2-9A5E-DDE045FD9B92}" type="presParOf" srcId="{CA0B2B17-0268-4B88-9C08-CFAF496FE9A5}" destId="{B4337DBB-1B11-43E0-BB10-08A1928113F1}" srcOrd="5" destOrd="0" presId="urn:microsoft.com/office/officeart/2005/8/layout/vProcess5"/>
    <dgm:cxn modelId="{04631D1E-4C65-45D0-8A4E-AA16B9D674FF}" type="presParOf" srcId="{CA0B2B17-0268-4B88-9C08-CFAF496FE9A5}" destId="{540EC164-5C08-40B1-A60E-6E3FA88F3B8B}" srcOrd="6" destOrd="0" presId="urn:microsoft.com/office/officeart/2005/8/layout/vProcess5"/>
    <dgm:cxn modelId="{1C780018-D2DB-44D8-80BF-30C2B5932DCE}" type="presParOf" srcId="{CA0B2B17-0268-4B88-9C08-CFAF496FE9A5}" destId="{F007FDD4-6D86-4C56-AC6C-C1FB14CB4CBC}" srcOrd="7" destOrd="0" presId="urn:microsoft.com/office/officeart/2005/8/layout/vProcess5"/>
    <dgm:cxn modelId="{C9B223BC-2BED-4A03-B6BB-872404355B47}" type="presParOf" srcId="{CA0B2B17-0268-4B88-9C08-CFAF496FE9A5}" destId="{684EC42D-6261-4BEF-9E11-7E44B523C5D8}" srcOrd="8" destOrd="0" presId="urn:microsoft.com/office/officeart/2005/8/layout/vProcess5"/>
    <dgm:cxn modelId="{4FC96FA6-E38A-481F-9406-043508CF614B}" type="presParOf" srcId="{CA0B2B17-0268-4B88-9C08-CFAF496FE9A5}" destId="{19D66E2B-EB38-4DC0-9676-96BF6E329429}" srcOrd="9" destOrd="0" presId="urn:microsoft.com/office/officeart/2005/8/layout/vProcess5"/>
    <dgm:cxn modelId="{766BC5A0-DE7D-460F-A0BE-EB9033DB5576}" type="presParOf" srcId="{CA0B2B17-0268-4B88-9C08-CFAF496FE9A5}" destId="{23C023B2-8559-4799-8C80-B51BC29FBA6D}" srcOrd="10" destOrd="0" presId="urn:microsoft.com/office/officeart/2005/8/layout/vProcess5"/>
    <dgm:cxn modelId="{9A2B3F3A-B1A6-4534-96C5-60FBA70264C6}" type="presParOf" srcId="{CA0B2B17-0268-4B88-9C08-CFAF496FE9A5}" destId="{7FDEA18C-9169-45CD-AEE0-5116FF8E888A}" srcOrd="11" destOrd="0" presId="urn:microsoft.com/office/officeart/2005/8/layout/vProcess5"/>
    <dgm:cxn modelId="{BB6BC227-06AE-4464-8AB1-19C915850A1A}" type="presParOf" srcId="{CA0B2B17-0268-4B88-9C08-CFAF496FE9A5}" destId="{99E6DCD7-C8F7-4D3C-80CF-399416F703EF}" srcOrd="12" destOrd="0" presId="urn:microsoft.com/office/officeart/2005/8/layout/vProcess5"/>
    <dgm:cxn modelId="{9093D61C-9EF8-48DD-9405-7B617FD9BB68}" type="presParOf" srcId="{CA0B2B17-0268-4B88-9C08-CFAF496FE9A5}" destId="{8BF0DB74-AD6C-40BC-8AE5-5D6179B88F18}" srcOrd="13" destOrd="0" presId="urn:microsoft.com/office/officeart/2005/8/layout/vProcess5"/>
    <dgm:cxn modelId="{DF53FB4F-0CCC-454B-8D4D-211C7405B965}" type="presParOf" srcId="{CA0B2B17-0268-4B88-9C08-CFAF496FE9A5}" destId="{B8E819C3-5437-42F0-930D-C9261F32681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DDA6DE-0E1A-4639-B61B-4C78DD1A93A5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960169-A99B-4630-A738-371B8F248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8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SVDL internal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6447422" cy="1032235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1260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604A7B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604A7B"/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rgbClr val="604A7B"/>
                </a:solidFill>
                <a:latin typeface="Arial"/>
                <a:cs typeface="Arial"/>
              </a:defRPr>
            </a:lvl3pPr>
            <a:lvl4pPr>
              <a:defRPr sz="2400">
                <a:solidFill>
                  <a:srgbClr val="604A7B"/>
                </a:solidFill>
                <a:latin typeface="Arial"/>
                <a:cs typeface="Arial"/>
              </a:defRPr>
            </a:lvl4pPr>
            <a:lvl5pPr>
              <a:defRPr sz="2400">
                <a:solidFill>
                  <a:srgbClr val="604A7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9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SVDL cover purp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30156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Slide Master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5783"/>
            <a:ext cx="7772400" cy="1164373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48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SVDL cover 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30156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Slide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5783"/>
            <a:ext cx="7772400" cy="116437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20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4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6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9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7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2296-1255-4937-BA5F-099C94CF152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6C245-BC74-40AD-916F-B40D33DB4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AnimalVeterinary/SafetyHealth/AntimicrobialResistance/JudiciousUseofAntimicrobials/ucm390429.htm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06" y="2233245"/>
            <a:ext cx="7772400" cy="1222421"/>
          </a:xfrm>
        </p:spPr>
        <p:txBody>
          <a:bodyPr>
            <a:noAutofit/>
          </a:bodyPr>
          <a:lstStyle/>
          <a:p>
            <a:r>
              <a:rPr lang="en-US" sz="4800" u="sng" dirty="0" smtClean="0"/>
              <a:t>V</a:t>
            </a:r>
            <a:r>
              <a:rPr lang="en-US" sz="4800" dirty="0" smtClean="0"/>
              <a:t>eterinary </a:t>
            </a:r>
            <a:r>
              <a:rPr lang="en-US" sz="4800" u="sng" dirty="0" smtClean="0"/>
              <a:t>F</a:t>
            </a:r>
            <a:r>
              <a:rPr lang="en-US" sz="4800" dirty="0" smtClean="0"/>
              <a:t>eed </a:t>
            </a:r>
            <a:r>
              <a:rPr lang="en-US" sz="4800" u="sng" dirty="0" smtClean="0"/>
              <a:t>D</a:t>
            </a:r>
            <a:r>
              <a:rPr lang="en-US" sz="4800" dirty="0" smtClean="0"/>
              <a:t>irective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26748" y="4913748"/>
            <a:ext cx="4967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Gregg 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. Hanzlicek, DVM, PAS, PhD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Director, Production Animal Field Disease Investigations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Kansas State Veterinary Diagnostic Laboratory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College of Veterinary Medicine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Kansas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4528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Need a VFD: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Rumensin in the feed by itself</a:t>
            </a:r>
          </a:p>
          <a:p>
            <a:pPr lvl="1"/>
            <a:r>
              <a:rPr lang="en-US" dirty="0" smtClean="0"/>
              <a:t>Can use and do NOT need VFD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Rumensin in feed with Tylan™ </a:t>
            </a:r>
          </a:p>
          <a:p>
            <a:pPr lvl="1"/>
            <a:r>
              <a:rPr lang="en-US" dirty="0" smtClean="0"/>
              <a:t>Do need VFD because Tylosin requires VFD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Chlortetracycline in feed for BRD treatment</a:t>
            </a:r>
          </a:p>
          <a:p>
            <a:pPr lvl="1"/>
            <a:r>
              <a:rPr lang="en-US" dirty="0" smtClean="0"/>
              <a:t>Need a VFD</a:t>
            </a:r>
          </a:p>
          <a:p>
            <a:pPr lvl="1"/>
            <a:endParaRPr lang="en-US" dirty="0"/>
          </a:p>
          <a:p>
            <a:r>
              <a:rPr lang="en-US" dirty="0" smtClean="0"/>
              <a:t>Medicated milk replacers</a:t>
            </a:r>
          </a:p>
          <a:p>
            <a:pPr lvl="1"/>
            <a:r>
              <a:rPr lang="en-US" dirty="0" smtClean="0"/>
              <a:t>Need a VFD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532"/>
            <a:ext cx="8590085" cy="103223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products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934307"/>
            <a:ext cx="8150469" cy="3930161"/>
          </a:xfrm>
        </p:spPr>
        <p:txBody>
          <a:bodyPr>
            <a:noAutofit/>
          </a:bodyPr>
          <a:lstStyle/>
          <a:p>
            <a:r>
              <a:rPr lang="en-US" sz="3200" dirty="0" smtClean="0"/>
              <a:t>Will </a:t>
            </a:r>
            <a:r>
              <a:rPr lang="en-US" sz="3200" u="sng" dirty="0" smtClean="0"/>
              <a:t>NO</a:t>
            </a:r>
            <a:r>
              <a:rPr lang="en-US" sz="3200" dirty="0" smtClean="0"/>
              <a:t> longer be legal to use for:</a:t>
            </a:r>
          </a:p>
          <a:p>
            <a:endParaRPr lang="en-US" sz="3600" dirty="0"/>
          </a:p>
          <a:p>
            <a:r>
              <a:rPr lang="en-US" sz="2800" dirty="0" smtClean="0"/>
              <a:t>“increased weight gain”</a:t>
            </a:r>
          </a:p>
          <a:p>
            <a:endParaRPr lang="en-US" sz="2800" dirty="0"/>
          </a:p>
          <a:p>
            <a:r>
              <a:rPr lang="en-US" sz="2800" dirty="0" smtClean="0"/>
              <a:t>“improve feed efficiency”</a:t>
            </a:r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15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Extra label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Extra label use is NOT permitted under any circumstance</a:t>
            </a:r>
          </a:p>
          <a:p>
            <a:endParaRPr lang="en-US" dirty="0"/>
          </a:p>
          <a:p>
            <a:r>
              <a:rPr lang="en-US" dirty="0" smtClean="0"/>
              <a:t>Extra label use =</a:t>
            </a:r>
          </a:p>
          <a:p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ifferent dose (higher or lower)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length of time</a:t>
            </a:r>
          </a:p>
          <a:p>
            <a:pPr lvl="1"/>
            <a:r>
              <a:rPr lang="en-US" dirty="0" smtClean="0"/>
              <a:t>Different class or species of animal not on the label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disease than on the label</a:t>
            </a:r>
          </a:p>
          <a:p>
            <a:pPr lvl="1"/>
            <a:r>
              <a:rPr lang="en-US" dirty="0" smtClean="0"/>
              <a:t>Different reason for use: prevention vs. control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688"/>
            <a:ext cx="8519746" cy="103223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Extra label use is NOT permitted under any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circumstance for feed grade antibiotics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6869"/>
            <a:ext cx="8229600" cy="372337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This is law today:</a:t>
            </a:r>
          </a:p>
          <a:p>
            <a:endParaRPr lang="en-US" dirty="0"/>
          </a:p>
          <a:p>
            <a:pPr lvl="1"/>
            <a:r>
              <a:rPr lang="en-US" dirty="0" smtClean="0"/>
              <a:t>Cannot use </a:t>
            </a:r>
            <a:r>
              <a:rPr lang="en-US" u="sng" dirty="0" smtClean="0"/>
              <a:t>feed grade </a:t>
            </a:r>
            <a:r>
              <a:rPr lang="en-US" dirty="0" smtClean="0"/>
              <a:t>antibiotics for: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Pinkeye</a:t>
            </a:r>
          </a:p>
          <a:p>
            <a:pPr lvl="2"/>
            <a:r>
              <a:rPr lang="en-US" dirty="0" smtClean="0"/>
              <a:t>Footrot</a:t>
            </a:r>
          </a:p>
          <a:p>
            <a:pPr lvl="2"/>
            <a:r>
              <a:rPr lang="en-US" dirty="0" smtClean="0"/>
              <a:t>Anaplasmosis prevention/chemosterilization</a:t>
            </a:r>
          </a:p>
          <a:p>
            <a:pPr lvl="3"/>
            <a:r>
              <a:rPr lang="en-US" dirty="0" smtClean="0"/>
              <a:t>“for the control of active infection”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532"/>
            <a:ext cx="8590085" cy="103223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products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will be included?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2664069"/>
            <a:ext cx="8150469" cy="3200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http://www.fda.gov/AnimalVeterinary/SafetyHealth/AntimicrobialResistance/JudiciousUseofAntimicrobials/ucm390429.htm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30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465"/>
            <a:ext cx="8396654" cy="103223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Currently there are 3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products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VFD labels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3600" dirty="0" err="1" smtClean="0"/>
              <a:t>Pulmotil</a:t>
            </a:r>
            <a:r>
              <a:rPr lang="en-US" sz="3600" dirty="0" smtClean="0"/>
              <a:t>™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err="1" smtClean="0"/>
              <a:t>Florivo</a:t>
            </a:r>
            <a:r>
              <a:rPr lang="en-US" sz="3600" dirty="0" smtClean="0"/>
              <a:t>™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err="1" smtClean="0"/>
              <a:t>Kavault</a:t>
            </a:r>
            <a:r>
              <a:rPr lang="en-US" sz="3600" dirty="0"/>
              <a:t>™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88023" y="1951892"/>
            <a:ext cx="2708031" cy="127488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465"/>
            <a:ext cx="8396654" cy="103223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 the VFD moves forward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By the end of 2016, every medically important drug used in livestock feed will require a VFD label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antibiotics destined to be VFD products will become VFD products in DECEMBER 2016.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Until then it is business as usual.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After January 2017—all will be VFD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Client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Must establish a valid client patient relationship with a licensed veterinarian</a:t>
            </a:r>
          </a:p>
          <a:p>
            <a:endParaRPr lang="en-US" dirty="0" smtClean="0"/>
          </a:p>
          <a:p>
            <a:r>
              <a:rPr lang="en-US" dirty="0" smtClean="0"/>
              <a:t>Feed VFD feed or combination to animals by no later than the </a:t>
            </a:r>
            <a:r>
              <a:rPr lang="en-US" u="sng" dirty="0" smtClean="0"/>
              <a:t>expiration</a:t>
            </a:r>
            <a:r>
              <a:rPr lang="en-US" dirty="0" smtClean="0"/>
              <a:t> date</a:t>
            </a:r>
          </a:p>
          <a:p>
            <a:endParaRPr lang="en-US" dirty="0" smtClean="0"/>
          </a:p>
          <a:p>
            <a:r>
              <a:rPr lang="en-US" dirty="0" smtClean="0"/>
              <a:t>Provide a copy of the VFD to the distributor if the issuing veterinarian sends the distributor’s copy through the client</a:t>
            </a:r>
          </a:p>
          <a:p>
            <a:endParaRPr lang="en-US" dirty="0" smtClean="0"/>
          </a:p>
          <a:p>
            <a:r>
              <a:rPr lang="en-US" dirty="0" smtClean="0"/>
              <a:t>Maintain a copy of the VFD for 2 years</a:t>
            </a:r>
          </a:p>
          <a:p>
            <a:endParaRPr lang="en-US" dirty="0" smtClean="0"/>
          </a:p>
          <a:p>
            <a:r>
              <a:rPr lang="en-US" dirty="0" smtClean="0"/>
              <a:t>Provide VFD orders for inspection by FDA upon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7816362" cy="103223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Must follow two important dates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09" y="1487977"/>
            <a:ext cx="3490546" cy="4512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Expiration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many days the producer has to acquire and use the VFD drug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expiration date longer than 6 months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78670" y="1487977"/>
            <a:ext cx="3094892" cy="311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04A7B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04A7B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04A7B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04A7B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04A7B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Duration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Number of days the VFD </a:t>
            </a:r>
            <a:r>
              <a:rPr lang="en-US" u="sng" dirty="0" smtClean="0"/>
              <a:t>is to</a:t>
            </a:r>
            <a:r>
              <a:rPr lang="en-US" dirty="0" smtClean="0"/>
              <a:t> be fed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Pulmotil</a:t>
            </a:r>
            <a:r>
              <a:rPr lang="en-US" dirty="0" smtClean="0"/>
              <a:t>™: Feed for 14 days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6446" y="5073459"/>
            <a:ext cx="2708032" cy="1015663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Pulmotil</a:t>
            </a:r>
            <a:r>
              <a:rPr lang="en-US" sz="2000" dirty="0" smtClean="0"/>
              <a:t>™ </a:t>
            </a:r>
          </a:p>
          <a:p>
            <a:r>
              <a:rPr lang="en-US" sz="2000" dirty="0" smtClean="0"/>
              <a:t>45 day expiration</a:t>
            </a:r>
          </a:p>
          <a:p>
            <a:r>
              <a:rPr lang="en-US" sz="2000" dirty="0" smtClean="0"/>
              <a:t>14 feeding duration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79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7702062" cy="103223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Veterinarian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9"/>
            <a:ext cx="8229600" cy="45126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Licensed in the state where the product is used/animals housed</a:t>
            </a:r>
          </a:p>
          <a:p>
            <a:endParaRPr lang="en-US" dirty="0"/>
          </a:p>
          <a:p>
            <a:r>
              <a:rPr lang="en-US" dirty="0" smtClean="0"/>
              <a:t>Has a valid client patient relationship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1)   engage </a:t>
            </a:r>
            <a:r>
              <a:rPr lang="en-US" dirty="0"/>
              <a:t>with the client to assume responsibility for making clinical judgments about patient health;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  have </a:t>
            </a:r>
            <a:r>
              <a:rPr lang="en-US" dirty="0"/>
              <a:t>sufficient knowledge of the patient by virtue of patient examination and/or visits to the facility where patient is </a:t>
            </a:r>
            <a:r>
              <a:rPr lang="en-US" dirty="0" smtClean="0"/>
              <a:t>managed</a:t>
            </a:r>
          </a:p>
          <a:p>
            <a:pPr marL="457200" lvl="1" indent="0">
              <a:buNone/>
            </a:pPr>
            <a:r>
              <a:rPr lang="en-US" dirty="0" smtClean="0"/>
              <a:t>3</a:t>
            </a:r>
            <a:r>
              <a:rPr lang="en-US" dirty="0"/>
              <a:t>) </a:t>
            </a:r>
            <a:r>
              <a:rPr lang="en-US" dirty="0" smtClean="0"/>
              <a:t>  provide </a:t>
            </a:r>
            <a:r>
              <a:rPr lang="en-US" dirty="0"/>
              <a:t>for any necessary follow-up evaluation or care</a:t>
            </a:r>
          </a:p>
        </p:txBody>
      </p:sp>
    </p:spTree>
    <p:extLst>
      <p:ext uri="{BB962C8B-B14F-4D97-AF65-F5344CB8AC3E}">
        <p14:creationId xmlns:p14="http://schemas.microsoft.com/office/powerpoint/2010/main" val="16124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is a VFD?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6" y="2593732"/>
            <a:ext cx="8642838" cy="1230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/>
              <a:t>Written</a:t>
            </a:r>
            <a:r>
              <a:rPr lang="en-US" sz="2800" dirty="0" smtClean="0"/>
              <a:t> authorization for an animal owner/caretaker to obtain and use a VFD drug or combination to treat the animals within accordance for use approved by FDA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64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7702062" cy="103223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Veterinarian requirements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6677"/>
            <a:ext cx="8229600" cy="3274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Provide a copy of the VFD to both client and distributor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can ask the client to deliver a hard copy to distributor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Maintain original VFD for two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Provide VFD orders for inspection by FDA upon request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24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444254"/>
              </p:ext>
            </p:extLst>
          </p:nvPr>
        </p:nvGraphicFramePr>
        <p:xfrm>
          <a:off x="457200" y="281353"/>
          <a:ext cx="8229600" cy="615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1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49" y="249980"/>
            <a:ext cx="4857929" cy="286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725" y="2659062"/>
            <a:ext cx="52387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1587156"/>
            <a:ext cx="7772400" cy="13620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39262" y="3291394"/>
            <a:ext cx="4361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Gregg A. Hanzlicek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785-532-4853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gahanz@vet.k-state.edu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4" y="149470"/>
            <a:ext cx="6937130" cy="645355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14300" indent="-114300"/>
            <a:r>
              <a:rPr lang="en-US" sz="1800" dirty="0" smtClean="0"/>
              <a:t>the </a:t>
            </a:r>
            <a:r>
              <a:rPr lang="en-US" sz="1800" dirty="0"/>
              <a:t>veterinarian’s name, address, and telephone number;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the client’s name, business or home address, and telephone number;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u="sng" dirty="0"/>
              <a:t>the premises at which the animals specified in the VFD are located</a:t>
            </a:r>
            <a:r>
              <a:rPr lang="en-US" sz="1800" dirty="0"/>
              <a:t>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the date of VFD issuance;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the expiration date of the VFD;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the name of the VFD drug(s);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the species and production class of animals to be fed the VFD feed;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u="sng" dirty="0"/>
              <a:t>the approximate number of animals to be fed </a:t>
            </a:r>
            <a:r>
              <a:rPr lang="en-US" sz="1800" dirty="0"/>
              <a:t>the VFD feed by the expiration date of the VFD;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the indication for which the VFD is issued;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the level of VFD drug in the feed and duration of use;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the withdrawal time, special instructions, and cautionary statements necessary for use of the drug in conformance with the approval;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the number of reorders (refills) authorized, if permitted by the drug approval, conditional approval, or index listing;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the statement: “Use of feed containing this veterinary feed directive (VFD) drug in a manner other than as directed on the labeling </a:t>
            </a:r>
            <a:r>
              <a:rPr lang="en-US" sz="1800" dirty="0" smtClean="0"/>
              <a:t>(extra label </a:t>
            </a:r>
            <a:r>
              <a:rPr lang="en-US" sz="1800" dirty="0"/>
              <a:t>use), is not permitted”;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an affirmation of intent for combination VFD drugs as described in 21 CFR 558.6(b)(6); and • the veterinarian’s electronic or written signature.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4524" y="2189284"/>
            <a:ext cx="1907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Information required for each VFD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27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is a VFD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drug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8462"/>
            <a:ext cx="8229600" cy="3780691"/>
          </a:xfrm>
        </p:spPr>
        <p:txBody>
          <a:bodyPr>
            <a:normAutofit/>
          </a:bodyPr>
          <a:lstStyle/>
          <a:p>
            <a:r>
              <a:rPr lang="en-US" dirty="0"/>
              <a:t>A "VFD drug” is a drug intended for use in or on animal feed that is limited to use under the professional supervision of a licensed veterinarian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All VFD drugs will contain this statement on the label: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"Caution: Federal law restricts medicated feed containing this veterinary feed directive (VFD) drug to use by or on the order of a licensed veterinarian."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8449408" cy="103223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Who will be under VFD rules?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254"/>
            <a:ext cx="8229600" cy="41675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 production animal industries</a:t>
            </a:r>
          </a:p>
          <a:p>
            <a:endParaRPr lang="en-US" dirty="0"/>
          </a:p>
          <a:p>
            <a:pPr lvl="1"/>
            <a:r>
              <a:rPr lang="en-US" dirty="0" smtClean="0"/>
              <a:t>Beef</a:t>
            </a:r>
          </a:p>
          <a:p>
            <a:pPr lvl="1"/>
            <a:r>
              <a:rPr lang="en-US" dirty="0" smtClean="0"/>
              <a:t>Dairy</a:t>
            </a:r>
          </a:p>
          <a:p>
            <a:pPr lvl="1"/>
            <a:r>
              <a:rPr lang="en-US" dirty="0" smtClean="0"/>
              <a:t>Swine</a:t>
            </a:r>
          </a:p>
          <a:p>
            <a:pPr lvl="1"/>
            <a:r>
              <a:rPr lang="en-US" dirty="0" smtClean="0"/>
              <a:t>Sheep</a:t>
            </a:r>
          </a:p>
          <a:p>
            <a:pPr lvl="1"/>
            <a:r>
              <a:rPr lang="en-US" dirty="0" smtClean="0"/>
              <a:t>Goats</a:t>
            </a:r>
          </a:p>
          <a:p>
            <a:pPr lvl="1"/>
            <a:r>
              <a:rPr lang="en-US" dirty="0" smtClean="0"/>
              <a:t>Poultry</a:t>
            </a:r>
          </a:p>
          <a:p>
            <a:pPr lvl="1"/>
            <a:r>
              <a:rPr lang="en-US" dirty="0" smtClean="0"/>
              <a:t>Aquaculture</a:t>
            </a:r>
          </a:p>
          <a:p>
            <a:pPr lvl="1"/>
            <a:r>
              <a:rPr lang="en-US" dirty="0" smtClean="0"/>
              <a:t>Honey production (apiarist)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8449408" cy="103223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was the VFD program initiated?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254"/>
            <a:ext cx="8229600" cy="416755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To prevent further antibiotic resistance observed in human medicine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By reducing the use of “medically important” antibiotics by production agriculture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Allows for “veterinary oversight”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Encourages “judicious antimicrobial use”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532"/>
            <a:ext cx="8590085" cy="103223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VFD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17639"/>
            <a:ext cx="8150469" cy="4446830"/>
          </a:xfrm>
        </p:spPr>
        <p:txBody>
          <a:bodyPr>
            <a:noAutofit/>
          </a:bodyPr>
          <a:lstStyle/>
          <a:p>
            <a:r>
              <a:rPr lang="en-US" sz="3600" cap="all" dirty="0" smtClean="0"/>
              <a:t>Only</a:t>
            </a:r>
            <a:r>
              <a:rPr lang="en-US" sz="3600" dirty="0" smtClean="0"/>
              <a:t> impacts:</a:t>
            </a:r>
          </a:p>
          <a:p>
            <a:endParaRPr lang="en-US" sz="3600" u="sng" dirty="0"/>
          </a:p>
          <a:p>
            <a:pPr marL="457200" lvl="1" indent="0">
              <a:buNone/>
            </a:pPr>
            <a:r>
              <a:rPr lang="en-US" sz="3200" u="sng" dirty="0" smtClean="0"/>
              <a:t>FEED grade antibiotics</a:t>
            </a:r>
            <a:endParaRPr lang="en-US" sz="3200" u="sng" dirty="0"/>
          </a:p>
          <a:p>
            <a:pPr lvl="1"/>
            <a:r>
              <a:rPr lang="en-US" sz="2000" dirty="0" smtClean="0"/>
              <a:t>Presently over-the-counter (OTC) </a:t>
            </a:r>
            <a:endParaRPr lang="en-US" sz="2000" dirty="0"/>
          </a:p>
          <a:p>
            <a:pPr lvl="1"/>
            <a:r>
              <a:rPr lang="en-US" sz="2000" b="1" dirty="0" smtClean="0">
                <a:solidFill>
                  <a:srgbClr val="00B050"/>
                </a:solidFill>
              </a:rPr>
              <a:t>Used in or on feed or in water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That are……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“Medically important” in human medicine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743" r="24205" b="12353"/>
          <a:stretch/>
        </p:blipFill>
        <p:spPr>
          <a:xfrm>
            <a:off x="7574572" y="216609"/>
            <a:ext cx="1072662" cy="18783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42" r="21691"/>
          <a:stretch/>
        </p:blipFill>
        <p:spPr>
          <a:xfrm>
            <a:off x="6290893" y="965705"/>
            <a:ext cx="1257301" cy="21431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957" y="2131666"/>
            <a:ext cx="1054883" cy="21160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571" y="3189702"/>
            <a:ext cx="1391732" cy="13917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3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532"/>
            <a:ext cx="8590085" cy="103223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VFD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2276"/>
            <a:ext cx="8150469" cy="4446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Does </a:t>
            </a:r>
            <a:r>
              <a:rPr lang="en-US" sz="4000" u="sng" dirty="0" smtClean="0"/>
              <a:t>NOT</a:t>
            </a:r>
            <a:r>
              <a:rPr lang="en-US" sz="4000" dirty="0" smtClean="0"/>
              <a:t> include: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2000" dirty="0" smtClean="0"/>
              <a:t>Injectable antibiotics</a:t>
            </a:r>
          </a:p>
          <a:p>
            <a:pPr lvl="1"/>
            <a:r>
              <a:rPr lang="en-US" sz="2000" dirty="0" smtClean="0"/>
              <a:t>Bolus antibiotics</a:t>
            </a:r>
          </a:p>
          <a:p>
            <a:pPr lvl="1"/>
            <a:r>
              <a:rPr lang="en-US" sz="2000" dirty="0" smtClean="0"/>
              <a:t>Dewormers</a:t>
            </a:r>
          </a:p>
          <a:p>
            <a:pPr lvl="1"/>
            <a:r>
              <a:rPr lang="en-US" sz="2000" dirty="0" smtClean="0"/>
              <a:t>Fly control products</a:t>
            </a:r>
          </a:p>
          <a:p>
            <a:pPr lvl="1"/>
            <a:r>
              <a:rPr lang="en-US" sz="2000" dirty="0" smtClean="0"/>
              <a:t>Anti-inflammatory products: Banamine™</a:t>
            </a:r>
          </a:p>
          <a:p>
            <a:pPr lvl="1"/>
            <a:r>
              <a:rPr lang="en-US" sz="2000" dirty="0" smtClean="0"/>
              <a:t>Implants</a:t>
            </a:r>
          </a:p>
          <a:p>
            <a:pPr lvl="1"/>
            <a:r>
              <a:rPr lang="en-US" sz="2000" dirty="0" smtClean="0"/>
              <a:t>MGA</a:t>
            </a:r>
          </a:p>
          <a:p>
            <a:pPr lvl="1"/>
            <a:r>
              <a:rPr lang="en-US" sz="2000" dirty="0" smtClean="0"/>
              <a:t>Intramammary antibiotics</a:t>
            </a:r>
          </a:p>
          <a:p>
            <a:pPr lvl="1"/>
            <a:r>
              <a:rPr lang="en-US" sz="2000" dirty="0" smtClean="0"/>
              <a:t>Synchronization products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33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532"/>
            <a:ext cx="8590085" cy="103223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VFD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36767"/>
            <a:ext cx="8150469" cy="3991707"/>
          </a:xfrm>
        </p:spPr>
        <p:txBody>
          <a:bodyPr>
            <a:noAutofit/>
          </a:bodyPr>
          <a:lstStyle/>
          <a:p>
            <a:r>
              <a:rPr lang="en-US" sz="3600" dirty="0" smtClean="0"/>
              <a:t>Does </a:t>
            </a:r>
            <a:r>
              <a:rPr lang="en-US" sz="3600" u="sng" dirty="0" smtClean="0"/>
              <a:t>NOT</a:t>
            </a:r>
            <a:r>
              <a:rPr lang="en-US" sz="3600" dirty="0" smtClean="0"/>
              <a:t> include*:</a:t>
            </a:r>
          </a:p>
          <a:p>
            <a:endParaRPr lang="en-US" sz="3600" dirty="0"/>
          </a:p>
          <a:p>
            <a:pPr lvl="1"/>
            <a:r>
              <a:rPr lang="en-US" sz="2800" dirty="0" smtClean="0"/>
              <a:t>Ionophore</a:t>
            </a:r>
          </a:p>
          <a:p>
            <a:pPr lvl="2"/>
            <a:r>
              <a:rPr lang="en-US" sz="2000" dirty="0" smtClean="0"/>
              <a:t>Rumensin™, </a:t>
            </a:r>
            <a:r>
              <a:rPr lang="en-US" sz="2000" dirty="0" err="1" smtClean="0"/>
              <a:t>Bovatec</a:t>
            </a:r>
            <a:r>
              <a:rPr lang="en-US" sz="2000" dirty="0" smtClean="0"/>
              <a:t>™</a:t>
            </a:r>
            <a:endParaRPr lang="en-US" sz="2000" dirty="0"/>
          </a:p>
          <a:p>
            <a:pPr lvl="1"/>
            <a:r>
              <a:rPr lang="en-US" sz="2800" dirty="0" err="1" smtClean="0"/>
              <a:t>Coccidiostat</a:t>
            </a:r>
            <a:endParaRPr lang="en-US" sz="2800" dirty="0" smtClean="0"/>
          </a:p>
          <a:p>
            <a:pPr lvl="2"/>
            <a:r>
              <a:rPr lang="en-US" sz="2000" dirty="0" err="1" smtClean="0"/>
              <a:t>Decoxx</a:t>
            </a:r>
            <a:r>
              <a:rPr lang="en-US" sz="2000" dirty="0" smtClean="0"/>
              <a:t>™ </a:t>
            </a:r>
          </a:p>
          <a:p>
            <a:pPr lvl="1"/>
            <a:r>
              <a:rPr lang="en-US" sz="2800" dirty="0" err="1" smtClean="0"/>
              <a:t>Coccidiostat</a:t>
            </a:r>
            <a:r>
              <a:rPr lang="en-US" sz="2800" dirty="0" smtClean="0"/>
              <a:t> / </a:t>
            </a:r>
            <a:r>
              <a:rPr lang="en-US" sz="2800" dirty="0" err="1" smtClean="0"/>
              <a:t>coccidiocidal</a:t>
            </a:r>
            <a:endParaRPr lang="en-US" sz="2800" dirty="0" smtClean="0"/>
          </a:p>
          <a:p>
            <a:pPr lvl="2"/>
            <a:r>
              <a:rPr lang="en-US" sz="2000" dirty="0" smtClean="0"/>
              <a:t>Corid™</a:t>
            </a:r>
          </a:p>
          <a:p>
            <a:pPr lvl="1"/>
            <a:r>
              <a:rPr lang="en-US" sz="2800" dirty="0" smtClean="0"/>
              <a:t>Bacitracin</a:t>
            </a:r>
          </a:p>
          <a:p>
            <a:pPr lvl="2"/>
            <a:r>
              <a:rPr lang="en-US" sz="2000" dirty="0"/>
              <a:t>BMD 60™</a:t>
            </a:r>
          </a:p>
          <a:p>
            <a:pPr lvl="2"/>
            <a:endParaRPr lang="en-US" sz="3600" dirty="0"/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809391" y="5328474"/>
            <a:ext cx="3798277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*Unless they are fed with VFD designated antibiotic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92970" y="2090293"/>
            <a:ext cx="3402622" cy="12557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800" dirty="0">
                <a:solidFill>
                  <a:srgbClr val="00B050"/>
                </a:solidFill>
                <a:latin typeface="Arial"/>
                <a:cs typeface="Arial"/>
              </a:rPr>
              <a:t>Are not medically important in human medicine</a:t>
            </a:r>
          </a:p>
        </p:txBody>
      </p:sp>
    </p:spTree>
    <p:extLst>
      <p:ext uri="{BB962C8B-B14F-4D97-AF65-F5344CB8AC3E}">
        <p14:creationId xmlns:p14="http://schemas.microsoft.com/office/powerpoint/2010/main" val="31365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5CA3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65000"/>
              <a:lumOff val="3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3466</TotalTime>
  <Words>1014</Words>
  <Application>Microsoft Office PowerPoint</Application>
  <PresentationFormat>On-screen Show (4:3)</PresentationFormat>
  <Paragraphs>189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ppt5CA3.tmp</vt:lpstr>
      <vt:lpstr>Veterinary Feed Directive</vt:lpstr>
      <vt:lpstr>What is a VFD?</vt:lpstr>
      <vt:lpstr>PowerPoint Presentation</vt:lpstr>
      <vt:lpstr>What is a VFD drug?</vt:lpstr>
      <vt:lpstr>Who will be under VFD rules?</vt:lpstr>
      <vt:lpstr>Why was the VFD program initiated?</vt:lpstr>
      <vt:lpstr>VFD</vt:lpstr>
      <vt:lpstr>VFD</vt:lpstr>
      <vt:lpstr>VFD</vt:lpstr>
      <vt:lpstr>Need a VFD: scenarios</vt:lpstr>
      <vt:lpstr>All products</vt:lpstr>
      <vt:lpstr>Extra label use</vt:lpstr>
      <vt:lpstr>Extra label use is NOT permitted under any circumstance for feed grade antibiotics </vt:lpstr>
      <vt:lpstr>What products will be included?</vt:lpstr>
      <vt:lpstr>Currently there are 3 products with VFD labels </vt:lpstr>
      <vt:lpstr>As the VFD moves forward </vt:lpstr>
      <vt:lpstr>Client responsibilities</vt:lpstr>
      <vt:lpstr>Must follow two important dates</vt:lpstr>
      <vt:lpstr>Veterinarian requirements  </vt:lpstr>
      <vt:lpstr>Veterinarian requirements  </vt:lpstr>
      <vt:lpstr>PowerPoint Presentation</vt:lpstr>
      <vt:lpstr>PowerPoint Presentation</vt:lpstr>
      <vt:lpstr>Thank you</vt:lpstr>
    </vt:vector>
  </TitlesOfParts>
  <Company>KSU College Of Veterinary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 Feed  Directive</dc:title>
  <dc:creator>gregg hanzlicek</dc:creator>
  <cp:lastModifiedBy>Karen Marie Blakeslee</cp:lastModifiedBy>
  <cp:revision>64</cp:revision>
  <cp:lastPrinted>2016-01-21T18:49:36Z</cp:lastPrinted>
  <dcterms:created xsi:type="dcterms:W3CDTF">2016-01-01T14:44:37Z</dcterms:created>
  <dcterms:modified xsi:type="dcterms:W3CDTF">2016-04-04T20:52:33Z</dcterms:modified>
</cp:coreProperties>
</file>