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8" r:id="rId3"/>
    <p:sldId id="289" r:id="rId4"/>
    <p:sldId id="290" r:id="rId5"/>
    <p:sldId id="292" r:id="rId6"/>
    <p:sldId id="291" r:id="rId7"/>
    <p:sldId id="295" r:id="rId8"/>
    <p:sldId id="294" r:id="rId9"/>
    <p:sldId id="293" r:id="rId10"/>
    <p:sldId id="296" r:id="rId11"/>
    <p:sldId id="297" r:id="rId12"/>
    <p:sldId id="298" r:id="rId13"/>
    <p:sldId id="306" r:id="rId14"/>
    <p:sldId id="286" r:id="rId15"/>
    <p:sldId id="287" r:id="rId16"/>
    <p:sldId id="299" r:id="rId17"/>
    <p:sldId id="302" r:id="rId18"/>
    <p:sldId id="303" r:id="rId19"/>
    <p:sldId id="300" r:id="rId20"/>
    <p:sldId id="301" r:id="rId21"/>
    <p:sldId id="304" r:id="rId22"/>
    <p:sldId id="305" r:id="rId2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80458" autoAdjust="0"/>
  </p:normalViewPr>
  <p:slideViewPr>
    <p:cSldViewPr>
      <p:cViewPr>
        <p:scale>
          <a:sx n="68" d="100"/>
          <a:sy n="68" d="100"/>
        </p:scale>
        <p:origin x="288" y="9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NO</a:t>
            </a:r>
            <a:r>
              <a:rPr lang="en-US" baseline="-25000" dirty="0"/>
              <a:t>3</a:t>
            </a:r>
            <a:r>
              <a:rPr lang="en-US" dirty="0"/>
              <a:t>-N ppm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NO3-N ppm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Stalk, lower 1/3</c:v>
                </c:pt>
                <c:pt idx="1">
                  <c:v>Stalk, middle 1/3</c:v>
                </c:pt>
                <c:pt idx="2">
                  <c:v>Stalk, upper 1/3</c:v>
                </c:pt>
                <c:pt idx="3">
                  <c:v>Leaves</c:v>
                </c:pt>
                <c:pt idx="4">
                  <c:v>Ears</c:v>
                </c:pt>
                <c:pt idx="5">
                  <c:v>Whole Plant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5524</c:v>
                </c:pt>
                <c:pt idx="1">
                  <c:v>803</c:v>
                </c:pt>
                <c:pt idx="2">
                  <c:v>153</c:v>
                </c:pt>
                <c:pt idx="3">
                  <c:v>64</c:v>
                </c:pt>
                <c:pt idx="4">
                  <c:v>17</c:v>
                </c:pt>
                <c:pt idx="5">
                  <c:v>978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753536"/>
        <c:axId val="32544640"/>
      </c:barChart>
      <c:catAx>
        <c:axId val="32753536"/>
        <c:scaling>
          <c:orientation val="minMax"/>
        </c:scaling>
        <c:delete val="0"/>
        <c:axPos val="b"/>
        <c:majorTickMark val="out"/>
        <c:minorTickMark val="none"/>
        <c:tickLblPos val="nextTo"/>
        <c:crossAx val="32544640"/>
        <c:crosses val="autoZero"/>
        <c:auto val="1"/>
        <c:lblAlgn val="ctr"/>
        <c:lblOffset val="100"/>
        <c:noMultiLvlLbl val="0"/>
      </c:catAx>
      <c:valAx>
        <c:axId val="325446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NO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 – Nitrogen,</a:t>
                </a:r>
                <a:r>
                  <a:rPr lang="en-US" baseline="0" dirty="0" smtClean="0"/>
                  <a:t> ppm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27535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0F2F-7A56-495C-8541-4FAF3ADE9830}" type="datetimeFigureOut">
              <a:rPr lang="zh-CN" altLang="en-US" smtClean="0"/>
              <a:pPr/>
              <a:t>2014/5/8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0642D-77E5-4D48-A8B4-15A9F1983F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688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D1BBC-681B-4CBD-8FDE-658FBB43DA74}" type="datetimeFigureOut">
              <a:rPr lang="zh-CN" altLang="en-US" smtClean="0"/>
              <a:pPr/>
              <a:t>2014/5/8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B4854-9A90-4D4B-A1A1-BB78C6A8E3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128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7389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4168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553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3177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55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677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5514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032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1552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324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056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52970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1699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991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3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100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288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220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647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2554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4854-9A90-4D4B-A1A1-BB78C6A8E340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9998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4931-8FF3-4FF7-9FC5-41A3CD06F281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039C-D299-45F3-9AC3-DBFBF05ACCED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603E-753F-4AF7-B559-44B3780E58EE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449-F465-454F-9869-8926F4CBC773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10D3D-17B2-4BCE-A41C-0BA446862D75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756A-AA38-4743-93A6-8FE40C73DA46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17C3-5C81-4118-A04B-9E48380F9AE3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19AD-05A1-4C47-BCE9-A441254A07E7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1525-C1ED-491F-A213-6699ED5722A1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0D7B-1970-4BBC-BADF-5DB1734B57C6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1D6B-040D-47BA-BF99-9639D40461F6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1741C-7244-4957-8740-A1C4DD3CF43E}" type="datetime1">
              <a:rPr lang="en-US" altLang="zh-CN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8229600" cy="22098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7030A0"/>
                </a:solidFill>
                <a:cs typeface="Times New Roman" pitchFamily="18" charset="0"/>
              </a:rPr>
              <a:t>Forage Options for Drought Stressed Corn</a:t>
            </a:r>
            <a:endParaRPr lang="zh-CN" altLang="en-US" sz="4000" b="1" dirty="0" smtClean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305800" cy="1752600"/>
          </a:xfrm>
        </p:spPr>
        <p:txBody>
          <a:bodyPr>
            <a:noAutofit/>
          </a:bodyPr>
          <a:lstStyle/>
          <a:p>
            <a:endParaRPr lang="zh-CN" altLang="en-US" sz="2800" baseline="300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46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Value Based on TDN or Energy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841339"/>
              </p:ext>
            </p:extLst>
          </p:nvPr>
        </p:nvGraphicFramePr>
        <p:xfrm>
          <a:off x="152400" y="893403"/>
          <a:ext cx="8839200" cy="4693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81200"/>
                <a:gridCol w="1447800"/>
                <a:gridCol w="1371600"/>
                <a:gridCol w="1371600"/>
              </a:tblGrid>
              <a:tr h="1057318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Utility</a:t>
                      </a:r>
                      <a:r>
                        <a:rPr lang="en-US" sz="2800" baseline="0" dirty="0" smtClean="0"/>
                        <a:t> Alfalfa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Straw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Brome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Corn</a:t>
                      </a:r>
                      <a:endParaRPr lang="en-US" sz="2800" dirty="0"/>
                    </a:p>
                  </a:txBody>
                  <a:tcPr/>
                </a:tc>
              </a:tr>
              <a:tr h="46088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$/ton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270</a:t>
                      </a:r>
                      <a:endParaRPr lang="en-US" sz="2800" dirty="0"/>
                    </a:p>
                  </a:txBody>
                  <a:tcPr/>
                </a:tc>
              </a:tr>
              <a:tr h="46088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DM,</a:t>
                      </a:r>
                      <a:r>
                        <a:rPr lang="en-US" sz="2800" baseline="0" dirty="0" smtClean="0"/>
                        <a:t> 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88</a:t>
                      </a:r>
                      <a:endParaRPr lang="en-US" sz="2800" dirty="0"/>
                    </a:p>
                  </a:txBody>
                  <a:tcPr/>
                </a:tc>
              </a:tr>
              <a:tr h="46088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TDN, 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41.8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54.4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88.1</a:t>
                      </a:r>
                      <a:endParaRPr lang="en-US" sz="2800" dirty="0"/>
                    </a:p>
                  </a:txBody>
                  <a:tcPr/>
                </a:tc>
              </a:tr>
              <a:tr h="46088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</a:t>
                      </a:r>
                      <a:r>
                        <a:rPr lang="en-US" sz="2800" baseline="-25000" dirty="0" smtClean="0"/>
                        <a:t>M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Mcal</a:t>
                      </a:r>
                      <a:r>
                        <a:rPr lang="en-US" sz="2800" baseline="0" dirty="0" smtClean="0"/>
                        <a:t>/</a:t>
                      </a:r>
                      <a:r>
                        <a:rPr lang="en-US" sz="2800" baseline="0" dirty="0" err="1" smtClean="0"/>
                        <a:t>lb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0.58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0.28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0.52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1.0</a:t>
                      </a:r>
                      <a:endParaRPr lang="en-US" sz="2800" dirty="0"/>
                    </a:p>
                  </a:txBody>
                  <a:tcPr/>
                </a:tc>
              </a:tr>
              <a:tr h="460882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46935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*$/</a:t>
                      </a:r>
                      <a:r>
                        <a:rPr lang="en-US" sz="2800" dirty="0" err="1" smtClean="0"/>
                        <a:t>pt</a:t>
                      </a:r>
                      <a:r>
                        <a:rPr lang="en-US" sz="2800" dirty="0" smtClean="0"/>
                        <a:t> of TDN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0.174</a:t>
                      </a:r>
                    </a:p>
                  </a:txBody>
                  <a:tcPr marL="9525" marR="9525" marT="9525" marB="0" anchor="ctr"/>
                </a:tc>
              </a:tr>
              <a:tr h="46088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*$/</a:t>
                      </a:r>
                      <a:r>
                        <a:rPr lang="en-US" sz="2800" dirty="0" err="1" smtClean="0"/>
                        <a:t>Mcal</a:t>
                      </a:r>
                      <a:r>
                        <a:rPr lang="en-US" sz="2800" dirty="0" smtClean="0"/>
                        <a:t> of NE</a:t>
                      </a:r>
                      <a:r>
                        <a:rPr lang="en-US" sz="2800" baseline="-25000" dirty="0" smtClean="0"/>
                        <a:t>M 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0.153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56388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35% DM Stressed corn with 67.9% TDN = $41 - $95/ton less harvest cost</a:t>
            </a:r>
          </a:p>
          <a:p>
            <a:endParaRPr lang="en-US" b="1" dirty="0"/>
          </a:p>
          <a:p>
            <a:r>
              <a:rPr lang="en-US" b="1" dirty="0" smtClean="0"/>
              <a:t>35% DM Stressed corn with 0.73 </a:t>
            </a:r>
            <a:r>
              <a:rPr lang="en-US" b="1" dirty="0" err="1" smtClean="0"/>
              <a:t>Mcal</a:t>
            </a:r>
            <a:r>
              <a:rPr lang="en-US" b="1" dirty="0" smtClean="0"/>
              <a:t>, NEM = $66 – $91/ton less harvest cost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09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Factors in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Silage</a:t>
            </a:r>
          </a:p>
          <a:p>
            <a:pPr lvl="1"/>
            <a:r>
              <a:rPr lang="en-US" dirty="0" smtClean="0"/>
              <a:t>Buyer suffers the storage loss</a:t>
            </a:r>
          </a:p>
          <a:p>
            <a:pPr lvl="2"/>
            <a:r>
              <a:rPr lang="en-US" dirty="0" smtClean="0"/>
              <a:t>15-50% of the dry matter </a:t>
            </a:r>
          </a:p>
          <a:p>
            <a:pPr lvl="2"/>
            <a:r>
              <a:rPr lang="en-US" dirty="0" smtClean="0"/>
              <a:t>Losses of comparison crops is 2-5%</a:t>
            </a:r>
          </a:p>
          <a:p>
            <a:pPr lvl="2"/>
            <a:r>
              <a:rPr lang="en-US" dirty="0" smtClean="0"/>
              <a:t>For value comparisons, need to adjust for storage loss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Alfalfa may be overpriced compared to other forages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82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Producers Price Forage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Win, win for both parties</a:t>
            </a:r>
          </a:p>
          <a:p>
            <a:r>
              <a:rPr lang="en-US" dirty="0" smtClean="0"/>
              <a:t>Crop producers need to work with crop insurance companies first!!!</a:t>
            </a:r>
          </a:p>
          <a:p>
            <a:r>
              <a:rPr lang="en-US" dirty="0" smtClean="0"/>
              <a:t>Silage pricing spreadsheet can be helpful if grain is present</a:t>
            </a:r>
          </a:p>
          <a:p>
            <a:r>
              <a:rPr lang="en-US" dirty="0" smtClean="0"/>
              <a:t>Alternate pricing methods if dealing with barren stalks</a:t>
            </a:r>
          </a:p>
          <a:p>
            <a:r>
              <a:rPr lang="en-US" dirty="0" smtClean="0"/>
              <a:t>Local markets will result in significant price variation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7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Harvest Moisture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Critical factor for good silage</a:t>
            </a:r>
          </a:p>
          <a:p>
            <a:pPr lvl="1"/>
            <a:r>
              <a:rPr lang="en-US" dirty="0" smtClean="0"/>
              <a:t>30-35% DM is the target</a:t>
            </a:r>
          </a:p>
          <a:p>
            <a:pPr lvl="1"/>
            <a:r>
              <a:rPr lang="en-US" dirty="0" smtClean="0"/>
              <a:t>40% DM is getting pretty dry</a:t>
            </a:r>
          </a:p>
          <a:p>
            <a:pPr lvl="2"/>
            <a:r>
              <a:rPr lang="en-US" dirty="0" smtClean="0"/>
              <a:t>Increased storage and feeding losses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Handful of finely cut material squeezed tightly for 90 seconds and then grip is released</a:t>
            </a:r>
          </a:p>
          <a:p>
            <a:pPr lvl="1"/>
            <a:r>
              <a:rPr lang="en-US" dirty="0" smtClean="0"/>
              <a:t>Juice between fingers or running – 15-25% DM</a:t>
            </a:r>
          </a:p>
          <a:p>
            <a:pPr lvl="1"/>
            <a:r>
              <a:rPr lang="en-US" dirty="0" smtClean="0"/>
              <a:t>Ball holds shape when pressure is released and the hand is moist – 25-30% DM</a:t>
            </a:r>
          </a:p>
          <a:p>
            <a:pPr lvl="1"/>
            <a:r>
              <a:rPr lang="en-US" dirty="0" smtClean="0"/>
              <a:t>Ball expands slowly and no dampness on hand – 30-40% DM</a:t>
            </a:r>
          </a:p>
          <a:p>
            <a:pPr lvl="1"/>
            <a:r>
              <a:rPr lang="en-US" dirty="0" smtClean="0"/>
              <a:t>Ball springs out when hand is open - &gt;40% DM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Actual testing with microwave or </a:t>
            </a:r>
            <a:r>
              <a:rPr lang="en-US" dirty="0" err="1" smtClean="0"/>
              <a:t>Koster</a:t>
            </a:r>
            <a:r>
              <a:rPr lang="en-US" dirty="0" smtClean="0"/>
              <a:t> tester is the best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/>
              <a:t>Nitrate Toxicity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Nitrite (NO</a:t>
            </a:r>
            <a:r>
              <a:rPr lang="en-US" baseline="-25000" dirty="0" smtClean="0"/>
              <a:t>2</a:t>
            </a:r>
            <a:r>
              <a:rPr lang="en-US" dirty="0" smtClean="0"/>
              <a:t>) not Nitrate (NO</a:t>
            </a:r>
            <a:r>
              <a:rPr lang="en-US" baseline="-25000" dirty="0" smtClean="0"/>
              <a:t>3</a:t>
            </a:r>
            <a:r>
              <a:rPr lang="en-US" dirty="0" smtClean="0"/>
              <a:t>) Toxicity</a:t>
            </a:r>
          </a:p>
          <a:p>
            <a:pPr lvl="1"/>
            <a:r>
              <a:rPr lang="en-US" dirty="0" smtClean="0"/>
              <a:t>Rumen bacteria reduce NO</a:t>
            </a:r>
            <a:r>
              <a:rPr lang="en-US" baseline="-25000" dirty="0" smtClean="0"/>
              <a:t>3</a:t>
            </a:r>
            <a:r>
              <a:rPr lang="en-US" dirty="0" smtClean="0"/>
              <a:t> to NO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Normally NO</a:t>
            </a:r>
            <a:r>
              <a:rPr lang="en-US" baseline="-25000" dirty="0" smtClean="0"/>
              <a:t>2</a:t>
            </a:r>
            <a:r>
              <a:rPr lang="en-US" dirty="0" smtClean="0"/>
              <a:t> converted to ammonia</a:t>
            </a:r>
          </a:p>
          <a:p>
            <a:pPr lvl="1"/>
            <a:r>
              <a:rPr lang="en-US" dirty="0" smtClean="0"/>
              <a:t>Excessive NO</a:t>
            </a:r>
            <a:r>
              <a:rPr lang="en-US" baseline="-25000" dirty="0" smtClean="0"/>
              <a:t>2</a:t>
            </a:r>
            <a:r>
              <a:rPr lang="en-US" dirty="0" smtClean="0"/>
              <a:t> overloads the system</a:t>
            </a:r>
          </a:p>
          <a:p>
            <a:pPr lvl="1"/>
            <a:r>
              <a:rPr lang="en-US" dirty="0" smtClean="0"/>
              <a:t>Nitrite absorbed into blood</a:t>
            </a:r>
          </a:p>
          <a:p>
            <a:pPr lvl="1"/>
            <a:r>
              <a:rPr lang="en-US" dirty="0" smtClean="0"/>
              <a:t>Nitrite converts hemoglobin to </a:t>
            </a:r>
            <a:r>
              <a:rPr lang="en-US" dirty="0" err="1" smtClean="0"/>
              <a:t>methemoglobin</a:t>
            </a:r>
            <a:endParaRPr lang="en-US" dirty="0" smtClean="0"/>
          </a:p>
          <a:p>
            <a:pPr lvl="1"/>
            <a:r>
              <a:rPr lang="en-US" dirty="0" smtClean="0"/>
              <a:t>Loss of oxygen carrying ability of hemoglobin </a:t>
            </a:r>
          </a:p>
          <a:p>
            <a:pPr lvl="1"/>
            <a:r>
              <a:rPr lang="en-US" dirty="0" smtClean="0"/>
              <a:t>Animal dies of </a:t>
            </a:r>
            <a:r>
              <a:rPr lang="en-US" dirty="0" err="1" smtClean="0"/>
              <a:t>asphxsiation</a:t>
            </a:r>
            <a:endParaRPr lang="en-US" dirty="0" smtClean="0"/>
          </a:p>
          <a:p>
            <a:pPr lvl="1"/>
            <a:r>
              <a:rPr lang="en-US" dirty="0" smtClean="0"/>
              <a:t>Sick, hungry, lactating or pregnant most susceptible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 of Toxicity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of toxicity</a:t>
            </a:r>
          </a:p>
          <a:p>
            <a:pPr lvl="1"/>
            <a:r>
              <a:rPr lang="en-US" dirty="0" smtClean="0"/>
              <a:t>Amount consumed </a:t>
            </a:r>
          </a:p>
          <a:p>
            <a:pPr lvl="1"/>
            <a:r>
              <a:rPr lang="en-US" dirty="0" smtClean="0"/>
              <a:t>Length of time for consumption</a:t>
            </a:r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Bluish color of mucus membranes</a:t>
            </a:r>
          </a:p>
          <a:p>
            <a:pPr lvl="1"/>
            <a:r>
              <a:rPr lang="en-US" dirty="0" smtClean="0"/>
              <a:t>Labored breathing </a:t>
            </a:r>
          </a:p>
          <a:p>
            <a:pPr lvl="1"/>
            <a:r>
              <a:rPr lang="en-US" dirty="0" smtClean="0"/>
              <a:t>Muscular tremors</a:t>
            </a:r>
          </a:p>
          <a:p>
            <a:pPr lvl="1"/>
            <a:r>
              <a:rPr lang="en-US" dirty="0" smtClean="0"/>
              <a:t>Collapse and death within 2-3 hours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Qualitative Nitrate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Reagent A</a:t>
            </a:r>
          </a:p>
          <a:p>
            <a:pPr lvl="1"/>
            <a:r>
              <a:rPr lang="en-US" dirty="0" smtClean="0"/>
              <a:t>500 mg of diphenylamine dissolved in 20 ml of water and brought to a final volume of 100 ml with concentrated sulfuric acid (amber storage bottle and storage in dark place)</a:t>
            </a:r>
          </a:p>
          <a:p>
            <a:r>
              <a:rPr lang="en-US" b="1" dirty="0" smtClean="0"/>
              <a:t>Reagent B</a:t>
            </a:r>
          </a:p>
          <a:p>
            <a:pPr lvl="1"/>
            <a:r>
              <a:rPr lang="en-US" dirty="0" smtClean="0"/>
              <a:t>20 ml of water to which 80 ml of concentrated sulfuric acid is carefully added.</a:t>
            </a:r>
          </a:p>
          <a:p>
            <a:r>
              <a:rPr lang="en-US" b="1" dirty="0" smtClean="0"/>
              <a:t>Field Test</a:t>
            </a:r>
          </a:p>
          <a:p>
            <a:pPr lvl="1"/>
            <a:r>
              <a:rPr lang="en-US" dirty="0" smtClean="0"/>
              <a:t>Mix equal parts of reagents A and B and apply mixture to cut portion of plant, if it turns blue, nitrates are present</a:t>
            </a:r>
          </a:p>
          <a:p>
            <a:pPr lvl="1"/>
            <a:r>
              <a:rPr lang="en-US" dirty="0" smtClean="0"/>
              <a:t>If nitrates are detected, a </a:t>
            </a:r>
            <a:r>
              <a:rPr lang="en-US" dirty="0" err="1" smtClean="0"/>
              <a:t>quantative</a:t>
            </a:r>
            <a:r>
              <a:rPr lang="en-US" dirty="0" smtClean="0"/>
              <a:t> analysis is needed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72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sample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stressed plants in the field</a:t>
            </a:r>
          </a:p>
          <a:p>
            <a:pPr lvl="1"/>
            <a:r>
              <a:rPr lang="en-US" dirty="0" smtClean="0"/>
              <a:t>Field edges next to trees</a:t>
            </a:r>
          </a:p>
          <a:p>
            <a:pPr lvl="1"/>
            <a:r>
              <a:rPr lang="en-US" dirty="0" smtClean="0"/>
              <a:t>Slopes of the field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Bottom 1/3 of the stalk</a:t>
            </a:r>
          </a:p>
          <a:p>
            <a:pPr lvl="1"/>
            <a:r>
              <a:rPr lang="en-US" dirty="0" smtClean="0"/>
              <a:t>Higher levels of nitrate in the lower portion of the stalk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58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Nitrate Levels in Corn Stalks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1015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88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Nitrate Levels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461967"/>
              </p:ext>
            </p:extLst>
          </p:nvPr>
        </p:nvGraphicFramePr>
        <p:xfrm>
          <a:off x="457200" y="11430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ppm</a:t>
                      </a:r>
                      <a:r>
                        <a:rPr lang="en-US" sz="2400" baseline="0" dirty="0" smtClean="0"/>
                        <a:t> Nitrate (NO</a:t>
                      </a:r>
                      <a:r>
                        <a:rPr lang="en-US" sz="2400" baseline="-25000" dirty="0" smtClean="0"/>
                        <a:t>3</a:t>
                      </a:r>
                      <a:r>
                        <a:rPr lang="en-US" sz="2400" baseline="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Effect on animals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 – 3,000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Virtually</a:t>
                      </a:r>
                      <a:r>
                        <a:rPr lang="en-US" sz="2400" baseline="0" dirty="0" smtClean="0"/>
                        <a:t> safe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3,000 – 6,000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Moderately safe</a:t>
                      </a:r>
                      <a:r>
                        <a:rPr lang="en-US" sz="2400" baseline="0" dirty="0" smtClean="0"/>
                        <a:t> in most situations; limit use for stressed animals to 50% of the total ration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6,000 – 9,000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Potentially toxic to cattle depending on the situation;</a:t>
                      </a:r>
                      <a:r>
                        <a:rPr lang="en-US" sz="2400" baseline="0" dirty="0" smtClean="0"/>
                        <a:t> do not use as the only source of feed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9,000 and</a:t>
                      </a:r>
                      <a:r>
                        <a:rPr lang="en-US" sz="2400" baseline="0" dirty="0" smtClean="0"/>
                        <a:t> above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Dangerous to cattle and will often cause death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62484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Nitrate Toxicity – MF3029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8528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Options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Silage</a:t>
            </a:r>
          </a:p>
          <a:p>
            <a:pPr lvl="1"/>
            <a:r>
              <a:rPr lang="en-US" dirty="0" smtClean="0"/>
              <a:t>Reduced nitrates (30-70%)</a:t>
            </a:r>
          </a:p>
          <a:p>
            <a:pPr lvl="1"/>
            <a:r>
              <a:rPr lang="en-US" dirty="0" smtClean="0"/>
              <a:t>Improved feeding</a:t>
            </a:r>
          </a:p>
          <a:p>
            <a:pPr lvl="1"/>
            <a:r>
              <a:rPr lang="en-US" dirty="0" smtClean="0"/>
              <a:t>Increased harvested material</a:t>
            </a:r>
          </a:p>
          <a:p>
            <a:pPr lvl="1"/>
            <a:r>
              <a:rPr lang="en-US" dirty="0" smtClean="0"/>
              <a:t>Moisture level and cost</a:t>
            </a:r>
          </a:p>
          <a:p>
            <a:pPr marL="457200" lvl="1" indent="0">
              <a:buNone/>
            </a:pPr>
            <a:endParaRPr lang="en-US" sz="1300" dirty="0" smtClean="0"/>
          </a:p>
          <a:p>
            <a:r>
              <a:rPr lang="en-US" dirty="0" smtClean="0"/>
              <a:t>Bale Dry Stover	</a:t>
            </a:r>
          </a:p>
          <a:p>
            <a:pPr lvl="1"/>
            <a:r>
              <a:rPr lang="en-US" dirty="0" smtClean="0"/>
              <a:t>Drying time (2-3 </a:t>
            </a:r>
            <a:r>
              <a:rPr lang="en-US" dirty="0" err="1" smtClean="0"/>
              <a:t>wks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Equipment issues</a:t>
            </a:r>
          </a:p>
          <a:p>
            <a:pPr lvl="1"/>
            <a:r>
              <a:rPr lang="en-US" dirty="0" smtClean="0"/>
              <a:t>No reduction in nitrate level</a:t>
            </a:r>
          </a:p>
          <a:p>
            <a:pPr lvl="1"/>
            <a:r>
              <a:rPr lang="en-US" dirty="0" smtClean="0"/>
              <a:t>Less water to haul</a:t>
            </a:r>
          </a:p>
          <a:p>
            <a:pPr marL="457200" lvl="1" indent="0">
              <a:buNone/>
            </a:pPr>
            <a:endParaRPr lang="en-US" sz="1300" dirty="0" smtClean="0"/>
          </a:p>
          <a:p>
            <a:r>
              <a:rPr lang="en-US" dirty="0" smtClean="0"/>
              <a:t>Grazing</a:t>
            </a:r>
          </a:p>
          <a:p>
            <a:pPr lvl="1"/>
            <a:r>
              <a:rPr lang="en-US" dirty="0" smtClean="0"/>
              <a:t>Low dry matter recovery (less than 50%)</a:t>
            </a:r>
          </a:p>
          <a:p>
            <a:pPr lvl="1"/>
            <a:r>
              <a:rPr lang="en-US" dirty="0" smtClean="0"/>
              <a:t>Low cost</a:t>
            </a:r>
          </a:p>
          <a:p>
            <a:pPr lvl="1"/>
            <a:r>
              <a:rPr lang="en-US" dirty="0" smtClean="0"/>
              <a:t>Possible nitrate issues</a:t>
            </a:r>
          </a:p>
          <a:p>
            <a:pPr lvl="2"/>
            <a:r>
              <a:rPr lang="en-US" dirty="0" smtClean="0"/>
              <a:t>Do not force cattle to eat the bottom 10-12 inches of the stalk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Conversion Factors for Nitrate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Potassium Nitrate </a:t>
            </a:r>
            <a:r>
              <a:rPr lang="en-US" dirty="0" smtClean="0"/>
              <a:t>x 0.61 = Nitrate (ppm 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Nitrate-Nitrogen</a:t>
            </a:r>
            <a:r>
              <a:rPr lang="en-US" dirty="0" smtClean="0"/>
              <a:t> x 4.42 = </a:t>
            </a:r>
            <a:r>
              <a:rPr lang="en-US" dirty="0"/>
              <a:t>Nitrate (ppm NO</a:t>
            </a:r>
            <a:r>
              <a:rPr lang="en-US" baseline="-25000" dirty="0"/>
              <a:t>3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% Nitrate</a:t>
            </a:r>
            <a:r>
              <a:rPr lang="en-US" dirty="0" smtClean="0"/>
              <a:t> x 10,000 = </a:t>
            </a:r>
            <a:r>
              <a:rPr lang="en-US" dirty="0"/>
              <a:t>Nitrate (ppm NO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00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Nitrate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nitrates are present</a:t>
            </a:r>
          </a:p>
          <a:p>
            <a:pPr lvl="1"/>
            <a:r>
              <a:rPr lang="en-US" dirty="0" smtClean="0"/>
              <a:t>Cut plants at 10-12 inches from the ground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Rain can cause nitrates to accumulate quickly</a:t>
            </a:r>
          </a:p>
          <a:p>
            <a:pPr lvl="1"/>
            <a:r>
              <a:rPr lang="en-US" dirty="0" smtClean="0"/>
              <a:t>Wait 7-14 days before chopping to allow nitrates levels to be reduced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Certain plants accumulate nitrates</a:t>
            </a:r>
          </a:p>
          <a:p>
            <a:pPr lvl="1"/>
            <a:r>
              <a:rPr lang="en-US" dirty="0" err="1" smtClean="0"/>
              <a:t>Lambsquarters</a:t>
            </a:r>
            <a:r>
              <a:rPr lang="en-US" dirty="0" smtClean="0"/>
              <a:t>, pigweed, </a:t>
            </a:r>
            <a:r>
              <a:rPr lang="en-US" dirty="0" err="1"/>
              <a:t>J</a:t>
            </a:r>
            <a:r>
              <a:rPr lang="en-US" dirty="0" err="1" smtClean="0"/>
              <a:t>ohnsongrass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6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Drought stressed corn can be a useful feed source</a:t>
            </a:r>
          </a:p>
          <a:p>
            <a:r>
              <a:rPr lang="en-US" dirty="0" smtClean="0"/>
              <a:t>Silage offers advantages of </a:t>
            </a:r>
          </a:p>
          <a:p>
            <a:pPr lvl="1"/>
            <a:r>
              <a:rPr lang="en-US" dirty="0" smtClean="0"/>
              <a:t>Increased quality</a:t>
            </a:r>
          </a:p>
          <a:p>
            <a:pPr lvl="1"/>
            <a:r>
              <a:rPr lang="en-US" dirty="0" smtClean="0"/>
              <a:t>Opportunity to reduce nitrates</a:t>
            </a:r>
          </a:p>
          <a:p>
            <a:pPr lvl="1"/>
            <a:r>
              <a:rPr lang="en-US" dirty="0" smtClean="0"/>
              <a:t>TMR feeding </a:t>
            </a:r>
          </a:p>
          <a:p>
            <a:pPr lvl="1"/>
            <a:r>
              <a:rPr lang="en-US" dirty="0" smtClean="0"/>
              <a:t>Increased yields</a:t>
            </a:r>
          </a:p>
          <a:p>
            <a:r>
              <a:rPr lang="en-US" dirty="0" smtClean="0"/>
              <a:t>Watch for nitrates – commercial lab recommended</a:t>
            </a:r>
          </a:p>
          <a:p>
            <a:r>
              <a:rPr lang="en-US" dirty="0" smtClean="0"/>
              <a:t>Pricing needs to be a win, win for both parties</a:t>
            </a:r>
          </a:p>
          <a:p>
            <a:r>
              <a:rPr lang="en-US" dirty="0" smtClean="0"/>
              <a:t>Adapt to high nitrate forages slowly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7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Estimating the yield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Based on grain yield</a:t>
            </a:r>
          </a:p>
          <a:p>
            <a:pPr lvl="1"/>
            <a:r>
              <a:rPr lang="en-US" dirty="0" smtClean="0"/>
              <a:t>&lt; 100 </a:t>
            </a:r>
            <a:r>
              <a:rPr lang="en-US" dirty="0" err="1" smtClean="0"/>
              <a:t>bu</a:t>
            </a:r>
            <a:r>
              <a:rPr lang="en-US" dirty="0" smtClean="0"/>
              <a:t>/acre</a:t>
            </a:r>
          </a:p>
          <a:p>
            <a:pPr lvl="2"/>
            <a:r>
              <a:rPr lang="en-US" dirty="0" smtClean="0"/>
              <a:t>1 ton 30% </a:t>
            </a:r>
            <a:r>
              <a:rPr lang="en-US" dirty="0" err="1" smtClean="0"/>
              <a:t>dm</a:t>
            </a:r>
            <a:r>
              <a:rPr lang="en-US" dirty="0" smtClean="0"/>
              <a:t> silage/5 </a:t>
            </a:r>
            <a:r>
              <a:rPr lang="en-US" dirty="0" err="1" smtClean="0"/>
              <a:t>bu</a:t>
            </a:r>
            <a:r>
              <a:rPr lang="en-US" dirty="0" smtClean="0"/>
              <a:t> of grain</a:t>
            </a:r>
          </a:p>
          <a:p>
            <a:pPr lvl="3"/>
            <a:r>
              <a:rPr lang="en-US" sz="2400" dirty="0" smtClean="0"/>
              <a:t>20 </a:t>
            </a:r>
            <a:r>
              <a:rPr lang="en-US" sz="2400" dirty="0" err="1" smtClean="0"/>
              <a:t>bu</a:t>
            </a:r>
            <a:r>
              <a:rPr lang="en-US" sz="2400" dirty="0" smtClean="0"/>
              <a:t> corn yield = 4 ton of silage</a:t>
            </a:r>
          </a:p>
          <a:p>
            <a:pPr lvl="1"/>
            <a:r>
              <a:rPr lang="en-US" sz="3200" dirty="0" smtClean="0"/>
              <a:t>&gt;100 </a:t>
            </a:r>
            <a:r>
              <a:rPr lang="en-US" sz="3200" dirty="0" err="1" smtClean="0"/>
              <a:t>bu</a:t>
            </a:r>
            <a:r>
              <a:rPr lang="en-US" sz="3200" dirty="0" smtClean="0"/>
              <a:t>/acre</a:t>
            </a:r>
          </a:p>
          <a:p>
            <a:pPr lvl="2"/>
            <a:r>
              <a:rPr lang="en-US" dirty="0" smtClean="0"/>
              <a:t>1 ton 30% </a:t>
            </a:r>
            <a:r>
              <a:rPr lang="en-US" dirty="0" err="1" smtClean="0"/>
              <a:t>dm</a:t>
            </a:r>
            <a:r>
              <a:rPr lang="en-US" dirty="0" smtClean="0"/>
              <a:t> silage/6-7 </a:t>
            </a:r>
            <a:r>
              <a:rPr lang="en-US" dirty="0" err="1" smtClean="0"/>
              <a:t>bu</a:t>
            </a:r>
            <a:r>
              <a:rPr lang="en-US" dirty="0" smtClean="0"/>
              <a:t> of grain</a:t>
            </a:r>
          </a:p>
          <a:p>
            <a:pPr lvl="3"/>
            <a:r>
              <a:rPr lang="en-US" sz="2400" dirty="0" smtClean="0"/>
              <a:t>150 </a:t>
            </a:r>
            <a:r>
              <a:rPr lang="en-US" sz="2400" dirty="0" err="1" smtClean="0"/>
              <a:t>bu</a:t>
            </a:r>
            <a:r>
              <a:rPr lang="en-US" sz="2400" dirty="0" smtClean="0"/>
              <a:t> corn yield = 21.4 to 25 ton of silage</a:t>
            </a:r>
          </a:p>
          <a:p>
            <a:pPr lvl="3"/>
            <a:endParaRPr lang="en-US" sz="1200" dirty="0" smtClean="0"/>
          </a:p>
          <a:p>
            <a:r>
              <a:rPr lang="en-US" sz="3600" b="1" dirty="0" smtClean="0"/>
              <a:t>Based on Plant Height – No grain</a:t>
            </a:r>
          </a:p>
          <a:p>
            <a:pPr lvl="1"/>
            <a:r>
              <a:rPr lang="en-US" dirty="0" smtClean="0"/>
              <a:t>1 ton of 30% </a:t>
            </a:r>
            <a:r>
              <a:rPr lang="en-US" dirty="0" err="1" smtClean="0"/>
              <a:t>dm</a:t>
            </a:r>
            <a:r>
              <a:rPr lang="en-US" dirty="0" smtClean="0"/>
              <a:t> silage/</a:t>
            </a:r>
            <a:r>
              <a:rPr lang="en-US" dirty="0" err="1" smtClean="0"/>
              <a:t>ft</a:t>
            </a:r>
            <a:r>
              <a:rPr lang="en-US" dirty="0" smtClean="0"/>
              <a:t> of plant height excluding tassel</a:t>
            </a:r>
            <a:endParaRPr lang="en-US" dirty="0"/>
          </a:p>
          <a:p>
            <a:pPr lvl="2"/>
            <a:r>
              <a:rPr lang="en-US" dirty="0" smtClean="0"/>
              <a:t>5 </a:t>
            </a:r>
            <a:r>
              <a:rPr lang="en-US" dirty="0" err="1" smtClean="0"/>
              <a:t>ft</a:t>
            </a:r>
            <a:r>
              <a:rPr lang="en-US" dirty="0" smtClean="0"/>
              <a:t> of plant height = 5 ton/acre of silage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Actual Yield Estimate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8.7ft of row (30 inch row spacing) = 1/2000 acre</a:t>
            </a:r>
          </a:p>
          <a:p>
            <a:endParaRPr lang="en-US" sz="1100" dirty="0" smtClean="0"/>
          </a:p>
          <a:p>
            <a:r>
              <a:rPr lang="en-US" dirty="0" smtClean="0"/>
              <a:t>Cut 8.7ft of row in 15-20 spots in the field</a:t>
            </a:r>
          </a:p>
          <a:p>
            <a:pPr lvl="1"/>
            <a:r>
              <a:rPr lang="en-US" dirty="0" smtClean="0"/>
              <a:t>Start measurement between two plants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Cut at cutter height </a:t>
            </a:r>
          </a:p>
          <a:p>
            <a:endParaRPr lang="en-US" sz="1000" dirty="0" smtClean="0"/>
          </a:p>
          <a:p>
            <a:r>
              <a:rPr lang="en-US" dirty="0" smtClean="0"/>
              <a:t>Weight total weight and multiply by 2000</a:t>
            </a:r>
          </a:p>
          <a:p>
            <a:endParaRPr lang="en-US" sz="1000" dirty="0" smtClean="0"/>
          </a:p>
          <a:p>
            <a:r>
              <a:rPr lang="en-US" dirty="0" smtClean="0"/>
              <a:t>Divide by 2000lb/ton = tons/acre</a:t>
            </a:r>
          </a:p>
          <a:p>
            <a:pPr lvl="1"/>
            <a:r>
              <a:rPr lang="en-US" dirty="0" smtClean="0"/>
              <a:t>Whole plants from 8.7ft of row weighs 10 </a:t>
            </a:r>
            <a:r>
              <a:rPr lang="en-US" dirty="0" err="1" smtClean="0"/>
              <a:t>lbs</a:t>
            </a:r>
            <a:endParaRPr lang="en-US" dirty="0" smtClean="0"/>
          </a:p>
          <a:p>
            <a:pPr lvl="2"/>
            <a:r>
              <a:rPr lang="en-US" dirty="0" smtClean="0"/>
              <a:t>10 x 2000 = 20,000lb/acre / 2000lb/ton = 10 ton/acre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Conversion of Silage to Hay Yield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ton/acre @ 30%DM </a:t>
            </a:r>
          </a:p>
          <a:p>
            <a:pPr lvl="1"/>
            <a:r>
              <a:rPr lang="en-US" dirty="0" smtClean="0"/>
              <a:t>10 ton x 0.30 = 3 ton/acre of DM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3 ton/acre DM </a:t>
            </a:r>
          </a:p>
          <a:p>
            <a:pPr lvl="1"/>
            <a:r>
              <a:rPr lang="en-US" dirty="0" smtClean="0"/>
              <a:t>3 ton / 0.85 (85% </a:t>
            </a:r>
            <a:r>
              <a:rPr lang="en-US" dirty="0" err="1" smtClean="0"/>
              <a:t>dm</a:t>
            </a:r>
            <a:r>
              <a:rPr lang="en-US" dirty="0" smtClean="0"/>
              <a:t> hay) = 3.53 ton @ 85% DM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5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Actual Yields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Hybrid</a:t>
            </a:r>
          </a:p>
          <a:p>
            <a:r>
              <a:rPr lang="en-US" dirty="0" smtClean="0"/>
              <a:t>Weather conditions</a:t>
            </a:r>
          </a:p>
          <a:p>
            <a:r>
              <a:rPr lang="en-US" dirty="0" smtClean="0"/>
              <a:t>Harvest height</a:t>
            </a:r>
          </a:p>
          <a:p>
            <a:r>
              <a:rPr lang="en-US" dirty="0" smtClean="0"/>
              <a:t>Harvest loss</a:t>
            </a:r>
          </a:p>
          <a:p>
            <a:r>
              <a:rPr lang="en-US" dirty="0" smtClean="0"/>
              <a:t>Forage moisture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27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Nutrient Content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931218"/>
              </p:ext>
            </p:extLst>
          </p:nvPr>
        </p:nvGraphicFramePr>
        <p:xfrm>
          <a:off x="457200" y="990602"/>
          <a:ext cx="8153400" cy="5489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690"/>
                <a:gridCol w="1278447"/>
                <a:gridCol w="1164772"/>
                <a:gridCol w="1132891"/>
                <a:gridCol w="1600200"/>
                <a:gridCol w="1676400"/>
              </a:tblGrid>
              <a:tr h="1033282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Corn Silage*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Stressed Corn Plants**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Stalkage</a:t>
                      </a:r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Brome</a:t>
                      </a:r>
                      <a:r>
                        <a:rPr lang="en-US" baseline="0" dirty="0" smtClean="0"/>
                        <a:t> Hay**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Wheat Straw**</a:t>
                      </a:r>
                      <a:endParaRPr lang="en-US" dirty="0"/>
                    </a:p>
                  </a:txBody>
                  <a:tcPr/>
                </a:tc>
              </a:tr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DM,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33.7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32.0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89.1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89.7</a:t>
                      </a:r>
                      <a:endParaRPr lang="en-US" sz="2400" dirty="0"/>
                    </a:p>
                  </a:txBody>
                  <a:tcPr/>
                </a:tc>
              </a:tr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CP,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11.82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10.17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5.32</a:t>
                      </a:r>
                      <a:endParaRPr lang="en-US" sz="2400" dirty="0"/>
                    </a:p>
                  </a:txBody>
                  <a:tcPr/>
                </a:tc>
              </a:tr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ADF,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29.89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47.1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35.95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49.49</a:t>
                      </a:r>
                      <a:endParaRPr lang="en-US" sz="2400" dirty="0"/>
                    </a:p>
                  </a:txBody>
                  <a:tcPr/>
                </a:tc>
              </a:tr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NDF,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43.8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50.71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70.7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57.87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71.43</a:t>
                      </a:r>
                      <a:endParaRPr lang="en-US" sz="2400" dirty="0"/>
                    </a:p>
                  </a:txBody>
                  <a:tcPr/>
                </a:tc>
              </a:tr>
              <a:tr h="723297">
                <a:tc>
                  <a:txBody>
                    <a:bodyPr/>
                    <a:lstStyle/>
                    <a:p>
                      <a:r>
                        <a:rPr lang="en-US" dirty="0" smtClean="0"/>
                        <a:t>NE</a:t>
                      </a:r>
                      <a:r>
                        <a:rPr lang="en-US" baseline="-25000" dirty="0" smtClean="0"/>
                        <a:t>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Mcal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lb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0.34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0.55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0.41</a:t>
                      </a:r>
                      <a:endParaRPr lang="en-US" sz="2400" dirty="0"/>
                    </a:p>
                  </a:txBody>
                  <a:tcPr/>
                </a:tc>
              </a:tr>
              <a:tr h="723297">
                <a:tc>
                  <a:txBody>
                    <a:bodyPr/>
                    <a:lstStyle/>
                    <a:p>
                      <a:r>
                        <a:rPr lang="en-US" dirty="0" smtClean="0"/>
                        <a:t>NE</a:t>
                      </a:r>
                      <a:r>
                        <a:rPr lang="en-US" baseline="-25000" dirty="0" smtClean="0"/>
                        <a:t>M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Mcal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lb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0.39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0.52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0.28</a:t>
                      </a:r>
                      <a:endParaRPr lang="en-US" sz="2400" dirty="0"/>
                    </a:p>
                  </a:txBody>
                  <a:tcPr/>
                </a:tc>
              </a:tr>
              <a:tr h="723297">
                <a:tc>
                  <a:txBody>
                    <a:bodyPr/>
                    <a:lstStyle/>
                    <a:p>
                      <a:r>
                        <a:rPr lang="en-US" dirty="0" smtClean="0"/>
                        <a:t>NE</a:t>
                      </a:r>
                      <a:r>
                        <a:rPr lang="en-US" baseline="-25000" dirty="0" smtClean="0"/>
                        <a:t>G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Mcal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lb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0.46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0.43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0.26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0.13</a:t>
                      </a:r>
                      <a:endParaRPr lang="en-US" sz="2400" dirty="0"/>
                    </a:p>
                  </a:txBody>
                  <a:tcPr/>
                </a:tc>
              </a:tr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TDN,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70.7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67.9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49.9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54.4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41.8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3046" y="6368534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Data from Dairy One Forage Lab   **Data from SDK Labs, Hutchinson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79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Value of Normal Corn Silage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181600"/>
          </a:xfrm>
        </p:spPr>
        <p:txBody>
          <a:bodyPr/>
          <a:lstStyle/>
          <a:p>
            <a:r>
              <a:rPr lang="en-US" dirty="0" smtClean="0"/>
              <a:t>8 – 10 x </a:t>
            </a:r>
            <a:r>
              <a:rPr lang="en-US" dirty="0" err="1" smtClean="0"/>
              <a:t>bu</a:t>
            </a:r>
            <a:r>
              <a:rPr lang="en-US" dirty="0" smtClean="0"/>
              <a:t> price of corn </a:t>
            </a:r>
            <a:r>
              <a:rPr lang="en-US" sz="2400" dirty="0" smtClean="0"/>
              <a:t>(price of whole plant material)</a:t>
            </a:r>
          </a:p>
          <a:p>
            <a:pPr lvl="1"/>
            <a:r>
              <a:rPr lang="en-US" dirty="0" smtClean="0"/>
              <a:t>8 for a standing crop</a:t>
            </a:r>
          </a:p>
          <a:p>
            <a:pPr lvl="1"/>
            <a:r>
              <a:rPr lang="en-US" dirty="0" smtClean="0"/>
              <a:t>10 for ready to feed silage</a:t>
            </a:r>
          </a:p>
          <a:p>
            <a:pPr lvl="1"/>
            <a:r>
              <a:rPr lang="en-US" dirty="0" smtClean="0"/>
              <a:t>Corn at $7.50/</a:t>
            </a:r>
            <a:r>
              <a:rPr lang="en-US" dirty="0" err="1" smtClean="0"/>
              <a:t>bu</a:t>
            </a:r>
            <a:endParaRPr lang="en-US" dirty="0" smtClean="0"/>
          </a:p>
          <a:p>
            <a:pPr lvl="2"/>
            <a:r>
              <a:rPr lang="en-US" dirty="0" smtClean="0"/>
              <a:t>$60/ton @35% DM standing in the field</a:t>
            </a:r>
          </a:p>
          <a:p>
            <a:pPr lvl="2"/>
            <a:r>
              <a:rPr lang="en-US" dirty="0" smtClean="0"/>
              <a:t>$75/ton @35% DM harvested and packed in silo</a:t>
            </a:r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What the market will allow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Feeding Value Stressed Corn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91203"/>
              </p:ext>
            </p:extLst>
          </p:nvPr>
        </p:nvGraphicFramePr>
        <p:xfrm>
          <a:off x="457200" y="1600200"/>
          <a:ext cx="8534400" cy="2316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74926"/>
                <a:gridCol w="45594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Estimate Grain Yield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% of Normal Corn</a:t>
                      </a:r>
                      <a:r>
                        <a:rPr lang="en-US" sz="3200" baseline="0" dirty="0" smtClean="0"/>
                        <a:t> Silage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20 – 40 </a:t>
                      </a:r>
                      <a:r>
                        <a:rPr lang="en-US" sz="3200" dirty="0" err="1" smtClean="0"/>
                        <a:t>bu</a:t>
                      </a:r>
                      <a:r>
                        <a:rPr lang="en-US" sz="3200" dirty="0" smtClean="0"/>
                        <a:t>/acre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90 – 100%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 – 20 </a:t>
                      </a:r>
                      <a:r>
                        <a:rPr lang="en-US" sz="3200" dirty="0" err="1" smtClean="0"/>
                        <a:t>bu</a:t>
                      </a:r>
                      <a:r>
                        <a:rPr lang="en-US" sz="3200" dirty="0" smtClean="0"/>
                        <a:t>/acre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80 – 90%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Short barren</a:t>
                      </a:r>
                      <a:r>
                        <a:rPr lang="en-US" sz="3200" baseline="0" dirty="0" smtClean="0"/>
                        <a:t> stalks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70 – 80%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4114800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UW - Madison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9530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$60/ton  = $42.00 - $54.00/ton standing in the field</a:t>
            </a:r>
          </a:p>
          <a:p>
            <a:r>
              <a:rPr lang="en-US" sz="2800" dirty="0" smtClean="0"/>
              <a:t>$75/ton = $52.5 - $67.5/ton packed in the silo</a:t>
            </a:r>
          </a:p>
        </p:txBody>
      </p:sp>
    </p:spTree>
    <p:extLst>
      <p:ext uri="{BB962C8B-B14F-4D97-AF65-F5344CB8AC3E}">
        <p14:creationId xmlns:p14="http://schemas.microsoft.com/office/powerpoint/2010/main" val="23962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10564</TotalTime>
  <Words>1185</Words>
  <Application>Microsoft Office PowerPoint</Application>
  <PresentationFormat>On-screen Show (4:3)</PresentationFormat>
  <Paragraphs>316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Forage Options for Drought Stressed Corn</vt:lpstr>
      <vt:lpstr>Options </vt:lpstr>
      <vt:lpstr>Estimating the yield </vt:lpstr>
      <vt:lpstr>Actual Yield Estimate</vt:lpstr>
      <vt:lpstr>Conversion of Silage to Hay Yield</vt:lpstr>
      <vt:lpstr>Actual Yields</vt:lpstr>
      <vt:lpstr>Nutrient Content</vt:lpstr>
      <vt:lpstr>Value of Normal Corn Silage</vt:lpstr>
      <vt:lpstr>Feeding Value Stressed Corn</vt:lpstr>
      <vt:lpstr>Value Based on TDN or Energy</vt:lpstr>
      <vt:lpstr>Other Factors in Pricing</vt:lpstr>
      <vt:lpstr>Helping Producers Price Forage</vt:lpstr>
      <vt:lpstr>Harvest Moisture</vt:lpstr>
      <vt:lpstr>Nitrate Toxicity</vt:lpstr>
      <vt:lpstr>Symptoms of Toxicity</vt:lpstr>
      <vt:lpstr>Qualitative Nitrate Test</vt:lpstr>
      <vt:lpstr>What to sample </vt:lpstr>
      <vt:lpstr>Nitrate Levels in Corn Stalks</vt:lpstr>
      <vt:lpstr>Nitrate Levels</vt:lpstr>
      <vt:lpstr>Conversion Factors for Nitrate Reports</vt:lpstr>
      <vt:lpstr>Special Nitrate Considerations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prepartum dietary energy intake on postpartum metabolism, health and performance in dairy cows</dc:title>
  <dc:creator>Karl</dc:creator>
  <cp:lastModifiedBy>Karen Marie Blakeslee</cp:lastModifiedBy>
  <cp:revision>808</cp:revision>
  <dcterms:created xsi:type="dcterms:W3CDTF">2006-08-16T00:00:00Z</dcterms:created>
  <dcterms:modified xsi:type="dcterms:W3CDTF">2014-05-08T18:32:12Z</dcterms:modified>
</cp:coreProperties>
</file>