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0" r:id="rId4"/>
    <p:sldMasterId id="2147483704" r:id="rId5"/>
    <p:sldMasterId id="2147483718" r:id="rId6"/>
  </p:sldMasterIdLst>
  <p:notesMasterIdLst>
    <p:notesMasterId r:id="rId36"/>
  </p:notesMasterIdLst>
  <p:sldIdLst>
    <p:sldId id="287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7" r:id="rId29"/>
    <p:sldId id="258" r:id="rId30"/>
    <p:sldId id="259" r:id="rId31"/>
    <p:sldId id="272" r:id="rId32"/>
    <p:sldId id="27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82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3720642768849"/>
          <c:y val="0.26968973747016706"/>
          <c:w val="0.57478368355995069"/>
          <c:h val="0.4677804295942724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Cows</c:v>
                </c:pt>
              </c:strCache>
            </c:strRef>
          </c:tx>
          <c:spPr>
            <a:ln w="42617">
              <a:solidFill>
                <a:srgbClr val="0000FF"/>
              </a:solidFill>
              <a:prstDash val="solid"/>
            </a:ln>
          </c:spPr>
          <c:marker>
            <c:symbol val="circle"/>
            <c:size val="7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Sheet1!$B$1:$CG$1</c:f>
              <c:numCache>
                <c:formatCode>General</c:formatCode>
                <c:ptCount val="84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</c:numCache>
            </c:numRef>
          </c:cat>
          <c:val>
            <c:numRef>
              <c:f>Sheet1!$B$2:$CG$2</c:f>
              <c:numCache>
                <c:formatCode>#,##0</c:formatCode>
                <c:ptCount val="84"/>
                <c:pt idx="0">
                  <c:v>21503000</c:v>
                </c:pt>
                <c:pt idx="1">
                  <c:v>21312000</c:v>
                </c:pt>
                <c:pt idx="2">
                  <c:v>21191000</c:v>
                </c:pt>
                <c:pt idx="3">
                  <c:v>21223000</c:v>
                </c:pt>
                <c:pt idx="4">
                  <c:v>21618000</c:v>
                </c:pt>
                <c:pt idx="5">
                  <c:v>22218000</c:v>
                </c:pt>
                <c:pt idx="6">
                  <c:v>23108000</c:v>
                </c:pt>
                <c:pt idx="7">
                  <c:v>24105000</c:v>
                </c:pt>
                <c:pt idx="8">
                  <c:v>25062000</c:v>
                </c:pt>
                <c:pt idx="9">
                  <c:v>25198000</c:v>
                </c:pt>
                <c:pt idx="10">
                  <c:v>24187000</c:v>
                </c:pt>
                <c:pt idx="11">
                  <c:v>23727000</c:v>
                </c:pt>
                <c:pt idx="12">
                  <c:v>23340000</c:v>
                </c:pt>
                <c:pt idx="13">
                  <c:v>23215000</c:v>
                </c:pt>
                <c:pt idx="14">
                  <c:v>23273000</c:v>
                </c:pt>
                <c:pt idx="15">
                  <c:v>23671000</c:v>
                </c:pt>
                <c:pt idx="16">
                  <c:v>24288000</c:v>
                </c:pt>
                <c:pt idx="17">
                  <c:v>25027000</c:v>
                </c:pt>
                <c:pt idx="18">
                  <c:v>25451000</c:v>
                </c:pt>
                <c:pt idx="19">
                  <c:v>25597000</c:v>
                </c:pt>
                <c:pt idx="20">
                  <c:v>25033000</c:v>
                </c:pt>
                <c:pt idx="21">
                  <c:v>24089000</c:v>
                </c:pt>
                <c:pt idx="22">
                  <c:v>23329000</c:v>
                </c:pt>
                <c:pt idx="23">
                  <c:v>22336000</c:v>
                </c:pt>
                <c:pt idx="24">
                  <c:v>22024000</c:v>
                </c:pt>
                <c:pt idx="25">
                  <c:v>21944000</c:v>
                </c:pt>
                <c:pt idx="26">
                  <c:v>21505000</c:v>
                </c:pt>
                <c:pt idx="27">
                  <c:v>21338000</c:v>
                </c:pt>
                <c:pt idx="28">
                  <c:v>21691000</c:v>
                </c:pt>
                <c:pt idx="29">
                  <c:v>21581000</c:v>
                </c:pt>
                <c:pt idx="30">
                  <c:v>21044000</c:v>
                </c:pt>
                <c:pt idx="31">
                  <c:v>20501000</c:v>
                </c:pt>
                <c:pt idx="32">
                  <c:v>19774000</c:v>
                </c:pt>
                <c:pt idx="33">
                  <c:v>18711000</c:v>
                </c:pt>
                <c:pt idx="34">
                  <c:v>19701000</c:v>
                </c:pt>
                <c:pt idx="35">
                  <c:v>17515000</c:v>
                </c:pt>
                <c:pt idx="36">
                  <c:v>17243000</c:v>
                </c:pt>
                <c:pt idx="37">
                  <c:v>16842000</c:v>
                </c:pt>
                <c:pt idx="38">
                  <c:v>16260000</c:v>
                </c:pt>
                <c:pt idx="39">
                  <c:v>15677000</c:v>
                </c:pt>
                <c:pt idx="40">
                  <c:v>14953000</c:v>
                </c:pt>
                <c:pt idx="41">
                  <c:v>14071000</c:v>
                </c:pt>
                <c:pt idx="42">
                  <c:v>13415000</c:v>
                </c:pt>
                <c:pt idx="43">
                  <c:v>12832000</c:v>
                </c:pt>
                <c:pt idx="44">
                  <c:v>12307000</c:v>
                </c:pt>
                <c:pt idx="45">
                  <c:v>12000000</c:v>
                </c:pt>
                <c:pt idx="46">
                  <c:v>11839000</c:v>
                </c:pt>
                <c:pt idx="47">
                  <c:v>11700000</c:v>
                </c:pt>
                <c:pt idx="48">
                  <c:v>11413000</c:v>
                </c:pt>
                <c:pt idx="49">
                  <c:v>11230000</c:v>
                </c:pt>
                <c:pt idx="50">
                  <c:v>11139000</c:v>
                </c:pt>
                <c:pt idx="51">
                  <c:v>11032000</c:v>
                </c:pt>
                <c:pt idx="52">
                  <c:v>10945000</c:v>
                </c:pt>
                <c:pt idx="53">
                  <c:v>10803000</c:v>
                </c:pt>
                <c:pt idx="54">
                  <c:v>10734000</c:v>
                </c:pt>
                <c:pt idx="55">
                  <c:v>10799000</c:v>
                </c:pt>
                <c:pt idx="56">
                  <c:v>10898000</c:v>
                </c:pt>
                <c:pt idx="57">
                  <c:v>11011000</c:v>
                </c:pt>
                <c:pt idx="58">
                  <c:v>11059000</c:v>
                </c:pt>
                <c:pt idx="59">
                  <c:v>10793000</c:v>
                </c:pt>
                <c:pt idx="60">
                  <c:v>10981000</c:v>
                </c:pt>
                <c:pt idx="61">
                  <c:v>10773000</c:v>
                </c:pt>
                <c:pt idx="62">
                  <c:v>10327000</c:v>
                </c:pt>
                <c:pt idx="63">
                  <c:v>10224000</c:v>
                </c:pt>
                <c:pt idx="64">
                  <c:v>10046000</c:v>
                </c:pt>
                <c:pt idx="65">
                  <c:v>9993000</c:v>
                </c:pt>
                <c:pt idx="66">
                  <c:v>9826000</c:v>
                </c:pt>
                <c:pt idx="67">
                  <c:v>9688000</c:v>
                </c:pt>
                <c:pt idx="68">
                  <c:v>9581000</c:v>
                </c:pt>
                <c:pt idx="69">
                  <c:v>9494000</c:v>
                </c:pt>
                <c:pt idx="70">
                  <c:v>9466000</c:v>
                </c:pt>
                <c:pt idx="71">
                  <c:v>9372000</c:v>
                </c:pt>
                <c:pt idx="72">
                  <c:v>9252000</c:v>
                </c:pt>
                <c:pt idx="73">
                  <c:v>9151000</c:v>
                </c:pt>
                <c:pt idx="74">
                  <c:v>9153000</c:v>
                </c:pt>
                <c:pt idx="75">
                  <c:v>9199000</c:v>
                </c:pt>
                <c:pt idx="76">
                  <c:v>9103000</c:v>
                </c:pt>
                <c:pt idx="77">
                  <c:v>9139000</c:v>
                </c:pt>
                <c:pt idx="78">
                  <c:v>9083000</c:v>
                </c:pt>
                <c:pt idx="79">
                  <c:v>9012000</c:v>
                </c:pt>
                <c:pt idx="80">
                  <c:v>9043000</c:v>
                </c:pt>
                <c:pt idx="81">
                  <c:v>9112000</c:v>
                </c:pt>
                <c:pt idx="82">
                  <c:v>9250500</c:v>
                </c:pt>
                <c:pt idx="83">
                  <c:v>9315000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102336"/>
        <c:axId val="101113856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Total Production</c:v>
                </c:pt>
              </c:strCache>
            </c:strRef>
          </c:tx>
          <c:spPr>
            <a:ln w="42617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Sheet1!$B$1:$CG$1</c:f>
              <c:numCache>
                <c:formatCode>General</c:formatCode>
                <c:ptCount val="84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</c:numCache>
            </c:numRef>
          </c:cat>
          <c:val>
            <c:numRef>
              <c:f>Sheet1!$B$3:$CG$3</c:f>
              <c:numCache>
                <c:formatCode>#,##0</c:formatCode>
                <c:ptCount val="84"/>
                <c:pt idx="0">
                  <c:v>90699</c:v>
                </c:pt>
                <c:pt idx="1">
                  <c:v>93325</c:v>
                </c:pt>
                <c:pt idx="2">
                  <c:v>95172</c:v>
                </c:pt>
                <c:pt idx="3">
                  <c:v>95843</c:v>
                </c:pt>
                <c:pt idx="4">
                  <c:v>98988</c:v>
                </c:pt>
                <c:pt idx="5">
                  <c:v>100158</c:v>
                </c:pt>
                <c:pt idx="6">
                  <c:v>103029</c:v>
                </c:pt>
                <c:pt idx="7">
                  <c:v>103810</c:v>
                </c:pt>
                <c:pt idx="8">
                  <c:v>104762</c:v>
                </c:pt>
                <c:pt idx="9">
                  <c:v>101621</c:v>
                </c:pt>
                <c:pt idx="10">
                  <c:v>101205</c:v>
                </c:pt>
                <c:pt idx="11">
                  <c:v>102410</c:v>
                </c:pt>
                <c:pt idx="12">
                  <c:v>101908</c:v>
                </c:pt>
                <c:pt idx="13">
                  <c:v>105807</c:v>
                </c:pt>
                <c:pt idx="14">
                  <c:v>106792</c:v>
                </c:pt>
                <c:pt idx="15">
                  <c:v>109412</c:v>
                </c:pt>
                <c:pt idx="16">
                  <c:v>115088</c:v>
                </c:pt>
                <c:pt idx="17">
                  <c:v>118533</c:v>
                </c:pt>
                <c:pt idx="18">
                  <c:v>117017</c:v>
                </c:pt>
                <c:pt idx="19">
                  <c:v>117023</c:v>
                </c:pt>
                <c:pt idx="20">
                  <c:v>119828</c:v>
                </c:pt>
                <c:pt idx="21">
                  <c:v>117697</c:v>
                </c:pt>
                <c:pt idx="22">
                  <c:v>116814</c:v>
                </c:pt>
                <c:pt idx="23">
                  <c:v>112671</c:v>
                </c:pt>
                <c:pt idx="24">
                  <c:v>116103</c:v>
                </c:pt>
                <c:pt idx="25">
                  <c:v>116602</c:v>
                </c:pt>
                <c:pt idx="26">
                  <c:v>114681</c:v>
                </c:pt>
                <c:pt idx="27">
                  <c:v>114671</c:v>
                </c:pt>
                <c:pt idx="28">
                  <c:v>120221</c:v>
                </c:pt>
                <c:pt idx="29">
                  <c:v>122094</c:v>
                </c:pt>
                <c:pt idx="30">
                  <c:v>122945</c:v>
                </c:pt>
                <c:pt idx="31">
                  <c:v>124860</c:v>
                </c:pt>
                <c:pt idx="32">
                  <c:v>124628</c:v>
                </c:pt>
                <c:pt idx="33">
                  <c:v>123220</c:v>
                </c:pt>
                <c:pt idx="34">
                  <c:v>121989</c:v>
                </c:pt>
                <c:pt idx="35">
                  <c:v>123109</c:v>
                </c:pt>
                <c:pt idx="36">
                  <c:v>125707</c:v>
                </c:pt>
                <c:pt idx="37">
                  <c:v>126251</c:v>
                </c:pt>
                <c:pt idx="38">
                  <c:v>125202</c:v>
                </c:pt>
                <c:pt idx="39">
                  <c:v>126967</c:v>
                </c:pt>
                <c:pt idx="40">
                  <c:v>124180</c:v>
                </c:pt>
                <c:pt idx="41">
                  <c:v>119912</c:v>
                </c:pt>
                <c:pt idx="42">
                  <c:v>118732</c:v>
                </c:pt>
                <c:pt idx="43">
                  <c:v>117225</c:v>
                </c:pt>
                <c:pt idx="44">
                  <c:v>116108</c:v>
                </c:pt>
                <c:pt idx="45">
                  <c:v>117007</c:v>
                </c:pt>
                <c:pt idx="46">
                  <c:v>118566</c:v>
                </c:pt>
                <c:pt idx="47">
                  <c:v>120025</c:v>
                </c:pt>
                <c:pt idx="48">
                  <c:v>115491</c:v>
                </c:pt>
                <c:pt idx="49">
                  <c:v>115586</c:v>
                </c:pt>
                <c:pt idx="50">
                  <c:v>115398</c:v>
                </c:pt>
                <c:pt idx="51">
                  <c:v>120180</c:v>
                </c:pt>
                <c:pt idx="52">
                  <c:v>122654</c:v>
                </c:pt>
                <c:pt idx="53">
                  <c:v>121461</c:v>
                </c:pt>
                <c:pt idx="54">
                  <c:v>123350</c:v>
                </c:pt>
                <c:pt idx="55">
                  <c:v>128406</c:v>
                </c:pt>
                <c:pt idx="56">
                  <c:v>132770</c:v>
                </c:pt>
                <c:pt idx="57">
                  <c:v>135505</c:v>
                </c:pt>
                <c:pt idx="58">
                  <c:v>139588</c:v>
                </c:pt>
                <c:pt idx="59">
                  <c:v>135351</c:v>
                </c:pt>
                <c:pt idx="60">
                  <c:v>143012</c:v>
                </c:pt>
                <c:pt idx="61">
                  <c:v>143124</c:v>
                </c:pt>
                <c:pt idx="62">
                  <c:v>142709</c:v>
                </c:pt>
                <c:pt idx="63">
                  <c:v>145034</c:v>
                </c:pt>
                <c:pt idx="64">
                  <c:v>143893</c:v>
                </c:pt>
                <c:pt idx="65">
                  <c:v>147721</c:v>
                </c:pt>
                <c:pt idx="66">
                  <c:v>147697</c:v>
                </c:pt>
                <c:pt idx="67">
                  <c:v>150847</c:v>
                </c:pt>
                <c:pt idx="68">
                  <c:v>150636</c:v>
                </c:pt>
                <c:pt idx="69">
                  <c:v>153602</c:v>
                </c:pt>
                <c:pt idx="70">
                  <c:v>155292</c:v>
                </c:pt>
                <c:pt idx="71">
                  <c:v>154006</c:v>
                </c:pt>
                <c:pt idx="72">
                  <c:v>156091</c:v>
                </c:pt>
                <c:pt idx="73">
                  <c:v>157262</c:v>
                </c:pt>
                <c:pt idx="74">
                  <c:v>162589</c:v>
                </c:pt>
                <c:pt idx="75">
                  <c:v>167393</c:v>
                </c:pt>
                <c:pt idx="76">
                  <c:v>165332</c:v>
                </c:pt>
                <c:pt idx="77">
                  <c:v>170063</c:v>
                </c:pt>
                <c:pt idx="78">
                  <c:v>170394</c:v>
                </c:pt>
                <c:pt idx="79">
                  <c:v>170934</c:v>
                </c:pt>
                <c:pt idx="80">
                  <c:v>176929</c:v>
                </c:pt>
                <c:pt idx="81">
                  <c:v>181796</c:v>
                </c:pt>
                <c:pt idx="82">
                  <c:v>186322</c:v>
                </c:pt>
                <c:pt idx="83" formatCode="General">
                  <c:v>189992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115776"/>
        <c:axId val="101117312"/>
      </c:lineChart>
      <c:catAx>
        <c:axId val="10110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4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342395114517977"/>
              <c:y val="0.84725526330485312"/>
            </c:manualLayout>
          </c:layout>
          <c:overlay val="0"/>
          <c:spPr>
            <a:noFill/>
            <a:ln w="2841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551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113856"/>
        <c:crossesAt val="0"/>
        <c:auto val="0"/>
        <c:lblAlgn val="ctr"/>
        <c:lblOffset val="100"/>
        <c:tickLblSkip val="10"/>
        <c:tickMarkSkip val="5"/>
        <c:noMultiLvlLbl val="0"/>
      </c:catAx>
      <c:valAx>
        <c:axId val="101113856"/>
        <c:scaling>
          <c:orientation val="minMax"/>
          <c:max val="28000000"/>
          <c:min val="8000000"/>
        </c:scaling>
        <c:delete val="0"/>
        <c:axPos val="l"/>
        <c:majorGridlines>
          <c:spPr>
            <a:ln w="355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1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Cows</a:t>
                </a:r>
              </a:p>
            </c:rich>
          </c:tx>
          <c:layout>
            <c:manualLayout>
              <c:xMode val="edge"/>
              <c:yMode val="edge"/>
              <c:x val="4.2027196931509414E-2"/>
              <c:y val="0.47016697380912503"/>
            </c:manualLayout>
          </c:layout>
          <c:overlay val="0"/>
          <c:spPr>
            <a:noFill/>
            <a:ln w="28412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5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102336"/>
        <c:crosses val="autoZero"/>
        <c:crossBetween val="between"/>
        <c:majorUnit val="5000000"/>
        <c:minorUnit val="564000"/>
      </c:valAx>
      <c:catAx>
        <c:axId val="10111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117312"/>
        <c:crossesAt val="3.5"/>
        <c:auto val="0"/>
        <c:lblAlgn val="ctr"/>
        <c:lblOffset val="100"/>
        <c:noMultiLvlLbl val="0"/>
      </c:catAx>
      <c:valAx>
        <c:axId val="101117312"/>
        <c:scaling>
          <c:orientation val="minMax"/>
          <c:max val="200000"/>
          <c:min val="9000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1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Milk Production
Millions of lbs</a:t>
                </a:r>
              </a:p>
            </c:rich>
          </c:tx>
          <c:layout>
            <c:manualLayout>
              <c:xMode val="edge"/>
              <c:yMode val="edge"/>
              <c:x val="0.86765268579838151"/>
              <c:y val="0.45584721058803807"/>
            </c:manualLayout>
          </c:layout>
          <c:overlay val="0"/>
          <c:spPr>
            <a:noFill/>
            <a:ln w="28412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5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115776"/>
        <c:crosses val="max"/>
        <c:crossBetween val="between"/>
        <c:majorUnit val="50000"/>
        <c:minorUnit val="220"/>
      </c:valAx>
      <c:spPr>
        <a:noFill/>
        <a:ln w="1420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5228682507401826"/>
          <c:y val="0.16706449991623401"/>
          <c:w val="0.25339926880000929"/>
          <c:h val="5.727927626068012E-2"/>
        </c:manualLayout>
      </c:layout>
      <c:overlay val="0"/>
      <c:spPr>
        <a:solidFill>
          <a:srgbClr val="FFFFFF"/>
        </a:solidFill>
        <a:ln w="3551">
          <a:solidFill>
            <a:srgbClr val="000000"/>
          </a:solidFill>
          <a:prstDash val="solid"/>
        </a:ln>
      </c:spPr>
      <c:txPr>
        <a:bodyPr/>
        <a:lstStyle/>
        <a:p>
          <a:pPr>
            <a:defRPr sz="102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50% Increase in</a:t>
            </a:r>
            <a:r>
              <a:rPr lang="en-US" baseline="0" dirty="0" smtClean="0"/>
              <a:t> Dairy Cattle </a:t>
            </a:r>
            <a:r>
              <a:rPr lang="en-US" dirty="0" smtClean="0"/>
              <a:t>Since</a:t>
            </a:r>
            <a:r>
              <a:rPr lang="en-US" baseline="0" dirty="0" smtClean="0"/>
              <a:t> 1996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diamond"/>
            <c:size val="15"/>
            <c:spPr>
              <a:ln>
                <a:solidFill>
                  <a:srgbClr val="735D70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82000</c:v>
                </c:pt>
                <c:pt idx="1">
                  <c:v>81000</c:v>
                </c:pt>
                <c:pt idx="2">
                  <c:v>82000</c:v>
                </c:pt>
                <c:pt idx="3">
                  <c:v>86000</c:v>
                </c:pt>
                <c:pt idx="4">
                  <c:v>91000</c:v>
                </c:pt>
                <c:pt idx="5">
                  <c:v>93000</c:v>
                </c:pt>
                <c:pt idx="6">
                  <c:v>107000</c:v>
                </c:pt>
                <c:pt idx="7">
                  <c:v>111000</c:v>
                </c:pt>
                <c:pt idx="8">
                  <c:v>113000</c:v>
                </c:pt>
                <c:pt idx="9">
                  <c:v>111000</c:v>
                </c:pt>
                <c:pt idx="10">
                  <c:v>112000</c:v>
                </c:pt>
                <c:pt idx="11">
                  <c:v>110000</c:v>
                </c:pt>
                <c:pt idx="12">
                  <c:v>117000</c:v>
                </c:pt>
                <c:pt idx="13">
                  <c:v>118000</c:v>
                </c:pt>
                <c:pt idx="14">
                  <c:v>119000</c:v>
                </c:pt>
                <c:pt idx="15" formatCode="General">
                  <c:v>123000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38240"/>
        <c:axId val="51344896"/>
      </c:lineChart>
      <c:catAx>
        <c:axId val="5133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51344896"/>
        <c:crosses val="autoZero"/>
        <c:auto val="1"/>
        <c:lblAlgn val="ctr"/>
        <c:lblOffset val="100"/>
        <c:noMultiLvlLbl val="0"/>
      </c:catAx>
      <c:valAx>
        <c:axId val="5134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Dairy Cattle</a:t>
                </a:r>
                <a:endParaRPr lang="en-US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5133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More</a:t>
            </a:r>
            <a:r>
              <a:rPr lang="en-US" baseline="0" dirty="0" smtClean="0"/>
              <a:t> Than Doubled Milk Production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diamond"/>
            <c:size val="15"/>
            <c:spPr>
              <a:ln>
                <a:solidFill>
                  <a:srgbClr val="735D70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1200</c:v>
                </c:pt>
                <c:pt idx="1">
                  <c:v>1285</c:v>
                </c:pt>
                <c:pt idx="2">
                  <c:v>1315</c:v>
                </c:pt>
                <c:pt idx="3">
                  <c:v>1405</c:v>
                </c:pt>
                <c:pt idx="4">
                  <c:v>1540</c:v>
                </c:pt>
                <c:pt idx="5">
                  <c:v>1610</c:v>
                </c:pt>
                <c:pt idx="6">
                  <c:v>2030</c:v>
                </c:pt>
                <c:pt idx="7">
                  <c:v>2130</c:v>
                </c:pt>
                <c:pt idx="8">
                  <c:v>2216</c:v>
                </c:pt>
                <c:pt idx="9">
                  <c:v>2276</c:v>
                </c:pt>
                <c:pt idx="10">
                  <c:v>2345</c:v>
                </c:pt>
                <c:pt idx="11">
                  <c:v>2187</c:v>
                </c:pt>
                <c:pt idx="12">
                  <c:v>2415</c:v>
                </c:pt>
                <c:pt idx="13">
                  <c:v>2488</c:v>
                </c:pt>
                <c:pt idx="14">
                  <c:v>2499</c:v>
                </c:pt>
                <c:pt idx="15">
                  <c:v>2590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49216"/>
        <c:axId val="51488640"/>
      </c:lineChart>
      <c:catAx>
        <c:axId val="5144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51488640"/>
        <c:crosses val="autoZero"/>
        <c:auto val="1"/>
        <c:lblAlgn val="ctr"/>
        <c:lblOffset val="100"/>
        <c:noMultiLvlLbl val="0"/>
      </c:catAx>
      <c:valAx>
        <c:axId val="51488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 Milk Production,</a:t>
                </a:r>
              </a:p>
              <a:p>
                <a:pPr>
                  <a:defRPr/>
                </a:pPr>
                <a:r>
                  <a:rPr lang="en-US" dirty="0" smtClean="0"/>
                  <a:t>Millions of Pounds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144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44%</a:t>
            </a:r>
            <a:r>
              <a:rPr lang="en-US" baseline="0" dirty="0" smtClean="0"/>
              <a:t> Increase in Production Per Cow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diamond"/>
            <c:size val="15"/>
            <c:spPr>
              <a:ln>
                <a:solidFill>
                  <a:srgbClr val="735D70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14634</c:v>
                </c:pt>
                <c:pt idx="1">
                  <c:v>15864</c:v>
                </c:pt>
                <c:pt idx="2">
                  <c:v>16037</c:v>
                </c:pt>
                <c:pt idx="3">
                  <c:v>16337</c:v>
                </c:pt>
                <c:pt idx="4">
                  <c:v>16923</c:v>
                </c:pt>
                <c:pt idx="5">
                  <c:v>17312</c:v>
                </c:pt>
                <c:pt idx="6">
                  <c:v>18972</c:v>
                </c:pt>
                <c:pt idx="7">
                  <c:v>19189</c:v>
                </c:pt>
                <c:pt idx="8">
                  <c:v>19611</c:v>
                </c:pt>
                <c:pt idx="9">
                  <c:v>20505</c:v>
                </c:pt>
                <c:pt idx="10">
                  <c:v>20938</c:v>
                </c:pt>
                <c:pt idx="11">
                  <c:v>19882</c:v>
                </c:pt>
                <c:pt idx="12">
                  <c:v>20641</c:v>
                </c:pt>
                <c:pt idx="13">
                  <c:v>21085</c:v>
                </c:pt>
                <c:pt idx="14">
                  <c:v>21000</c:v>
                </c:pt>
                <c:pt idx="15">
                  <c:v>21057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94624"/>
        <c:axId val="51996928"/>
      </c:lineChart>
      <c:catAx>
        <c:axId val="5199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51996928"/>
        <c:crosses val="autoZero"/>
        <c:auto val="1"/>
        <c:lblAlgn val="ctr"/>
        <c:lblOffset val="100"/>
        <c:noMultiLvlLbl val="0"/>
      </c:catAx>
      <c:valAx>
        <c:axId val="51996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Annual</a:t>
                </a:r>
                <a:r>
                  <a:rPr lang="en-US" baseline="0" dirty="0" smtClean="0"/>
                  <a:t> Milk Production </a:t>
                </a:r>
                <a:r>
                  <a:rPr lang="en-US" dirty="0" smtClean="0"/>
                  <a:t>,</a:t>
                </a:r>
              </a:p>
              <a:p>
                <a:pPr>
                  <a:defRPr/>
                </a:pPr>
                <a:r>
                  <a:rPr lang="en-US" dirty="0" smtClean="0"/>
                  <a:t>Pounds per Cow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199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57%</a:t>
            </a:r>
            <a:r>
              <a:rPr lang="en-US" baseline="0" dirty="0" smtClean="0"/>
              <a:t> Decrease in Total Dairy Farm Numbers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A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ymbol val="diamond"/>
            <c:size val="15"/>
            <c:spPr>
              <a:ln>
                <a:solidFill>
                  <a:srgbClr val="735D70"/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786</c:v>
                </c:pt>
                <c:pt idx="1">
                  <c:v>715</c:v>
                </c:pt>
                <c:pt idx="2">
                  <c:v>660</c:v>
                </c:pt>
                <c:pt idx="3">
                  <c:v>628</c:v>
                </c:pt>
                <c:pt idx="4">
                  <c:v>590</c:v>
                </c:pt>
                <c:pt idx="5">
                  <c:v>550</c:v>
                </c:pt>
                <c:pt idx="6">
                  <c:v>542</c:v>
                </c:pt>
                <c:pt idx="7">
                  <c:v>511</c:v>
                </c:pt>
                <c:pt idx="8">
                  <c:v>476</c:v>
                </c:pt>
                <c:pt idx="9">
                  <c:v>453</c:v>
                </c:pt>
                <c:pt idx="10">
                  <c:v>441</c:v>
                </c:pt>
                <c:pt idx="11">
                  <c:v>408</c:v>
                </c:pt>
                <c:pt idx="12">
                  <c:v>392</c:v>
                </c:pt>
                <c:pt idx="13">
                  <c:v>355</c:v>
                </c:pt>
                <c:pt idx="14">
                  <c:v>344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triangle"/>
            <c:size val="12"/>
            <c:spPr>
              <a:solidFill>
                <a:srgbClr val="F79646"/>
              </a:solidFill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104</c:v>
                </c:pt>
                <c:pt idx="1">
                  <c:v>86</c:v>
                </c:pt>
                <c:pt idx="2">
                  <c:v>68</c:v>
                </c:pt>
                <c:pt idx="3">
                  <c:v>52</c:v>
                </c:pt>
                <c:pt idx="4">
                  <c:v>48</c:v>
                </c:pt>
                <c:pt idx="5">
                  <c:v>32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17</c:v>
                </c:pt>
                <c:pt idx="12">
                  <c:v>27</c:v>
                </c:pt>
                <c:pt idx="13">
                  <c:v>40</c:v>
                </c:pt>
                <c:pt idx="14">
                  <c:v>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12"/>
            <c:spPr>
              <a:solidFill>
                <a:srgbClr val="FFFF00"/>
              </a:solidFill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890</c:v>
                </c:pt>
                <c:pt idx="1">
                  <c:v>801</c:v>
                </c:pt>
                <c:pt idx="2">
                  <c:v>728</c:v>
                </c:pt>
                <c:pt idx="3">
                  <c:v>680</c:v>
                </c:pt>
                <c:pt idx="4">
                  <c:v>638</c:v>
                </c:pt>
                <c:pt idx="5">
                  <c:v>582</c:v>
                </c:pt>
                <c:pt idx="6">
                  <c:v>546</c:v>
                </c:pt>
                <c:pt idx="7">
                  <c:v>512</c:v>
                </c:pt>
                <c:pt idx="8">
                  <c:v>476</c:v>
                </c:pt>
                <c:pt idx="9">
                  <c:v>453</c:v>
                </c:pt>
                <c:pt idx="10">
                  <c:v>442</c:v>
                </c:pt>
                <c:pt idx="11">
                  <c:v>425</c:v>
                </c:pt>
                <c:pt idx="12">
                  <c:v>419</c:v>
                </c:pt>
                <c:pt idx="13">
                  <c:v>395</c:v>
                </c:pt>
                <c:pt idx="14">
                  <c:v>386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75776"/>
        <c:axId val="52478336"/>
      </c:lineChart>
      <c:catAx>
        <c:axId val="52475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52478336"/>
        <c:crosses val="autoZero"/>
        <c:auto val="1"/>
        <c:lblAlgn val="ctr"/>
        <c:lblOffset val="100"/>
        <c:noMultiLvlLbl val="0"/>
      </c:catAx>
      <c:valAx>
        <c:axId val="52478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Dairy Farms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52475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0761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cat>
            <c:strRef>
              <c:f>Sheet1!$B$1:$AD$1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Sheet1!$B$2:$AD$2</c:f>
              <c:numCache>
                <c:formatCode>#,##0</c:formatCode>
                <c:ptCount val="29"/>
                <c:pt idx="0">
                  <c:v>62400</c:v>
                </c:pt>
                <c:pt idx="1">
                  <c:v>64000</c:v>
                </c:pt>
                <c:pt idx="2">
                  <c:v>66000</c:v>
                </c:pt>
                <c:pt idx="3">
                  <c:v>66000</c:v>
                </c:pt>
                <c:pt idx="4">
                  <c:v>64600</c:v>
                </c:pt>
                <c:pt idx="5">
                  <c:v>58600</c:v>
                </c:pt>
                <c:pt idx="6">
                  <c:v>59600</c:v>
                </c:pt>
                <c:pt idx="7">
                  <c:v>55200</c:v>
                </c:pt>
                <c:pt idx="8">
                  <c:v>50700</c:v>
                </c:pt>
                <c:pt idx="9">
                  <c:v>51200</c:v>
                </c:pt>
                <c:pt idx="10">
                  <c:v>50700</c:v>
                </c:pt>
                <c:pt idx="11">
                  <c:v>50100</c:v>
                </c:pt>
                <c:pt idx="12">
                  <c:v>47700</c:v>
                </c:pt>
                <c:pt idx="13">
                  <c:v>43400</c:v>
                </c:pt>
                <c:pt idx="14">
                  <c:v>40100</c:v>
                </c:pt>
                <c:pt idx="15">
                  <c:v>39500</c:v>
                </c:pt>
                <c:pt idx="16">
                  <c:v>37800</c:v>
                </c:pt>
                <c:pt idx="17">
                  <c:v>35900</c:v>
                </c:pt>
                <c:pt idx="18">
                  <c:v>33600</c:v>
                </c:pt>
                <c:pt idx="19">
                  <c:v>32100</c:v>
                </c:pt>
                <c:pt idx="20">
                  <c:v>28500</c:v>
                </c:pt>
                <c:pt idx="21">
                  <c:v>26800</c:v>
                </c:pt>
                <c:pt idx="22">
                  <c:v>24000</c:v>
                </c:pt>
                <c:pt idx="23">
                  <c:v>21300</c:v>
                </c:pt>
                <c:pt idx="24">
                  <c:v>19800</c:v>
                </c:pt>
                <c:pt idx="25">
                  <c:v>15400</c:v>
                </c:pt>
                <c:pt idx="26">
                  <c:v>18100</c:v>
                </c:pt>
                <c:pt idx="27">
                  <c:v>15600</c:v>
                </c:pt>
                <c:pt idx="28">
                  <c:v>15900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Central</c:v>
                </c:pt>
              </c:strCache>
            </c:strRef>
          </c:tx>
          <c:spPr>
            <a:ln w="50761">
              <a:solidFill>
                <a:srgbClr val="FFFF00"/>
              </a:solidFill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noFill/>
              </a:ln>
            </c:spPr>
          </c:marker>
          <c:cat>
            <c:strRef>
              <c:f>Sheet1!$B$1:$AD$1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Sheet1!$B$3:$AD$3</c:f>
              <c:numCache>
                <c:formatCode>#,##0</c:formatCode>
                <c:ptCount val="29"/>
                <c:pt idx="0">
                  <c:v>46600</c:v>
                </c:pt>
                <c:pt idx="1">
                  <c:v>47300</c:v>
                </c:pt>
                <c:pt idx="2">
                  <c:v>47300</c:v>
                </c:pt>
                <c:pt idx="3">
                  <c:v>49100</c:v>
                </c:pt>
                <c:pt idx="4">
                  <c:v>43900</c:v>
                </c:pt>
                <c:pt idx="5">
                  <c:v>40000</c:v>
                </c:pt>
                <c:pt idx="6">
                  <c:v>41000</c:v>
                </c:pt>
                <c:pt idx="7">
                  <c:v>40900</c:v>
                </c:pt>
                <c:pt idx="8">
                  <c:v>41400</c:v>
                </c:pt>
                <c:pt idx="9">
                  <c:v>40900</c:v>
                </c:pt>
                <c:pt idx="10">
                  <c:v>40400</c:v>
                </c:pt>
                <c:pt idx="11">
                  <c:v>40800</c:v>
                </c:pt>
                <c:pt idx="12">
                  <c:v>41600</c:v>
                </c:pt>
                <c:pt idx="13">
                  <c:v>36700</c:v>
                </c:pt>
                <c:pt idx="14">
                  <c:v>31100</c:v>
                </c:pt>
                <c:pt idx="15">
                  <c:v>33300</c:v>
                </c:pt>
                <c:pt idx="16">
                  <c:v>32300</c:v>
                </c:pt>
                <c:pt idx="17">
                  <c:v>31100</c:v>
                </c:pt>
                <c:pt idx="18">
                  <c:v>26800</c:v>
                </c:pt>
                <c:pt idx="19">
                  <c:v>25400</c:v>
                </c:pt>
                <c:pt idx="20">
                  <c:v>24300</c:v>
                </c:pt>
                <c:pt idx="21">
                  <c:v>20900</c:v>
                </c:pt>
                <c:pt idx="22">
                  <c:v>18900</c:v>
                </c:pt>
                <c:pt idx="23">
                  <c:v>20800</c:v>
                </c:pt>
                <c:pt idx="24">
                  <c:v>19500</c:v>
                </c:pt>
                <c:pt idx="25">
                  <c:v>17600</c:v>
                </c:pt>
                <c:pt idx="26">
                  <c:v>16400</c:v>
                </c:pt>
                <c:pt idx="27">
                  <c:v>16300</c:v>
                </c:pt>
                <c:pt idx="28">
                  <c:v>15500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West</c:v>
                </c:pt>
              </c:strCache>
            </c:strRef>
          </c:tx>
          <c:spPr>
            <a:ln w="50761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Sheet1!$B$1:$AD$1</c:f>
              <c:strCach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strCache>
            </c:strRef>
          </c:cat>
          <c:val>
            <c:numRef>
              <c:f>Sheet1!$B$4:$AD$4</c:f>
              <c:numCache>
                <c:formatCode>#,##0</c:formatCode>
                <c:ptCount val="29"/>
                <c:pt idx="0">
                  <c:v>11000</c:v>
                </c:pt>
                <c:pt idx="1">
                  <c:v>11700</c:v>
                </c:pt>
                <c:pt idx="2">
                  <c:v>10700</c:v>
                </c:pt>
                <c:pt idx="3">
                  <c:v>11900</c:v>
                </c:pt>
                <c:pt idx="4">
                  <c:v>11500</c:v>
                </c:pt>
                <c:pt idx="5">
                  <c:v>9400</c:v>
                </c:pt>
                <c:pt idx="6">
                  <c:v>9400</c:v>
                </c:pt>
                <c:pt idx="7">
                  <c:v>7900</c:v>
                </c:pt>
                <c:pt idx="8">
                  <c:v>6900</c:v>
                </c:pt>
                <c:pt idx="9">
                  <c:v>6900</c:v>
                </c:pt>
                <c:pt idx="10">
                  <c:v>6900</c:v>
                </c:pt>
                <c:pt idx="11">
                  <c:v>7100</c:v>
                </c:pt>
                <c:pt idx="12">
                  <c:v>5700</c:v>
                </c:pt>
                <c:pt idx="13">
                  <c:v>4900</c:v>
                </c:pt>
                <c:pt idx="14">
                  <c:v>5800</c:v>
                </c:pt>
                <c:pt idx="15">
                  <c:v>8200</c:v>
                </c:pt>
                <c:pt idx="16">
                  <c:v>12900</c:v>
                </c:pt>
                <c:pt idx="17">
                  <c:v>14000</c:v>
                </c:pt>
                <c:pt idx="18">
                  <c:v>18600</c:v>
                </c:pt>
                <c:pt idx="19">
                  <c:v>26500</c:v>
                </c:pt>
                <c:pt idx="20">
                  <c:v>35200</c:v>
                </c:pt>
                <c:pt idx="21">
                  <c:v>48300</c:v>
                </c:pt>
                <c:pt idx="22">
                  <c:v>53100</c:v>
                </c:pt>
                <c:pt idx="23">
                  <c:v>69900</c:v>
                </c:pt>
                <c:pt idx="24">
                  <c:v>70700</c:v>
                </c:pt>
                <c:pt idx="25">
                  <c:v>77000</c:v>
                </c:pt>
                <c:pt idx="26">
                  <c:v>75500</c:v>
                </c:pt>
                <c:pt idx="27">
                  <c:v>78100</c:v>
                </c:pt>
                <c:pt idx="28">
                  <c:v>83600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28640"/>
        <c:axId val="52530560"/>
      </c:lineChart>
      <c:catAx>
        <c:axId val="5252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2530560"/>
        <c:crosses val="autoZero"/>
        <c:auto val="1"/>
        <c:lblAlgn val="ctr"/>
        <c:lblOffset val="100"/>
        <c:noMultiLvlLbl val="0"/>
      </c:catAx>
      <c:valAx>
        <c:axId val="525305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98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799" b="1" i="0" u="none" strike="noStrike" baseline="0">
                    <a:solidFill>
                      <a:srgbClr val="000000"/>
                    </a:solidFill>
                    <a:latin typeface="Calibri"/>
                  </a:rPr>
                  <a:t>Dairy </a:t>
                </a:r>
              </a:p>
              <a:p>
                <a:pPr algn="ctr">
                  <a:defRPr sz="1098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799" b="1" i="0" u="none" strike="noStrike" baseline="0">
                    <a:solidFill>
                      <a:srgbClr val="000000"/>
                    </a:solidFill>
                    <a:latin typeface="Calibri"/>
                  </a:rPr>
                  <a:t>Cows</a:t>
                </a:r>
              </a:p>
            </c:rich>
          </c:tx>
          <c:layout>
            <c:manualLayout>
              <c:xMode val="edge"/>
              <c:yMode val="edge"/>
              <c:x val="8.5470201753938355E-3"/>
              <c:y val="0.358070241219848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2528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998" b="1" i="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998" b="1" i="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998" b="1" i="0" baseline="0"/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67839985245522"/>
          <c:y val="0.1423463684163265"/>
          <c:w val="0.67261146496815383"/>
          <c:h val="0.467780429594272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Milk, lb/cow</c:v>
                </c:pt>
              </c:strCache>
            </c:strRef>
          </c:tx>
          <c:spPr>
            <a:ln w="42799">
              <a:solidFill>
                <a:srgbClr val="0000FF"/>
              </a:solidFill>
              <a:prstDash val="solid"/>
            </a:ln>
          </c:spPr>
          <c:marker>
            <c:symbol val="circle"/>
            <c:size val="8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Sheet1!$B$1:$V$1</c:f>
              <c:numCache>
                <c:formatCode>General</c:formatCode>
                <c:ptCount val="21"/>
                <c:pt idx="0">
                  <c:v>1925</c:v>
                </c:pt>
                <c:pt idx="1">
                  <c:v>1930</c:v>
                </c:pt>
                <c:pt idx="2">
                  <c:v>1935</c:v>
                </c:pt>
                <c:pt idx="3">
                  <c:v>1940</c:v>
                </c:pt>
                <c:pt idx="4">
                  <c:v>1945</c:v>
                </c:pt>
                <c:pt idx="5">
                  <c:v>1950</c:v>
                </c:pt>
                <c:pt idx="6">
                  <c:v>1955</c:v>
                </c:pt>
                <c:pt idx="7">
                  <c:v>1960</c:v>
                </c:pt>
                <c:pt idx="8">
                  <c:v>1965</c:v>
                </c:pt>
                <c:pt idx="9">
                  <c:v>1970</c:v>
                </c:pt>
                <c:pt idx="10">
                  <c:v>1975</c:v>
                </c:pt>
                <c:pt idx="11">
                  <c:v>1980</c:v>
                </c:pt>
                <c:pt idx="12">
                  <c:v>1985</c:v>
                </c:pt>
                <c:pt idx="13">
                  <c:v>1990</c:v>
                </c:pt>
                <c:pt idx="14">
                  <c:v>1995</c:v>
                </c:pt>
                <c:pt idx="15">
                  <c:v>2000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</c:numCache>
            </c:numRef>
          </c:cat>
          <c:val>
            <c:numRef>
              <c:f>Sheet1!$B$2:$V$2</c:f>
              <c:numCache>
                <c:formatCode>0</c:formatCode>
                <c:ptCount val="21"/>
                <c:pt idx="0">
                  <c:v>4218.165</c:v>
                </c:pt>
                <c:pt idx="1">
                  <c:v>4507.0200000000004</c:v>
                </c:pt>
                <c:pt idx="2">
                  <c:v>4185.09</c:v>
                </c:pt>
                <c:pt idx="3">
                  <c:v>4621.68</c:v>
                </c:pt>
                <c:pt idx="4">
                  <c:v>4787.0550000000003</c:v>
                </c:pt>
                <c:pt idx="5">
                  <c:v>5314.05</c:v>
                </c:pt>
                <c:pt idx="6">
                  <c:v>5841.0450000000001</c:v>
                </c:pt>
                <c:pt idx="7">
                  <c:v>7029.54</c:v>
                </c:pt>
                <c:pt idx="8">
                  <c:v>8304.0300000000007</c:v>
                </c:pt>
                <c:pt idx="9">
                  <c:v>9750.51</c:v>
                </c:pt>
                <c:pt idx="10">
                  <c:v>10359.09</c:v>
                </c:pt>
                <c:pt idx="11">
                  <c:v>11891.565000000001</c:v>
                </c:pt>
                <c:pt idx="12">
                  <c:v>13024.935000000001</c:v>
                </c:pt>
                <c:pt idx="13">
                  <c:v>14782.32</c:v>
                </c:pt>
                <c:pt idx="14">
                  <c:v>16405.2</c:v>
                </c:pt>
                <c:pt idx="15">
                  <c:v>18197.865000000002</c:v>
                </c:pt>
                <c:pt idx="16">
                  <c:v>18956.385000000002</c:v>
                </c:pt>
                <c:pt idx="17">
                  <c:v>19564.965</c:v>
                </c:pt>
                <c:pt idx="18">
                  <c:v>19950.84</c:v>
                </c:pt>
                <c:pt idx="19">
                  <c:v>20142.674999999999</c:v>
                </c:pt>
                <c:pt idx="20">
                  <c:v>20396.25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40480"/>
        <c:axId val="34743040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Butter Fat in Milk</c:v>
                </c:pt>
              </c:strCache>
            </c:strRef>
          </c:tx>
          <c:spPr>
            <a:ln w="42799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Sheet1!$B$1:$V$1</c:f>
              <c:numCache>
                <c:formatCode>General</c:formatCode>
                <c:ptCount val="21"/>
                <c:pt idx="0">
                  <c:v>1925</c:v>
                </c:pt>
                <c:pt idx="1">
                  <c:v>1930</c:v>
                </c:pt>
                <c:pt idx="2">
                  <c:v>1935</c:v>
                </c:pt>
                <c:pt idx="3">
                  <c:v>1940</c:v>
                </c:pt>
                <c:pt idx="4">
                  <c:v>1945</c:v>
                </c:pt>
                <c:pt idx="5">
                  <c:v>1950</c:v>
                </c:pt>
                <c:pt idx="6">
                  <c:v>1955</c:v>
                </c:pt>
                <c:pt idx="7">
                  <c:v>1960</c:v>
                </c:pt>
                <c:pt idx="8">
                  <c:v>1965</c:v>
                </c:pt>
                <c:pt idx="9">
                  <c:v>1970</c:v>
                </c:pt>
                <c:pt idx="10">
                  <c:v>1975</c:v>
                </c:pt>
                <c:pt idx="11">
                  <c:v>1980</c:v>
                </c:pt>
                <c:pt idx="12">
                  <c:v>1985</c:v>
                </c:pt>
                <c:pt idx="13">
                  <c:v>1990</c:v>
                </c:pt>
                <c:pt idx="14">
                  <c:v>1995</c:v>
                </c:pt>
                <c:pt idx="15">
                  <c:v>2000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0">
                  <c:v>3.92</c:v>
                </c:pt>
                <c:pt idx="1">
                  <c:v>3.92</c:v>
                </c:pt>
                <c:pt idx="2">
                  <c:v>3.95</c:v>
                </c:pt>
                <c:pt idx="3">
                  <c:v>3.97</c:v>
                </c:pt>
                <c:pt idx="4">
                  <c:v>3.98</c:v>
                </c:pt>
                <c:pt idx="5">
                  <c:v>3.96</c:v>
                </c:pt>
                <c:pt idx="6">
                  <c:v>3.84</c:v>
                </c:pt>
                <c:pt idx="7">
                  <c:v>3.76</c:v>
                </c:pt>
                <c:pt idx="8">
                  <c:v>3.7</c:v>
                </c:pt>
                <c:pt idx="9">
                  <c:v>3.66</c:v>
                </c:pt>
                <c:pt idx="10">
                  <c:v>3.68</c:v>
                </c:pt>
                <c:pt idx="11">
                  <c:v>3.65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3.67</c:v>
                </c:pt>
                <c:pt idx="16">
                  <c:v>3.66</c:v>
                </c:pt>
                <c:pt idx="17">
                  <c:v>3.65</c:v>
                </c:pt>
                <c:pt idx="18">
                  <c:v>3.66</c:v>
                </c:pt>
                <c:pt idx="19">
                  <c:v>3.66</c:v>
                </c:pt>
                <c:pt idx="20">
                  <c:v>3.66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44960"/>
        <c:axId val="34750848"/>
      </c:lineChart>
      <c:catAx>
        <c:axId val="3474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152867075081129"/>
              <c:y val="0.84725543840918305"/>
            </c:manualLayout>
          </c:layout>
          <c:overlay val="0"/>
          <c:spPr>
            <a:noFill/>
            <a:ln w="28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74304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4743040"/>
        <c:scaling>
          <c:orientation val="minMax"/>
          <c:max val="22000"/>
          <c:min val="4000"/>
        </c:scaling>
        <c:delete val="0"/>
        <c:axPos val="l"/>
        <c:majorGridlines>
          <c:spPr>
            <a:ln w="35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2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Milk, 
</a:t>
                </a:r>
                <a:r>
                  <a:rPr lang="en-US" dirty="0" smtClean="0"/>
                  <a:t>lb/cow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8025432268305079E-2"/>
              <c:y val="0.44868744161217139"/>
            </c:manualLayout>
          </c:layout>
          <c:overlay val="0"/>
          <c:spPr>
            <a:noFill/>
            <a:ln w="28533">
              <a:noFill/>
            </a:ln>
          </c:spPr>
        </c:title>
        <c:numFmt formatCode="0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740480"/>
        <c:crosses val="autoZero"/>
        <c:crossBetween val="between"/>
        <c:majorUnit val="4000"/>
        <c:minorUnit val="500"/>
      </c:valAx>
      <c:catAx>
        <c:axId val="347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750848"/>
        <c:crossesAt val="3.5"/>
        <c:auto val="0"/>
        <c:lblAlgn val="ctr"/>
        <c:lblOffset val="100"/>
        <c:noMultiLvlLbl val="0"/>
      </c:catAx>
      <c:valAx>
        <c:axId val="34750848"/>
        <c:scaling>
          <c:orientation val="minMax"/>
          <c:max val="4"/>
          <c:min val="3.5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1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Milk Fat 
(%)</a:t>
                </a:r>
              </a:p>
            </c:rich>
          </c:tx>
          <c:layout>
            <c:manualLayout>
              <c:xMode val="edge"/>
              <c:yMode val="edge"/>
              <c:x val="0.89808913183700256"/>
              <c:y val="0.45584723519729531"/>
            </c:manualLayout>
          </c:layout>
          <c:overlay val="0"/>
          <c:spPr>
            <a:noFill/>
            <a:ln w="28533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744960"/>
        <c:crosses val="max"/>
        <c:crossBetween val="between"/>
        <c:majorUnit val="0.1"/>
        <c:minorUnit val="0.1"/>
      </c:valAx>
      <c:spPr>
        <a:noFill/>
        <a:ln w="14266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722931025763836"/>
          <c:y val="4.6833106093718394E-2"/>
          <c:w val="0.32101907420122927"/>
          <c:h val="5.7279238400284677E-2"/>
        </c:manualLayout>
      </c:layout>
      <c:overlay val="0"/>
      <c:spPr>
        <a:solidFill>
          <a:srgbClr val="FFFFFF"/>
        </a:solidFill>
        <a:ln w="3566">
          <a:solidFill>
            <a:srgbClr val="000000"/>
          </a:solidFill>
          <a:prstDash val="solid"/>
        </a:ln>
      </c:spPr>
      <c:txPr>
        <a:bodyPr/>
        <a:lstStyle/>
        <a:p>
          <a:pPr>
            <a:defRPr sz="103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643312101911"/>
          <c:y val="0.26968973747016706"/>
          <c:w val="0.63184713375796153"/>
          <c:h val="0.46778042959427246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Operations</c:v>
                </c:pt>
              </c:strCache>
            </c:strRef>
          </c:tx>
          <c:spPr>
            <a:ln w="42798">
              <a:solidFill>
                <a:srgbClr val="0000FF"/>
              </a:solidFill>
              <a:prstDash val="solid"/>
            </a:ln>
          </c:spPr>
          <c:marker>
            <c:symbol val="circle"/>
            <c:size val="8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Sheet1!$B$1:$AS$1</c:f>
              <c:numCache>
                <c:formatCode>General</c:formatCode>
                <c:ptCount val="44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</c:numCache>
            </c:numRef>
          </c:cat>
          <c:val>
            <c:numRef>
              <c:f>Sheet1!$B$2:$AS$2</c:f>
              <c:numCache>
                <c:formatCode>#,##0</c:formatCode>
                <c:ptCount val="44"/>
                <c:pt idx="0">
                  <c:v>1107710</c:v>
                </c:pt>
                <c:pt idx="1">
                  <c:v>1008750</c:v>
                </c:pt>
                <c:pt idx="2">
                  <c:v>898250</c:v>
                </c:pt>
                <c:pt idx="3">
                  <c:v>801550</c:v>
                </c:pt>
                <c:pt idx="4">
                  <c:v>722150</c:v>
                </c:pt>
                <c:pt idx="5">
                  <c:v>647860</c:v>
                </c:pt>
                <c:pt idx="6">
                  <c:v>591870</c:v>
                </c:pt>
                <c:pt idx="7">
                  <c:v>539350</c:v>
                </c:pt>
                <c:pt idx="8">
                  <c:v>497040</c:v>
                </c:pt>
                <c:pt idx="9">
                  <c:v>470240</c:v>
                </c:pt>
                <c:pt idx="10">
                  <c:v>443610</c:v>
                </c:pt>
                <c:pt idx="11">
                  <c:v>416160</c:v>
                </c:pt>
                <c:pt idx="12">
                  <c:v>393510</c:v>
                </c:pt>
                <c:pt idx="13">
                  <c:v>369210</c:v>
                </c:pt>
                <c:pt idx="14">
                  <c:v>349470</c:v>
                </c:pt>
                <c:pt idx="15">
                  <c:v>334180</c:v>
                </c:pt>
                <c:pt idx="16">
                  <c:v>320160</c:v>
                </c:pt>
                <c:pt idx="17">
                  <c:v>307920</c:v>
                </c:pt>
                <c:pt idx="18">
                  <c:v>297740</c:v>
                </c:pt>
                <c:pt idx="19">
                  <c:v>282430</c:v>
                </c:pt>
                <c:pt idx="20">
                  <c:v>269050</c:v>
                </c:pt>
                <c:pt idx="21">
                  <c:v>249190</c:v>
                </c:pt>
                <c:pt idx="22">
                  <c:v>227880</c:v>
                </c:pt>
                <c:pt idx="23">
                  <c:v>216130</c:v>
                </c:pt>
                <c:pt idx="24">
                  <c:v>202890</c:v>
                </c:pt>
                <c:pt idx="25">
                  <c:v>192660</c:v>
                </c:pt>
                <c:pt idx="26">
                  <c:v>180640</c:v>
                </c:pt>
                <c:pt idx="27">
                  <c:v>170500</c:v>
                </c:pt>
                <c:pt idx="28">
                  <c:v>157150</c:v>
                </c:pt>
                <c:pt idx="29">
                  <c:v>148140</c:v>
                </c:pt>
                <c:pt idx="30">
                  <c:v>139670</c:v>
                </c:pt>
                <c:pt idx="31">
                  <c:v>130980</c:v>
                </c:pt>
                <c:pt idx="32">
                  <c:v>123700</c:v>
                </c:pt>
                <c:pt idx="33">
                  <c:v>117145</c:v>
                </c:pt>
                <c:pt idx="34">
                  <c:v>110855</c:v>
                </c:pt>
                <c:pt idx="35">
                  <c:v>105055</c:v>
                </c:pt>
                <c:pt idx="36">
                  <c:v>97460</c:v>
                </c:pt>
                <c:pt idx="37">
                  <c:v>91240</c:v>
                </c:pt>
                <c:pt idx="38">
                  <c:v>86360</c:v>
                </c:pt>
                <c:pt idx="39">
                  <c:v>81520</c:v>
                </c:pt>
                <c:pt idx="40">
                  <c:v>78300</c:v>
                </c:pt>
                <c:pt idx="41">
                  <c:v>74980</c:v>
                </c:pt>
                <c:pt idx="42">
                  <c:v>71510</c:v>
                </c:pt>
                <c:pt idx="43" formatCode="General">
                  <c:v>67000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16928"/>
        <c:axId val="3151539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Cows/Farm</c:v>
                </c:pt>
              </c:strCache>
            </c:strRef>
          </c:tx>
          <c:spPr>
            <a:ln w="4279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Sheet1!$B$1:$AS$1</c:f>
              <c:numCache>
                <c:formatCode>General</c:formatCode>
                <c:ptCount val="44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</c:numCache>
            </c:numRef>
          </c:cat>
          <c:val>
            <c:numRef>
              <c:f>Sheet1!$B$3:$AS$3</c:f>
              <c:numCache>
                <c:formatCode>General</c:formatCode>
                <c:ptCount val="44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19</c:v>
                </c:pt>
                <c:pt idx="6">
                  <c:v>20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31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57</c:v>
                </c:pt>
                <c:pt idx="28">
                  <c:v>61</c:v>
                </c:pt>
                <c:pt idx="29">
                  <c:v>64</c:v>
                </c:pt>
                <c:pt idx="30">
                  <c:v>68</c:v>
                </c:pt>
                <c:pt idx="31">
                  <c:v>72</c:v>
                </c:pt>
                <c:pt idx="32">
                  <c:v>75</c:v>
                </c:pt>
                <c:pt idx="33">
                  <c:v>78</c:v>
                </c:pt>
                <c:pt idx="34">
                  <c:v>83</c:v>
                </c:pt>
                <c:pt idx="35">
                  <c:v>88</c:v>
                </c:pt>
                <c:pt idx="36">
                  <c:v>93</c:v>
                </c:pt>
                <c:pt idx="37">
                  <c:v>100</c:v>
                </c:pt>
                <c:pt idx="38">
                  <c:v>105</c:v>
                </c:pt>
                <c:pt idx="39">
                  <c:v>111</c:v>
                </c:pt>
                <c:pt idx="40">
                  <c:v>115</c:v>
                </c:pt>
                <c:pt idx="41">
                  <c:v>122</c:v>
                </c:pt>
                <c:pt idx="42">
                  <c:v>129</c:v>
                </c:pt>
                <c:pt idx="43">
                  <c:v>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93664"/>
        <c:axId val="31395200"/>
      </c:lineChart>
      <c:catAx>
        <c:axId val="3151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4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808913183700293"/>
              <c:y val="0.84725543840918249"/>
            </c:manualLayout>
          </c:layout>
          <c:overlay val="0"/>
          <c:spPr>
            <a:noFill/>
            <a:ln w="2853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515392"/>
        <c:crossesAt val="0"/>
        <c:auto val="0"/>
        <c:lblAlgn val="ctr"/>
        <c:lblOffset val="100"/>
        <c:tickLblSkip val="3"/>
        <c:tickMarkSkip val="1"/>
        <c:noMultiLvlLbl val="0"/>
      </c:catAx>
      <c:valAx>
        <c:axId val="31515392"/>
        <c:scaling>
          <c:orientation val="minMax"/>
          <c:max val="1310000"/>
          <c:min val="60000"/>
        </c:scaling>
        <c:delete val="0"/>
        <c:axPos val="l"/>
        <c:majorGridlines>
          <c:spPr>
            <a:ln w="35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2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Operations</a:t>
                </a:r>
              </a:p>
            </c:rich>
          </c:tx>
          <c:layout>
            <c:manualLayout>
              <c:xMode val="edge"/>
              <c:yMode val="edge"/>
              <c:x val="0"/>
              <c:y val="0.47016704479736643"/>
            </c:manualLayout>
          </c:layout>
          <c:overlay val="0"/>
          <c:spPr>
            <a:noFill/>
            <a:ln w="28532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516928"/>
        <c:crosses val="autoZero"/>
        <c:crossBetween val="between"/>
        <c:majorUnit val="300000"/>
        <c:minorUnit val="2860"/>
      </c:valAx>
      <c:catAx>
        <c:axId val="3139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1395200"/>
        <c:crossesAt val="3.5"/>
        <c:auto val="0"/>
        <c:lblAlgn val="ctr"/>
        <c:lblOffset val="100"/>
        <c:noMultiLvlLbl val="0"/>
      </c:catAx>
      <c:valAx>
        <c:axId val="31395200"/>
        <c:scaling>
          <c:orientation val="minMax"/>
          <c:max val="140"/>
          <c:min val="1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1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Cows/Farm</a:t>
                </a:r>
              </a:p>
            </c:rich>
          </c:tx>
          <c:layout>
            <c:manualLayout>
              <c:xMode val="edge"/>
              <c:yMode val="edge"/>
              <c:x val="0.89808913183700256"/>
              <c:y val="0.47732706081231391"/>
            </c:manualLayout>
          </c:layout>
          <c:overlay val="0"/>
          <c:spPr>
            <a:noFill/>
            <a:ln w="2853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393664"/>
        <c:crosses val="max"/>
        <c:crossBetween val="between"/>
        <c:majorUnit val="30"/>
        <c:minorUnit val="0.26"/>
      </c:valAx>
      <c:spPr>
        <a:noFill/>
        <a:ln w="14266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5159237031950857"/>
          <c:y val="0.16945104319587176"/>
          <c:w val="0.26496820966461876"/>
          <c:h val="5.727923840028469E-2"/>
        </c:manualLayout>
      </c:layout>
      <c:overlay val="0"/>
      <c:spPr>
        <a:solidFill>
          <a:srgbClr val="FFFFFF"/>
        </a:solidFill>
        <a:ln w="3566">
          <a:solidFill>
            <a:srgbClr val="000000"/>
          </a:solidFill>
          <a:prstDash val="solid"/>
        </a:ln>
      </c:spPr>
      <c:txPr>
        <a:bodyPr/>
        <a:lstStyle/>
        <a:p>
          <a:pPr>
            <a:defRPr sz="1033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1-29 Head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36130</c:v>
                </c:pt>
                <c:pt idx="1">
                  <c:v>32955</c:v>
                </c:pt>
                <c:pt idx="2">
                  <c:v>30820</c:v>
                </c:pt>
                <c:pt idx="3">
                  <c:v>28320</c:v>
                </c:pt>
                <c:pt idx="4">
                  <c:v>26355</c:v>
                </c:pt>
                <c:pt idx="5">
                  <c:v>25045</c:v>
                </c:pt>
                <c:pt idx="6">
                  <c:v>23810</c:v>
                </c:pt>
                <c:pt idx="7">
                  <c:v>22490</c:v>
                </c:pt>
                <c:pt idx="8">
                  <c:v>21210</c:v>
                </c:pt>
                <c:pt idx="9">
                  <c:v>21705</c:v>
                </c:pt>
                <c:pt idx="10">
                  <c:v>21300</c:v>
                </c:pt>
                <c:pt idx="11">
                  <c:v>20400</c:v>
                </c:pt>
                <c:pt idx="12">
                  <c:v>20000</c:v>
                </c:pt>
                <c:pt idx="13">
                  <c:v>19400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30-49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25485</c:v>
                </c:pt>
                <c:pt idx="1">
                  <c:v>24025</c:v>
                </c:pt>
                <c:pt idx="2">
                  <c:v>22210</c:v>
                </c:pt>
                <c:pt idx="3">
                  <c:v>19910</c:v>
                </c:pt>
                <c:pt idx="4">
                  <c:v>18035</c:v>
                </c:pt>
                <c:pt idx="5">
                  <c:v>16805</c:v>
                </c:pt>
                <c:pt idx="6">
                  <c:v>15500</c:v>
                </c:pt>
                <c:pt idx="7">
                  <c:v>14835</c:v>
                </c:pt>
                <c:pt idx="8">
                  <c:v>14095</c:v>
                </c:pt>
                <c:pt idx="9">
                  <c:v>12270</c:v>
                </c:pt>
                <c:pt idx="10">
                  <c:v>11900</c:v>
                </c:pt>
                <c:pt idx="11">
                  <c:v>11500</c:v>
                </c:pt>
                <c:pt idx="12">
                  <c:v>10800</c:v>
                </c:pt>
                <c:pt idx="13">
                  <c:v>10100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50-99 Head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34105</c:v>
                </c:pt>
                <c:pt idx="1">
                  <c:v>32835</c:v>
                </c:pt>
                <c:pt idx="2">
                  <c:v>31190</c:v>
                </c:pt>
                <c:pt idx="3">
                  <c:v>29005</c:v>
                </c:pt>
                <c:pt idx="4">
                  <c:v>27395</c:v>
                </c:pt>
                <c:pt idx="5">
                  <c:v>25800</c:v>
                </c:pt>
                <c:pt idx="6">
                  <c:v>24055</c:v>
                </c:pt>
                <c:pt idx="7">
                  <c:v>23185</c:v>
                </c:pt>
                <c:pt idx="8">
                  <c:v>22115</c:v>
                </c:pt>
                <c:pt idx="9">
                  <c:v>19330</c:v>
                </c:pt>
                <c:pt idx="10">
                  <c:v>17800</c:v>
                </c:pt>
                <c:pt idx="11">
                  <c:v>17300</c:v>
                </c:pt>
                <c:pt idx="12">
                  <c:v>15800</c:v>
                </c:pt>
                <c:pt idx="13">
                  <c:v>14800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100-199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13880</c:v>
                </c:pt>
                <c:pt idx="1">
                  <c:v>13220</c:v>
                </c:pt>
                <c:pt idx="2">
                  <c:v>12835</c:v>
                </c:pt>
                <c:pt idx="3">
                  <c:v>12255</c:v>
                </c:pt>
                <c:pt idx="4">
                  <c:v>11555</c:v>
                </c:pt>
                <c:pt idx="5">
                  <c:v>10980</c:v>
                </c:pt>
                <c:pt idx="6">
                  <c:v>10445</c:v>
                </c:pt>
                <c:pt idx="7">
                  <c:v>10055</c:v>
                </c:pt>
                <c:pt idx="8">
                  <c:v>9760</c:v>
                </c:pt>
                <c:pt idx="9">
                  <c:v>9011</c:v>
                </c:pt>
                <c:pt idx="10">
                  <c:v>8700</c:v>
                </c:pt>
                <c:pt idx="11">
                  <c:v>8600</c:v>
                </c:pt>
                <c:pt idx="12">
                  <c:v>8600</c:v>
                </c:pt>
                <c:pt idx="13">
                  <c:v>8300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200-499 Head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5155</c:v>
                </c:pt>
                <c:pt idx="1">
                  <c:v>5285</c:v>
                </c:pt>
                <c:pt idx="2">
                  <c:v>5340</c:v>
                </c:pt>
                <c:pt idx="3">
                  <c:v>5175</c:v>
                </c:pt>
                <c:pt idx="4">
                  <c:v>4990</c:v>
                </c:pt>
                <c:pt idx="5">
                  <c:v>4765</c:v>
                </c:pt>
                <c:pt idx="6">
                  <c:v>4700</c:v>
                </c:pt>
                <c:pt idx="7">
                  <c:v>4662</c:v>
                </c:pt>
                <c:pt idx="8">
                  <c:v>4567</c:v>
                </c:pt>
                <c:pt idx="9">
                  <c:v>4359</c:v>
                </c:pt>
                <c:pt idx="10">
                  <c:v>3950</c:v>
                </c:pt>
                <c:pt idx="11">
                  <c:v>3850</c:v>
                </c:pt>
                <c:pt idx="12">
                  <c:v>3950</c:v>
                </c:pt>
                <c:pt idx="13">
                  <c:v>4000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500-999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1500</c:v>
                </c:pt>
                <c:pt idx="1">
                  <c:v>1600</c:v>
                </c:pt>
                <c:pt idx="2">
                  <c:v>1700</c:v>
                </c:pt>
                <c:pt idx="3">
                  <c:v>1700</c:v>
                </c:pt>
                <c:pt idx="4">
                  <c:v>1700</c:v>
                </c:pt>
                <c:pt idx="5">
                  <c:v>1700</c:v>
                </c:pt>
                <c:pt idx="6">
                  <c:v>1700</c:v>
                </c:pt>
                <c:pt idx="7">
                  <c:v>1700</c:v>
                </c:pt>
                <c:pt idx="8">
                  <c:v>1700</c:v>
                </c:pt>
                <c:pt idx="9">
                  <c:v>1720</c:v>
                </c:pt>
                <c:pt idx="10">
                  <c:v>1720</c:v>
                </c:pt>
                <c:pt idx="11">
                  <c:v>1700</c:v>
                </c:pt>
                <c:pt idx="12">
                  <c:v>1670</c:v>
                </c:pt>
                <c:pt idx="13">
                  <c:v>1650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1000-1999 Head</c:v>
                </c:pt>
              </c:strCache>
            </c:strRef>
          </c:tx>
          <c:spPr>
            <a:ln w="47625">
              <a:solidFill>
                <a:srgbClr val="FFC00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670</c:v>
                </c:pt>
                <c:pt idx="1">
                  <c:v>690</c:v>
                </c:pt>
                <c:pt idx="2">
                  <c:v>690</c:v>
                </c:pt>
                <c:pt idx="3">
                  <c:v>770</c:v>
                </c:pt>
                <c:pt idx="4">
                  <c:v>810</c:v>
                </c:pt>
                <c:pt idx="5">
                  <c:v>815</c:v>
                </c:pt>
                <c:pt idx="6">
                  <c:v>815</c:v>
                </c:pt>
                <c:pt idx="7">
                  <c:v>850</c:v>
                </c:pt>
                <c:pt idx="8">
                  <c:v>860</c:v>
                </c:pt>
                <c:pt idx="9">
                  <c:v>920</c:v>
                </c:pt>
                <c:pt idx="10">
                  <c:v>900</c:v>
                </c:pt>
                <c:pt idx="11">
                  <c:v>910</c:v>
                </c:pt>
                <c:pt idx="12">
                  <c:v>920</c:v>
                </c:pt>
                <c:pt idx="13">
                  <c:v>950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2000+ Head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Sheet1!$I$2:$I$15</c:f>
              <c:numCache>
                <c:formatCode>General</c:formatCode>
                <c:ptCount val="14"/>
                <c:pt idx="0">
                  <c:v>220</c:v>
                </c:pt>
                <c:pt idx="1">
                  <c:v>245</c:v>
                </c:pt>
                <c:pt idx="2">
                  <c:v>270</c:v>
                </c:pt>
                <c:pt idx="3">
                  <c:v>325</c:v>
                </c:pt>
                <c:pt idx="4">
                  <c:v>400</c:v>
                </c:pt>
                <c:pt idx="5">
                  <c:v>450</c:v>
                </c:pt>
                <c:pt idx="6">
                  <c:v>495</c:v>
                </c:pt>
                <c:pt idx="7">
                  <c:v>523</c:v>
                </c:pt>
                <c:pt idx="8">
                  <c:v>573</c:v>
                </c:pt>
                <c:pt idx="9">
                  <c:v>680</c:v>
                </c:pt>
                <c:pt idx="10">
                  <c:v>730</c:v>
                </c:pt>
                <c:pt idx="11">
                  <c:v>740</c:v>
                </c:pt>
                <c:pt idx="12">
                  <c:v>760</c:v>
                </c:pt>
                <c:pt idx="13">
                  <c:v>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19584"/>
        <c:axId val="94021120"/>
      </c:lineChart>
      <c:catAx>
        <c:axId val="9401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021120"/>
        <c:crosses val="autoZero"/>
        <c:auto val="1"/>
        <c:lblAlgn val="ctr"/>
        <c:lblOffset val="100"/>
        <c:noMultiLvlLbl val="0"/>
      </c:catAx>
      <c:valAx>
        <c:axId val="94021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Operations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019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1-29 Head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2.2999999999999998</c:v>
                </c:pt>
                <c:pt idx="1">
                  <c:v>2</c:v>
                </c:pt>
                <c:pt idx="2">
                  <c:v>1.8</c:v>
                </c:pt>
                <c:pt idx="3">
                  <c:v>1.7</c:v>
                </c:pt>
                <c:pt idx="4">
                  <c:v>1.5</c:v>
                </c:pt>
                <c:pt idx="5">
                  <c:v>1.5</c:v>
                </c:pt>
                <c:pt idx="6">
                  <c:v>1.4</c:v>
                </c:pt>
                <c:pt idx="7">
                  <c:v>1.3</c:v>
                </c:pt>
                <c:pt idx="8">
                  <c:v>1.2</c:v>
                </c:pt>
                <c:pt idx="9">
                  <c:v>1.3</c:v>
                </c:pt>
                <c:pt idx="10">
                  <c:v>1.2</c:v>
                </c:pt>
                <c:pt idx="11">
                  <c:v>1.2</c:v>
                </c:pt>
                <c:pt idx="12">
                  <c:v>1.1000000000000001</c:v>
                </c:pt>
                <c:pt idx="1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30-49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9</c:v>
                </c:pt>
                <c:pt idx="1">
                  <c:v>8.6</c:v>
                </c:pt>
                <c:pt idx="2">
                  <c:v>7.7</c:v>
                </c:pt>
                <c:pt idx="3">
                  <c:v>6.7</c:v>
                </c:pt>
                <c:pt idx="4">
                  <c:v>6.1</c:v>
                </c:pt>
                <c:pt idx="5">
                  <c:v>5.7</c:v>
                </c:pt>
                <c:pt idx="6">
                  <c:v>5.4</c:v>
                </c:pt>
                <c:pt idx="7">
                  <c:v>5.0999999999999996</c:v>
                </c:pt>
                <c:pt idx="8">
                  <c:v>4.9000000000000004</c:v>
                </c:pt>
                <c:pt idx="9">
                  <c:v>4</c:v>
                </c:pt>
                <c:pt idx="10">
                  <c:v>3.9</c:v>
                </c:pt>
                <c:pt idx="11">
                  <c:v>3.8</c:v>
                </c:pt>
                <c:pt idx="12">
                  <c:v>3.5</c:v>
                </c:pt>
                <c:pt idx="13">
                  <c:v>3.2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50-99 Head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22.5</c:v>
                </c:pt>
                <c:pt idx="1">
                  <c:v>21</c:v>
                </c:pt>
                <c:pt idx="2">
                  <c:v>19.399999999999999</c:v>
                </c:pt>
                <c:pt idx="3">
                  <c:v>18.3</c:v>
                </c:pt>
                <c:pt idx="4">
                  <c:v>17.100000000000001</c:v>
                </c:pt>
                <c:pt idx="5">
                  <c:v>16.5</c:v>
                </c:pt>
                <c:pt idx="6">
                  <c:v>15.7</c:v>
                </c:pt>
                <c:pt idx="7">
                  <c:v>15.2</c:v>
                </c:pt>
                <c:pt idx="8">
                  <c:v>14.2</c:v>
                </c:pt>
                <c:pt idx="9">
                  <c:v>12</c:v>
                </c:pt>
                <c:pt idx="10">
                  <c:v>11.5</c:v>
                </c:pt>
                <c:pt idx="11">
                  <c:v>11.4</c:v>
                </c:pt>
                <c:pt idx="12">
                  <c:v>10.6</c:v>
                </c:pt>
                <c:pt idx="13">
                  <c:v>9.4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100-199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19</c:v>
                </c:pt>
                <c:pt idx="1">
                  <c:v>17.899999999999999</c:v>
                </c:pt>
                <c:pt idx="2">
                  <c:v>17.2</c:v>
                </c:pt>
                <c:pt idx="3">
                  <c:v>16.2</c:v>
                </c:pt>
                <c:pt idx="4">
                  <c:v>15.2</c:v>
                </c:pt>
                <c:pt idx="5">
                  <c:v>14.8</c:v>
                </c:pt>
                <c:pt idx="6">
                  <c:v>14.2</c:v>
                </c:pt>
                <c:pt idx="7">
                  <c:v>13.5</c:v>
                </c:pt>
                <c:pt idx="8">
                  <c:v>13</c:v>
                </c:pt>
                <c:pt idx="9">
                  <c:v>12</c:v>
                </c:pt>
                <c:pt idx="10">
                  <c:v>11.8</c:v>
                </c:pt>
                <c:pt idx="11">
                  <c:v>11.6</c:v>
                </c:pt>
                <c:pt idx="12">
                  <c:v>11.3</c:v>
                </c:pt>
                <c:pt idx="13">
                  <c:v>10.9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200-499 Head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16.7</c:v>
                </c:pt>
                <c:pt idx="1">
                  <c:v>17.3</c:v>
                </c:pt>
                <c:pt idx="2">
                  <c:v>18</c:v>
                </c:pt>
                <c:pt idx="3">
                  <c:v>17.899999999999999</c:v>
                </c:pt>
                <c:pt idx="4">
                  <c:v>16.8</c:v>
                </c:pt>
                <c:pt idx="5">
                  <c:v>16.2</c:v>
                </c:pt>
                <c:pt idx="6">
                  <c:v>16.3</c:v>
                </c:pt>
                <c:pt idx="7">
                  <c:v>15.3</c:v>
                </c:pt>
                <c:pt idx="8">
                  <c:v>15.2</c:v>
                </c:pt>
                <c:pt idx="9">
                  <c:v>13.7</c:v>
                </c:pt>
                <c:pt idx="10">
                  <c:v>13.1</c:v>
                </c:pt>
                <c:pt idx="11">
                  <c:v>12.5</c:v>
                </c:pt>
                <c:pt idx="12">
                  <c:v>12.6</c:v>
                </c:pt>
                <c:pt idx="13">
                  <c:v>12.6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500-999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11.2</c:v>
                </c:pt>
                <c:pt idx="1">
                  <c:v>12.5</c:v>
                </c:pt>
                <c:pt idx="2">
                  <c:v>13.8</c:v>
                </c:pt>
                <c:pt idx="3">
                  <c:v>12.8</c:v>
                </c:pt>
                <c:pt idx="4">
                  <c:v>13.9</c:v>
                </c:pt>
                <c:pt idx="5">
                  <c:v>13.8</c:v>
                </c:pt>
                <c:pt idx="6">
                  <c:v>14</c:v>
                </c:pt>
                <c:pt idx="7">
                  <c:v>14.3</c:v>
                </c:pt>
                <c:pt idx="8">
                  <c:v>13.4</c:v>
                </c:pt>
                <c:pt idx="9">
                  <c:v>12.3</c:v>
                </c:pt>
                <c:pt idx="10">
                  <c:v>12.5</c:v>
                </c:pt>
                <c:pt idx="11">
                  <c:v>12.6</c:v>
                </c:pt>
                <c:pt idx="12">
                  <c:v>12.7</c:v>
                </c:pt>
                <c:pt idx="13">
                  <c:v>12.6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1000-1999 Head</c:v>
                </c:pt>
              </c:strCache>
            </c:strRef>
          </c:tx>
          <c:spPr>
            <a:ln w="47625">
              <a:solidFill>
                <a:srgbClr val="FFC00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10.9</c:v>
                </c:pt>
                <c:pt idx="1">
                  <c:v>11.4</c:v>
                </c:pt>
                <c:pt idx="2">
                  <c:v>11.6</c:v>
                </c:pt>
                <c:pt idx="3">
                  <c:v>13.2</c:v>
                </c:pt>
                <c:pt idx="4">
                  <c:v>13.8</c:v>
                </c:pt>
                <c:pt idx="5">
                  <c:v>13.4</c:v>
                </c:pt>
                <c:pt idx="6">
                  <c:v>13.1</c:v>
                </c:pt>
                <c:pt idx="7">
                  <c:v>13.4</c:v>
                </c:pt>
                <c:pt idx="8">
                  <c:v>14.6</c:v>
                </c:pt>
                <c:pt idx="9">
                  <c:v>16.100000000000001</c:v>
                </c:pt>
                <c:pt idx="10">
                  <c:v>15.5</c:v>
                </c:pt>
                <c:pt idx="11">
                  <c:v>15.7</c:v>
                </c:pt>
                <c:pt idx="12">
                  <c:v>15.5</c:v>
                </c:pt>
                <c:pt idx="13">
                  <c:v>15.7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2000+ Head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Sheet1!$I$2:$I$15</c:f>
              <c:numCache>
                <c:formatCode>General</c:formatCode>
                <c:ptCount val="14"/>
                <c:pt idx="0">
                  <c:v>8.4</c:v>
                </c:pt>
                <c:pt idx="1">
                  <c:v>9.3000000000000007</c:v>
                </c:pt>
                <c:pt idx="2">
                  <c:v>10.5</c:v>
                </c:pt>
                <c:pt idx="3">
                  <c:v>13.2</c:v>
                </c:pt>
                <c:pt idx="4">
                  <c:v>15.6</c:v>
                </c:pt>
                <c:pt idx="5">
                  <c:v>18.100000000000001</c:v>
                </c:pt>
                <c:pt idx="6">
                  <c:v>19.899999999999999</c:v>
                </c:pt>
                <c:pt idx="7">
                  <c:v>21.9</c:v>
                </c:pt>
                <c:pt idx="8">
                  <c:v>23.5</c:v>
                </c:pt>
                <c:pt idx="9">
                  <c:v>28.6</c:v>
                </c:pt>
                <c:pt idx="10">
                  <c:v>30.5</c:v>
                </c:pt>
                <c:pt idx="11">
                  <c:v>31.2</c:v>
                </c:pt>
                <c:pt idx="12">
                  <c:v>32.700000000000003</c:v>
                </c:pt>
                <c:pt idx="13">
                  <c:v>34.6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64320"/>
        <c:axId val="31865856"/>
      </c:lineChart>
      <c:catAx>
        <c:axId val="3186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865856"/>
        <c:crosses val="autoZero"/>
        <c:auto val="1"/>
        <c:lblAlgn val="ctr"/>
        <c:lblOffset val="100"/>
        <c:noMultiLvlLbl val="0"/>
      </c:catAx>
      <c:valAx>
        <c:axId val="31865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Total</a:t>
                </a:r>
                <a:r>
                  <a:rPr lang="en-US" baseline="0" dirty="0" smtClean="0"/>
                  <a:t> Milk Production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86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1-29 Head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3.6</c:v>
                </c:pt>
                <c:pt idx="1">
                  <c:v>3.2</c:v>
                </c:pt>
                <c:pt idx="2">
                  <c:v>2.9</c:v>
                </c:pt>
                <c:pt idx="3">
                  <c:v>2.7</c:v>
                </c:pt>
                <c:pt idx="4">
                  <c:v>2.4</c:v>
                </c:pt>
                <c:pt idx="5">
                  <c:v>2.2999999999999998</c:v>
                </c:pt>
                <c:pt idx="6">
                  <c:v>2.1</c:v>
                </c:pt>
                <c:pt idx="7">
                  <c:v>2</c:v>
                </c:pt>
                <c:pt idx="8">
                  <c:v>1.9</c:v>
                </c:pt>
                <c:pt idx="9">
                  <c:v>2</c:v>
                </c:pt>
                <c:pt idx="10">
                  <c:v>1.8</c:v>
                </c:pt>
                <c:pt idx="11">
                  <c:v>1.8</c:v>
                </c:pt>
                <c:pt idx="12">
                  <c:v>1.7</c:v>
                </c:pt>
                <c:pt idx="13">
                  <c:v>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30-49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10.5</c:v>
                </c:pt>
                <c:pt idx="1">
                  <c:v>10.199999999999999</c:v>
                </c:pt>
                <c:pt idx="2">
                  <c:v>9.1</c:v>
                </c:pt>
                <c:pt idx="3">
                  <c:v>8</c:v>
                </c:pt>
                <c:pt idx="4">
                  <c:v>7.4</c:v>
                </c:pt>
                <c:pt idx="5">
                  <c:v>6.9</c:v>
                </c:pt>
                <c:pt idx="6">
                  <c:v>6.6</c:v>
                </c:pt>
                <c:pt idx="7">
                  <c:v>6.4</c:v>
                </c:pt>
                <c:pt idx="8">
                  <c:v>6</c:v>
                </c:pt>
                <c:pt idx="9">
                  <c:v>5.2</c:v>
                </c:pt>
                <c:pt idx="10">
                  <c:v>5.0999999999999996</c:v>
                </c:pt>
                <c:pt idx="11">
                  <c:v>4.9000000000000004</c:v>
                </c:pt>
                <c:pt idx="12">
                  <c:v>4.7</c:v>
                </c:pt>
                <c:pt idx="13">
                  <c:v>4.3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50-99 Head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24.3</c:v>
                </c:pt>
                <c:pt idx="1">
                  <c:v>23.3</c:v>
                </c:pt>
                <c:pt idx="2">
                  <c:v>22</c:v>
                </c:pt>
                <c:pt idx="3">
                  <c:v>20.8</c:v>
                </c:pt>
                <c:pt idx="4">
                  <c:v>19.600000000000001</c:v>
                </c:pt>
                <c:pt idx="5">
                  <c:v>18.8</c:v>
                </c:pt>
                <c:pt idx="6">
                  <c:v>17.8</c:v>
                </c:pt>
                <c:pt idx="7">
                  <c:v>17.100000000000001</c:v>
                </c:pt>
                <c:pt idx="8">
                  <c:v>16.100000000000001</c:v>
                </c:pt>
                <c:pt idx="9">
                  <c:v>14</c:v>
                </c:pt>
                <c:pt idx="10">
                  <c:v>13.1</c:v>
                </c:pt>
                <c:pt idx="11">
                  <c:v>13</c:v>
                </c:pt>
                <c:pt idx="12">
                  <c:v>12.2</c:v>
                </c:pt>
                <c:pt idx="13">
                  <c:v>11.2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100-199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19.3</c:v>
                </c:pt>
                <c:pt idx="1">
                  <c:v>18.399999999999999</c:v>
                </c:pt>
                <c:pt idx="2">
                  <c:v>18.100000000000001</c:v>
                </c:pt>
                <c:pt idx="3">
                  <c:v>17.2</c:v>
                </c:pt>
                <c:pt idx="4">
                  <c:v>16.399999999999999</c:v>
                </c:pt>
                <c:pt idx="5">
                  <c:v>15.7</c:v>
                </c:pt>
                <c:pt idx="6">
                  <c:v>15.1</c:v>
                </c:pt>
                <c:pt idx="7">
                  <c:v>14.6</c:v>
                </c:pt>
                <c:pt idx="8">
                  <c:v>14.1</c:v>
                </c:pt>
                <c:pt idx="9">
                  <c:v>13</c:v>
                </c:pt>
                <c:pt idx="10">
                  <c:v>12.5</c:v>
                </c:pt>
                <c:pt idx="11">
                  <c:v>12.4</c:v>
                </c:pt>
                <c:pt idx="12">
                  <c:v>12.3</c:v>
                </c:pt>
                <c:pt idx="13">
                  <c:v>11.9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200-499 Head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15.5</c:v>
                </c:pt>
                <c:pt idx="1">
                  <c:v>16.3</c:v>
                </c:pt>
                <c:pt idx="2">
                  <c:v>16.600000000000001</c:v>
                </c:pt>
                <c:pt idx="3">
                  <c:v>16.3</c:v>
                </c:pt>
                <c:pt idx="4">
                  <c:v>15.9</c:v>
                </c:pt>
                <c:pt idx="5">
                  <c:v>15.4</c:v>
                </c:pt>
                <c:pt idx="6">
                  <c:v>15.5</c:v>
                </c:pt>
                <c:pt idx="7">
                  <c:v>15.4</c:v>
                </c:pt>
                <c:pt idx="8">
                  <c:v>15.1</c:v>
                </c:pt>
                <c:pt idx="9">
                  <c:v>13.9</c:v>
                </c:pt>
                <c:pt idx="10">
                  <c:v>12.6</c:v>
                </c:pt>
                <c:pt idx="11">
                  <c:v>12.3</c:v>
                </c:pt>
                <c:pt idx="12">
                  <c:v>12.5</c:v>
                </c:pt>
                <c:pt idx="13">
                  <c:v>12.5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500-999 Head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12.3</c:v>
                </c:pt>
                <c:pt idx="5">
                  <c:v>12.6</c:v>
                </c:pt>
                <c:pt idx="6">
                  <c:v>12.8</c:v>
                </c:pt>
                <c:pt idx="7">
                  <c:v>12.8</c:v>
                </c:pt>
                <c:pt idx="8">
                  <c:v>12.6</c:v>
                </c:pt>
                <c:pt idx="9">
                  <c:v>12.5</c:v>
                </c:pt>
                <c:pt idx="10">
                  <c:v>12.5</c:v>
                </c:pt>
                <c:pt idx="11">
                  <c:v>12.5</c:v>
                </c:pt>
                <c:pt idx="12">
                  <c:v>12.4</c:v>
                </c:pt>
                <c:pt idx="13">
                  <c:v>12.3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1000-1999 Head</c:v>
                </c:pt>
              </c:strCache>
            </c:strRef>
          </c:tx>
          <c:spPr>
            <a:ln w="47625">
              <a:solidFill>
                <a:srgbClr val="FFC00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9.5</c:v>
                </c:pt>
                <c:pt idx="1">
                  <c:v>9.6999999999999993</c:v>
                </c:pt>
                <c:pt idx="2">
                  <c:v>10.1</c:v>
                </c:pt>
                <c:pt idx="3">
                  <c:v>11.5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12.5</c:v>
                </c:pt>
                <c:pt idx="9">
                  <c:v>13.3</c:v>
                </c:pt>
                <c:pt idx="10">
                  <c:v>13.1</c:v>
                </c:pt>
                <c:pt idx="11">
                  <c:v>13.3</c:v>
                </c:pt>
                <c:pt idx="12">
                  <c:v>13.3</c:v>
                </c:pt>
                <c:pt idx="13">
                  <c:v>13.7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2000+ Head</c:v>
                </c:pt>
              </c:strCache>
            </c:strRef>
          </c:tx>
          <c:spPr>
            <a:ln w="44450">
              <a:solidFill>
                <a:srgbClr val="7030A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Sheet1!$I$2:$I$15</c:f>
              <c:numCache>
                <c:formatCode>General</c:formatCode>
                <c:ptCount val="14"/>
                <c:pt idx="0">
                  <c:v>7.3</c:v>
                </c:pt>
                <c:pt idx="1">
                  <c:v>7.9</c:v>
                </c:pt>
                <c:pt idx="2">
                  <c:v>9.1999999999999993</c:v>
                </c:pt>
                <c:pt idx="3">
                  <c:v>11.5</c:v>
                </c:pt>
                <c:pt idx="4">
                  <c:v>14</c:v>
                </c:pt>
                <c:pt idx="5">
                  <c:v>16.3</c:v>
                </c:pt>
                <c:pt idx="6">
                  <c:v>18.100000000000001</c:v>
                </c:pt>
                <c:pt idx="7">
                  <c:v>19.7</c:v>
                </c:pt>
                <c:pt idx="8">
                  <c:v>21.7</c:v>
                </c:pt>
                <c:pt idx="9">
                  <c:v>26.1</c:v>
                </c:pt>
                <c:pt idx="10">
                  <c:v>29.3</c:v>
                </c:pt>
                <c:pt idx="11">
                  <c:v>29.8</c:v>
                </c:pt>
                <c:pt idx="12">
                  <c:v>30.9</c:v>
                </c:pt>
                <c:pt idx="13">
                  <c:v>32.5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70656"/>
        <c:axId val="32084736"/>
      </c:lineChart>
      <c:catAx>
        <c:axId val="320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84736"/>
        <c:crosses val="autoZero"/>
        <c:auto val="1"/>
        <c:lblAlgn val="ctr"/>
        <c:lblOffset val="100"/>
        <c:noMultiLvlLbl val="0"/>
      </c:catAx>
      <c:valAx>
        <c:axId val="32084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</a:t>
                </a:r>
                <a:r>
                  <a:rPr lang="en-US" baseline="0" dirty="0" smtClean="0"/>
                  <a:t> Cattle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07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Cows, </a:t>
            </a:r>
            <a:r>
              <a:rPr lang="en-US" dirty="0" smtClean="0"/>
              <a:t>1,000’s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Cows, 1,000s</c:v>
                </c:pt>
              </c:strCache>
            </c:strRef>
          </c:tx>
          <c:cat>
            <c:strRef>
              <c:f>Sheet1!$B$1:$CK$1</c:f>
              <c:strCache>
                <c:ptCount val="88"/>
                <c:pt idx="0">
                  <c:v>1924</c:v>
                </c:pt>
                <c:pt idx="1">
                  <c:v>1925</c:v>
                </c:pt>
                <c:pt idx="2">
                  <c:v>1926</c:v>
                </c:pt>
                <c:pt idx="3">
                  <c:v>1927</c:v>
                </c:pt>
                <c:pt idx="4">
                  <c:v>1928</c:v>
                </c:pt>
                <c:pt idx="5">
                  <c:v>1929</c:v>
                </c:pt>
                <c:pt idx="6">
                  <c:v>1930</c:v>
                </c:pt>
                <c:pt idx="7">
                  <c:v>1931</c:v>
                </c:pt>
                <c:pt idx="8">
                  <c:v>1932</c:v>
                </c:pt>
                <c:pt idx="9">
                  <c:v>1933</c:v>
                </c:pt>
                <c:pt idx="10">
                  <c:v>1934</c:v>
                </c:pt>
                <c:pt idx="11">
                  <c:v>1935</c:v>
                </c:pt>
                <c:pt idx="12">
                  <c:v>1936</c:v>
                </c:pt>
                <c:pt idx="13">
                  <c:v>1937</c:v>
                </c:pt>
                <c:pt idx="14">
                  <c:v>1938</c:v>
                </c:pt>
                <c:pt idx="15">
                  <c:v>1939</c:v>
                </c:pt>
                <c:pt idx="16">
                  <c:v>1940</c:v>
                </c:pt>
                <c:pt idx="17">
                  <c:v>1941</c:v>
                </c:pt>
                <c:pt idx="18">
                  <c:v>1942</c:v>
                </c:pt>
                <c:pt idx="19">
                  <c:v>1943</c:v>
                </c:pt>
                <c:pt idx="20">
                  <c:v>1944</c:v>
                </c:pt>
                <c:pt idx="21">
                  <c:v>1945</c:v>
                </c:pt>
                <c:pt idx="22">
                  <c:v>1946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1951</c:v>
                </c:pt>
                <c:pt idx="28">
                  <c:v>1952</c:v>
                </c:pt>
                <c:pt idx="29">
                  <c:v>1953</c:v>
                </c:pt>
                <c:pt idx="30">
                  <c:v>1954</c:v>
                </c:pt>
                <c:pt idx="31">
                  <c:v>1955</c:v>
                </c:pt>
                <c:pt idx="32">
                  <c:v>1956</c:v>
                </c:pt>
                <c:pt idx="33">
                  <c:v>1957</c:v>
                </c:pt>
                <c:pt idx="34">
                  <c:v>1958</c:v>
                </c:pt>
                <c:pt idx="35">
                  <c:v>1959</c:v>
                </c:pt>
                <c:pt idx="36">
                  <c:v>1960</c:v>
                </c:pt>
                <c:pt idx="37">
                  <c:v>1961</c:v>
                </c:pt>
                <c:pt idx="38">
                  <c:v>1962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1966</c:v>
                </c:pt>
                <c:pt idx="43">
                  <c:v>1967</c:v>
                </c:pt>
                <c:pt idx="44">
                  <c:v>1968</c:v>
                </c:pt>
                <c:pt idx="45">
                  <c:v>1969</c:v>
                </c:pt>
                <c:pt idx="46">
                  <c:v>1970</c:v>
                </c:pt>
                <c:pt idx="47">
                  <c:v>1971</c:v>
                </c:pt>
                <c:pt idx="48">
                  <c:v>1972</c:v>
                </c:pt>
                <c:pt idx="49">
                  <c:v>1973</c:v>
                </c:pt>
                <c:pt idx="50">
                  <c:v>1974</c:v>
                </c:pt>
                <c:pt idx="51">
                  <c:v>1975</c:v>
                </c:pt>
                <c:pt idx="52">
                  <c:v>1976</c:v>
                </c:pt>
                <c:pt idx="53">
                  <c:v>1977</c:v>
                </c:pt>
                <c:pt idx="54">
                  <c:v>1978</c:v>
                </c:pt>
                <c:pt idx="55">
                  <c:v>1979</c:v>
                </c:pt>
                <c:pt idx="56">
                  <c:v>1980</c:v>
                </c:pt>
                <c:pt idx="57">
                  <c:v>1981</c:v>
                </c:pt>
                <c:pt idx="58">
                  <c:v>1982</c:v>
                </c:pt>
                <c:pt idx="59">
                  <c:v>1983</c:v>
                </c:pt>
                <c:pt idx="60">
                  <c:v>1984</c:v>
                </c:pt>
                <c:pt idx="61">
                  <c:v>1985</c:v>
                </c:pt>
                <c:pt idx="62">
                  <c:v>1986</c:v>
                </c:pt>
                <c:pt idx="63">
                  <c:v>1987</c:v>
                </c:pt>
                <c:pt idx="64">
                  <c:v>1988</c:v>
                </c:pt>
                <c:pt idx="65">
                  <c:v>1989</c:v>
                </c:pt>
                <c:pt idx="66">
                  <c:v>1990</c:v>
                </c:pt>
                <c:pt idx="67">
                  <c:v>1991</c:v>
                </c:pt>
                <c:pt idx="68">
                  <c:v>1992</c:v>
                </c:pt>
                <c:pt idx="69">
                  <c:v>1993</c:v>
                </c:pt>
                <c:pt idx="70">
                  <c:v>1994</c:v>
                </c:pt>
                <c:pt idx="71">
                  <c:v>1995</c:v>
                </c:pt>
                <c:pt idx="72">
                  <c:v>1996</c:v>
                </c:pt>
                <c:pt idx="73">
                  <c:v>1997</c:v>
                </c:pt>
                <c:pt idx="74">
                  <c:v>1998</c:v>
                </c:pt>
                <c:pt idx="75">
                  <c:v>1999</c:v>
                </c:pt>
                <c:pt idx="76">
                  <c:v>2000</c:v>
                </c:pt>
                <c:pt idx="77">
                  <c:v>2001</c:v>
                </c:pt>
                <c:pt idx="78">
                  <c:v>2002</c:v>
                </c:pt>
                <c:pt idx="79">
                  <c:v>2003</c:v>
                </c:pt>
                <c:pt idx="80">
                  <c:v>2004</c:v>
                </c:pt>
                <c:pt idx="81">
                  <c:v>2005</c:v>
                </c:pt>
                <c:pt idx="82">
                  <c:v>2006</c:v>
                </c:pt>
                <c:pt idx="83">
                  <c:v>2007</c:v>
                </c:pt>
                <c:pt idx="84">
                  <c:v>2008</c:v>
                </c:pt>
                <c:pt idx="85">
                  <c:v>2009</c:v>
                </c:pt>
                <c:pt idx="86">
                  <c:v>2010</c:v>
                </c:pt>
                <c:pt idx="87">
                  <c:v>2011</c:v>
                </c:pt>
              </c:strCache>
            </c:strRef>
          </c:cat>
          <c:val>
            <c:numRef>
              <c:f>Sheet1!$B$2:$CK$2</c:f>
              <c:numCache>
                <c:formatCode>General</c:formatCode>
                <c:ptCount val="88"/>
                <c:pt idx="0">
                  <c:v>710</c:v>
                </c:pt>
                <c:pt idx="1">
                  <c:v>730</c:v>
                </c:pt>
                <c:pt idx="2">
                  <c:v>737</c:v>
                </c:pt>
                <c:pt idx="3">
                  <c:v>731</c:v>
                </c:pt>
                <c:pt idx="4">
                  <c:v>725</c:v>
                </c:pt>
                <c:pt idx="5">
                  <c:v>735</c:v>
                </c:pt>
                <c:pt idx="6">
                  <c:v>757</c:v>
                </c:pt>
                <c:pt idx="7">
                  <c:v>788</c:v>
                </c:pt>
                <c:pt idx="8">
                  <c:v>832</c:v>
                </c:pt>
                <c:pt idx="9">
                  <c:v>875</c:v>
                </c:pt>
                <c:pt idx="10">
                  <c:v>892</c:v>
                </c:pt>
                <c:pt idx="11">
                  <c:v>831</c:v>
                </c:pt>
                <c:pt idx="12">
                  <c:v>786</c:v>
                </c:pt>
                <c:pt idx="13">
                  <c:v>722</c:v>
                </c:pt>
                <c:pt idx="14">
                  <c:v>688</c:v>
                </c:pt>
                <c:pt idx="15">
                  <c:v>691</c:v>
                </c:pt>
                <c:pt idx="16">
                  <c:v>708</c:v>
                </c:pt>
                <c:pt idx="17">
                  <c:v>736</c:v>
                </c:pt>
                <c:pt idx="18">
                  <c:v>773</c:v>
                </c:pt>
                <c:pt idx="19">
                  <c:v>795</c:v>
                </c:pt>
                <c:pt idx="20">
                  <c:v>775</c:v>
                </c:pt>
                <c:pt idx="21">
                  <c:v>723</c:v>
                </c:pt>
                <c:pt idx="22">
                  <c:v>666</c:v>
                </c:pt>
                <c:pt idx="23">
                  <c:v>635</c:v>
                </c:pt>
                <c:pt idx="24">
                  <c:v>594</c:v>
                </c:pt>
                <c:pt idx="25">
                  <c:v>568</c:v>
                </c:pt>
                <c:pt idx="26">
                  <c:v>560</c:v>
                </c:pt>
                <c:pt idx="27">
                  <c:v>549</c:v>
                </c:pt>
                <c:pt idx="28">
                  <c:v>528</c:v>
                </c:pt>
                <c:pt idx="29">
                  <c:v>513</c:v>
                </c:pt>
                <c:pt idx="30">
                  <c:v>493</c:v>
                </c:pt>
                <c:pt idx="31">
                  <c:v>468</c:v>
                </c:pt>
                <c:pt idx="32">
                  <c:v>443</c:v>
                </c:pt>
                <c:pt idx="33">
                  <c:v>411</c:v>
                </c:pt>
                <c:pt idx="34">
                  <c:v>374</c:v>
                </c:pt>
                <c:pt idx="35">
                  <c:v>349</c:v>
                </c:pt>
                <c:pt idx="36">
                  <c:v>332</c:v>
                </c:pt>
                <c:pt idx="37">
                  <c:v>320</c:v>
                </c:pt>
                <c:pt idx="38">
                  <c:v>300</c:v>
                </c:pt>
                <c:pt idx="39">
                  <c:v>277</c:v>
                </c:pt>
                <c:pt idx="40">
                  <c:v>262</c:v>
                </c:pt>
                <c:pt idx="41">
                  <c:v>247</c:v>
                </c:pt>
                <c:pt idx="42">
                  <c:v>232</c:v>
                </c:pt>
                <c:pt idx="43">
                  <c:v>221</c:v>
                </c:pt>
                <c:pt idx="44">
                  <c:v>210</c:v>
                </c:pt>
                <c:pt idx="45">
                  <c:v>199</c:v>
                </c:pt>
                <c:pt idx="46">
                  <c:v>188</c:v>
                </c:pt>
                <c:pt idx="47">
                  <c:v>177</c:v>
                </c:pt>
                <c:pt idx="48">
                  <c:v>168</c:v>
                </c:pt>
                <c:pt idx="49">
                  <c:v>154</c:v>
                </c:pt>
                <c:pt idx="50">
                  <c:v>147</c:v>
                </c:pt>
                <c:pt idx="51">
                  <c:v>142</c:v>
                </c:pt>
                <c:pt idx="52">
                  <c:v>137</c:v>
                </c:pt>
                <c:pt idx="53">
                  <c:v>134</c:v>
                </c:pt>
                <c:pt idx="54">
                  <c:v>129</c:v>
                </c:pt>
                <c:pt idx="55">
                  <c:v>123</c:v>
                </c:pt>
                <c:pt idx="56">
                  <c:v>123</c:v>
                </c:pt>
                <c:pt idx="57">
                  <c:v>124</c:v>
                </c:pt>
                <c:pt idx="58">
                  <c:v>126</c:v>
                </c:pt>
                <c:pt idx="59">
                  <c:v>125</c:v>
                </c:pt>
                <c:pt idx="60">
                  <c:v>111</c:v>
                </c:pt>
                <c:pt idx="61">
                  <c:v>109</c:v>
                </c:pt>
                <c:pt idx="62">
                  <c:v>106</c:v>
                </c:pt>
                <c:pt idx="63">
                  <c:v>100</c:v>
                </c:pt>
                <c:pt idx="64">
                  <c:v>99</c:v>
                </c:pt>
                <c:pt idx="65">
                  <c:v>99</c:v>
                </c:pt>
                <c:pt idx="66">
                  <c:v>99</c:v>
                </c:pt>
                <c:pt idx="67">
                  <c:v>97</c:v>
                </c:pt>
                <c:pt idx="68">
                  <c:v>89</c:v>
                </c:pt>
                <c:pt idx="69">
                  <c:v>81</c:v>
                </c:pt>
                <c:pt idx="70">
                  <c:v>78</c:v>
                </c:pt>
                <c:pt idx="71">
                  <c:v>82</c:v>
                </c:pt>
                <c:pt idx="72">
                  <c:v>82</c:v>
                </c:pt>
                <c:pt idx="73">
                  <c:v>81</c:v>
                </c:pt>
                <c:pt idx="74">
                  <c:v>82</c:v>
                </c:pt>
                <c:pt idx="75">
                  <c:v>86</c:v>
                </c:pt>
                <c:pt idx="76">
                  <c:v>91</c:v>
                </c:pt>
                <c:pt idx="77">
                  <c:v>93</c:v>
                </c:pt>
                <c:pt idx="78">
                  <c:v>107</c:v>
                </c:pt>
                <c:pt idx="79">
                  <c:v>111</c:v>
                </c:pt>
                <c:pt idx="80">
                  <c:v>113</c:v>
                </c:pt>
                <c:pt idx="81">
                  <c:v>111</c:v>
                </c:pt>
                <c:pt idx="82">
                  <c:v>112</c:v>
                </c:pt>
                <c:pt idx="83">
                  <c:v>110</c:v>
                </c:pt>
                <c:pt idx="84">
                  <c:v>117</c:v>
                </c:pt>
                <c:pt idx="85">
                  <c:v>118</c:v>
                </c:pt>
                <c:pt idx="86">
                  <c:v>119</c:v>
                </c:pt>
                <c:pt idx="87">
                  <c:v>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76768"/>
        <c:axId val="33779072"/>
      </c:lineChart>
      <c:catAx>
        <c:axId val="337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79072"/>
        <c:crosses val="autoZero"/>
        <c:auto val="1"/>
        <c:lblAlgn val="ctr"/>
        <c:lblOffset val="100"/>
        <c:noMultiLvlLbl val="0"/>
      </c:catAx>
      <c:valAx>
        <c:axId val="3377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767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Pounds of Milk, millions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Pounds, millions</c:v>
                </c:pt>
              </c:strCache>
            </c:strRef>
          </c:tx>
          <c:cat>
            <c:strRef>
              <c:f>Sheet1!$B$1:$CK$1</c:f>
              <c:strCache>
                <c:ptCount val="88"/>
                <c:pt idx="0">
                  <c:v>1924</c:v>
                </c:pt>
                <c:pt idx="1">
                  <c:v>1925</c:v>
                </c:pt>
                <c:pt idx="2">
                  <c:v>1926</c:v>
                </c:pt>
                <c:pt idx="3">
                  <c:v>1927</c:v>
                </c:pt>
                <c:pt idx="4">
                  <c:v>1928</c:v>
                </c:pt>
                <c:pt idx="5">
                  <c:v>1929</c:v>
                </c:pt>
                <c:pt idx="6">
                  <c:v>1930</c:v>
                </c:pt>
                <c:pt idx="7">
                  <c:v>1931</c:v>
                </c:pt>
                <c:pt idx="8">
                  <c:v>1932</c:v>
                </c:pt>
                <c:pt idx="9">
                  <c:v>1933</c:v>
                </c:pt>
                <c:pt idx="10">
                  <c:v>1934</c:v>
                </c:pt>
                <c:pt idx="11">
                  <c:v>1935</c:v>
                </c:pt>
                <c:pt idx="12">
                  <c:v>1936</c:v>
                </c:pt>
                <c:pt idx="13">
                  <c:v>1937</c:v>
                </c:pt>
                <c:pt idx="14">
                  <c:v>1938</c:v>
                </c:pt>
                <c:pt idx="15">
                  <c:v>1939</c:v>
                </c:pt>
                <c:pt idx="16">
                  <c:v>1940</c:v>
                </c:pt>
                <c:pt idx="17">
                  <c:v>1941</c:v>
                </c:pt>
                <c:pt idx="18">
                  <c:v>1942</c:v>
                </c:pt>
                <c:pt idx="19">
                  <c:v>1943</c:v>
                </c:pt>
                <c:pt idx="20">
                  <c:v>1944</c:v>
                </c:pt>
                <c:pt idx="21">
                  <c:v>1945</c:v>
                </c:pt>
                <c:pt idx="22">
                  <c:v>1946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1951</c:v>
                </c:pt>
                <c:pt idx="28">
                  <c:v>1952</c:v>
                </c:pt>
                <c:pt idx="29">
                  <c:v>1953</c:v>
                </c:pt>
                <c:pt idx="30">
                  <c:v>1954</c:v>
                </c:pt>
                <c:pt idx="31">
                  <c:v>1955</c:v>
                </c:pt>
                <c:pt idx="32">
                  <c:v>1956</c:v>
                </c:pt>
                <c:pt idx="33">
                  <c:v>1957</c:v>
                </c:pt>
                <c:pt idx="34">
                  <c:v>1958</c:v>
                </c:pt>
                <c:pt idx="35">
                  <c:v>1959</c:v>
                </c:pt>
                <c:pt idx="36">
                  <c:v>1960</c:v>
                </c:pt>
                <c:pt idx="37">
                  <c:v>1961</c:v>
                </c:pt>
                <c:pt idx="38">
                  <c:v>1962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1966</c:v>
                </c:pt>
                <c:pt idx="43">
                  <c:v>1967</c:v>
                </c:pt>
                <c:pt idx="44">
                  <c:v>1968</c:v>
                </c:pt>
                <c:pt idx="45">
                  <c:v>1969</c:v>
                </c:pt>
                <c:pt idx="46">
                  <c:v>1970</c:v>
                </c:pt>
                <c:pt idx="47">
                  <c:v>1971</c:v>
                </c:pt>
                <c:pt idx="48">
                  <c:v>1972</c:v>
                </c:pt>
                <c:pt idx="49">
                  <c:v>1973</c:v>
                </c:pt>
                <c:pt idx="50">
                  <c:v>1974</c:v>
                </c:pt>
                <c:pt idx="51">
                  <c:v>1975</c:v>
                </c:pt>
                <c:pt idx="52">
                  <c:v>1976</c:v>
                </c:pt>
                <c:pt idx="53">
                  <c:v>1977</c:v>
                </c:pt>
                <c:pt idx="54">
                  <c:v>1978</c:v>
                </c:pt>
                <c:pt idx="55">
                  <c:v>1979</c:v>
                </c:pt>
                <c:pt idx="56">
                  <c:v>1980</c:v>
                </c:pt>
                <c:pt idx="57">
                  <c:v>1981</c:v>
                </c:pt>
                <c:pt idx="58">
                  <c:v>1982</c:v>
                </c:pt>
                <c:pt idx="59">
                  <c:v>1983</c:v>
                </c:pt>
                <c:pt idx="60">
                  <c:v>1984</c:v>
                </c:pt>
                <c:pt idx="61">
                  <c:v>1985</c:v>
                </c:pt>
                <c:pt idx="62">
                  <c:v>1986</c:v>
                </c:pt>
                <c:pt idx="63">
                  <c:v>1987</c:v>
                </c:pt>
                <c:pt idx="64">
                  <c:v>1988</c:v>
                </c:pt>
                <c:pt idx="65">
                  <c:v>1989</c:v>
                </c:pt>
                <c:pt idx="66">
                  <c:v>1990</c:v>
                </c:pt>
                <c:pt idx="67">
                  <c:v>1991</c:v>
                </c:pt>
                <c:pt idx="68">
                  <c:v>1992</c:v>
                </c:pt>
                <c:pt idx="69">
                  <c:v>1993</c:v>
                </c:pt>
                <c:pt idx="70">
                  <c:v>1994</c:v>
                </c:pt>
                <c:pt idx="71">
                  <c:v>1995</c:v>
                </c:pt>
                <c:pt idx="72">
                  <c:v>1996</c:v>
                </c:pt>
                <c:pt idx="73">
                  <c:v>1997</c:v>
                </c:pt>
                <c:pt idx="74">
                  <c:v>1998</c:v>
                </c:pt>
                <c:pt idx="75">
                  <c:v>1999</c:v>
                </c:pt>
                <c:pt idx="76">
                  <c:v>2000</c:v>
                </c:pt>
                <c:pt idx="77">
                  <c:v>2001</c:v>
                </c:pt>
                <c:pt idx="78">
                  <c:v>2002</c:v>
                </c:pt>
                <c:pt idx="79">
                  <c:v>2003</c:v>
                </c:pt>
                <c:pt idx="80">
                  <c:v>2004</c:v>
                </c:pt>
                <c:pt idx="81">
                  <c:v>2005</c:v>
                </c:pt>
                <c:pt idx="82">
                  <c:v>2006</c:v>
                </c:pt>
                <c:pt idx="83">
                  <c:v>2007</c:v>
                </c:pt>
                <c:pt idx="84">
                  <c:v>2008</c:v>
                </c:pt>
                <c:pt idx="85">
                  <c:v>2009</c:v>
                </c:pt>
                <c:pt idx="86">
                  <c:v>2010</c:v>
                </c:pt>
                <c:pt idx="87">
                  <c:v>2011</c:v>
                </c:pt>
              </c:strCache>
            </c:strRef>
          </c:cat>
          <c:val>
            <c:numRef>
              <c:f>Sheet1!$B$2:$CK$2</c:f>
              <c:numCache>
                <c:formatCode>#,##0</c:formatCode>
                <c:ptCount val="88"/>
                <c:pt idx="0">
                  <c:v>2592</c:v>
                </c:pt>
                <c:pt idx="1">
                  <c:v>2686</c:v>
                </c:pt>
                <c:pt idx="2">
                  <c:v>2830</c:v>
                </c:pt>
                <c:pt idx="3">
                  <c:v>2895</c:v>
                </c:pt>
                <c:pt idx="4">
                  <c:v>2893</c:v>
                </c:pt>
                <c:pt idx="5">
                  <c:v>2977</c:v>
                </c:pt>
                <c:pt idx="6">
                  <c:v>3058</c:v>
                </c:pt>
                <c:pt idx="7">
                  <c:v>3215</c:v>
                </c:pt>
                <c:pt idx="8">
                  <c:v>3328</c:v>
                </c:pt>
                <c:pt idx="9">
                  <c:v>3456</c:v>
                </c:pt>
                <c:pt idx="10">
                  <c:v>3238</c:v>
                </c:pt>
                <c:pt idx="11">
                  <c:v>3075</c:v>
                </c:pt>
                <c:pt idx="12">
                  <c:v>2861</c:v>
                </c:pt>
                <c:pt idx="13">
                  <c:v>2708</c:v>
                </c:pt>
                <c:pt idx="14">
                  <c:v>2869</c:v>
                </c:pt>
                <c:pt idx="15">
                  <c:v>2881</c:v>
                </c:pt>
                <c:pt idx="16">
                  <c:v>2860</c:v>
                </c:pt>
                <c:pt idx="17">
                  <c:v>3172</c:v>
                </c:pt>
                <c:pt idx="18">
                  <c:v>3332</c:v>
                </c:pt>
                <c:pt idx="19">
                  <c:v>3260</c:v>
                </c:pt>
                <c:pt idx="20">
                  <c:v>3100</c:v>
                </c:pt>
                <c:pt idx="21">
                  <c:v>2943</c:v>
                </c:pt>
                <c:pt idx="22">
                  <c:v>2824</c:v>
                </c:pt>
                <c:pt idx="23">
                  <c:v>2775</c:v>
                </c:pt>
                <c:pt idx="24">
                  <c:v>2614</c:v>
                </c:pt>
                <c:pt idx="25">
                  <c:v>2499</c:v>
                </c:pt>
                <c:pt idx="26">
                  <c:v>2548</c:v>
                </c:pt>
                <c:pt idx="27">
                  <c:v>2460</c:v>
                </c:pt>
                <c:pt idx="28">
                  <c:v>2328</c:v>
                </c:pt>
                <c:pt idx="29">
                  <c:v>2406</c:v>
                </c:pt>
                <c:pt idx="30">
                  <c:v>2465</c:v>
                </c:pt>
                <c:pt idx="31">
                  <c:v>2354</c:v>
                </c:pt>
                <c:pt idx="32">
                  <c:v>2312</c:v>
                </c:pt>
                <c:pt idx="33">
                  <c:v>2182</c:v>
                </c:pt>
                <c:pt idx="34">
                  <c:v>2012</c:v>
                </c:pt>
                <c:pt idx="35">
                  <c:v>1940</c:v>
                </c:pt>
                <c:pt idx="36">
                  <c:v>1922</c:v>
                </c:pt>
                <c:pt idx="37">
                  <c:v>1955</c:v>
                </c:pt>
                <c:pt idx="38">
                  <c:v>1872</c:v>
                </c:pt>
                <c:pt idx="39">
                  <c:v>1810</c:v>
                </c:pt>
                <c:pt idx="40">
                  <c:v>1816</c:v>
                </c:pt>
                <c:pt idx="41">
                  <c:v>1749</c:v>
                </c:pt>
                <c:pt idx="42">
                  <c:v>1738</c:v>
                </c:pt>
                <c:pt idx="43">
                  <c:v>1724</c:v>
                </c:pt>
                <c:pt idx="44">
                  <c:v>1717</c:v>
                </c:pt>
                <c:pt idx="45">
                  <c:v>1687</c:v>
                </c:pt>
                <c:pt idx="46">
                  <c:v>1740</c:v>
                </c:pt>
                <c:pt idx="47">
                  <c:v>1688</c:v>
                </c:pt>
                <c:pt idx="48">
                  <c:v>1629</c:v>
                </c:pt>
                <c:pt idx="49">
                  <c:v>1505</c:v>
                </c:pt>
                <c:pt idx="50">
                  <c:v>1403</c:v>
                </c:pt>
                <c:pt idx="51">
                  <c:v>1392</c:v>
                </c:pt>
                <c:pt idx="52">
                  <c:v>1447</c:v>
                </c:pt>
                <c:pt idx="53">
                  <c:v>1442</c:v>
                </c:pt>
                <c:pt idx="54">
                  <c:v>1372</c:v>
                </c:pt>
                <c:pt idx="55">
                  <c:v>1330</c:v>
                </c:pt>
                <c:pt idx="56">
                  <c:v>1330</c:v>
                </c:pt>
                <c:pt idx="57">
                  <c:v>1397</c:v>
                </c:pt>
                <c:pt idx="58">
                  <c:v>1356</c:v>
                </c:pt>
                <c:pt idx="59">
                  <c:v>1382</c:v>
                </c:pt>
                <c:pt idx="60">
                  <c:v>1225</c:v>
                </c:pt>
                <c:pt idx="61">
                  <c:v>1285</c:v>
                </c:pt>
                <c:pt idx="62">
                  <c:v>1301</c:v>
                </c:pt>
                <c:pt idx="63">
                  <c:v>1261</c:v>
                </c:pt>
                <c:pt idx="64">
                  <c:v>1269</c:v>
                </c:pt>
                <c:pt idx="65">
                  <c:v>1256</c:v>
                </c:pt>
                <c:pt idx="66">
                  <c:v>1245</c:v>
                </c:pt>
                <c:pt idx="67">
                  <c:v>1230</c:v>
                </c:pt>
                <c:pt idx="68">
                  <c:v>1220</c:v>
                </c:pt>
                <c:pt idx="69">
                  <c:v>1080</c:v>
                </c:pt>
                <c:pt idx="70">
                  <c:v>1125</c:v>
                </c:pt>
                <c:pt idx="71">
                  <c:v>1180</c:v>
                </c:pt>
                <c:pt idx="72">
                  <c:v>1200</c:v>
                </c:pt>
                <c:pt idx="73">
                  <c:v>1285</c:v>
                </c:pt>
                <c:pt idx="74">
                  <c:v>1315</c:v>
                </c:pt>
                <c:pt idx="75">
                  <c:v>1405</c:v>
                </c:pt>
                <c:pt idx="76">
                  <c:v>1540</c:v>
                </c:pt>
                <c:pt idx="77">
                  <c:v>1610</c:v>
                </c:pt>
                <c:pt idx="78">
                  <c:v>2030</c:v>
                </c:pt>
                <c:pt idx="79">
                  <c:v>2130</c:v>
                </c:pt>
                <c:pt idx="80">
                  <c:v>2216</c:v>
                </c:pt>
                <c:pt idx="81">
                  <c:v>2276</c:v>
                </c:pt>
                <c:pt idx="82">
                  <c:v>2345</c:v>
                </c:pt>
                <c:pt idx="83">
                  <c:v>2187</c:v>
                </c:pt>
                <c:pt idx="84">
                  <c:v>2415</c:v>
                </c:pt>
                <c:pt idx="85">
                  <c:v>2488</c:v>
                </c:pt>
                <c:pt idx="86">
                  <c:v>2499</c:v>
                </c:pt>
                <c:pt idx="87">
                  <c:v>2590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71296"/>
        <c:axId val="34092544"/>
      </c:lineChart>
      <c:catAx>
        <c:axId val="3407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92544"/>
        <c:crosses val="autoZero"/>
        <c:auto val="1"/>
        <c:lblAlgn val="ctr"/>
        <c:lblOffset val="100"/>
        <c:noMultiLvlLbl val="0"/>
      </c:catAx>
      <c:valAx>
        <c:axId val="34092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40712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Pounds of Milk per Cow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Pounds</c:v>
                </c:pt>
              </c:strCache>
            </c:strRef>
          </c:tx>
          <c:cat>
            <c:strRef>
              <c:f>Sheet1!$B$1:$CK$1</c:f>
              <c:strCache>
                <c:ptCount val="88"/>
                <c:pt idx="0">
                  <c:v>1924</c:v>
                </c:pt>
                <c:pt idx="1">
                  <c:v>1925</c:v>
                </c:pt>
                <c:pt idx="2">
                  <c:v>1926</c:v>
                </c:pt>
                <c:pt idx="3">
                  <c:v>1927</c:v>
                </c:pt>
                <c:pt idx="4">
                  <c:v>1928</c:v>
                </c:pt>
                <c:pt idx="5">
                  <c:v>1929</c:v>
                </c:pt>
                <c:pt idx="6">
                  <c:v>1930</c:v>
                </c:pt>
                <c:pt idx="7">
                  <c:v>1931</c:v>
                </c:pt>
                <c:pt idx="8">
                  <c:v>1932</c:v>
                </c:pt>
                <c:pt idx="9">
                  <c:v>1933</c:v>
                </c:pt>
                <c:pt idx="10">
                  <c:v>1934</c:v>
                </c:pt>
                <c:pt idx="11">
                  <c:v>1935</c:v>
                </c:pt>
                <c:pt idx="12">
                  <c:v>1936</c:v>
                </c:pt>
                <c:pt idx="13">
                  <c:v>1937</c:v>
                </c:pt>
                <c:pt idx="14">
                  <c:v>1938</c:v>
                </c:pt>
                <c:pt idx="15">
                  <c:v>1939</c:v>
                </c:pt>
                <c:pt idx="16">
                  <c:v>1940</c:v>
                </c:pt>
                <c:pt idx="17">
                  <c:v>1941</c:v>
                </c:pt>
                <c:pt idx="18">
                  <c:v>1942</c:v>
                </c:pt>
                <c:pt idx="19">
                  <c:v>1943</c:v>
                </c:pt>
                <c:pt idx="20">
                  <c:v>1944</c:v>
                </c:pt>
                <c:pt idx="21">
                  <c:v>1945</c:v>
                </c:pt>
                <c:pt idx="22">
                  <c:v>1946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1951</c:v>
                </c:pt>
                <c:pt idx="28">
                  <c:v>1952</c:v>
                </c:pt>
                <c:pt idx="29">
                  <c:v>1953</c:v>
                </c:pt>
                <c:pt idx="30">
                  <c:v>1954</c:v>
                </c:pt>
                <c:pt idx="31">
                  <c:v>1955</c:v>
                </c:pt>
                <c:pt idx="32">
                  <c:v>1956</c:v>
                </c:pt>
                <c:pt idx="33">
                  <c:v>1957</c:v>
                </c:pt>
                <c:pt idx="34">
                  <c:v>1958</c:v>
                </c:pt>
                <c:pt idx="35">
                  <c:v>1959</c:v>
                </c:pt>
                <c:pt idx="36">
                  <c:v>1960</c:v>
                </c:pt>
                <c:pt idx="37">
                  <c:v>1961</c:v>
                </c:pt>
                <c:pt idx="38">
                  <c:v>1962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1966</c:v>
                </c:pt>
                <c:pt idx="43">
                  <c:v>1967</c:v>
                </c:pt>
                <c:pt idx="44">
                  <c:v>1968</c:v>
                </c:pt>
                <c:pt idx="45">
                  <c:v>1969</c:v>
                </c:pt>
                <c:pt idx="46">
                  <c:v>1970</c:v>
                </c:pt>
                <c:pt idx="47">
                  <c:v>1971</c:v>
                </c:pt>
                <c:pt idx="48">
                  <c:v>1972</c:v>
                </c:pt>
                <c:pt idx="49">
                  <c:v>1973</c:v>
                </c:pt>
                <c:pt idx="50">
                  <c:v>1974</c:v>
                </c:pt>
                <c:pt idx="51">
                  <c:v>1975</c:v>
                </c:pt>
                <c:pt idx="52">
                  <c:v>1976</c:v>
                </c:pt>
                <c:pt idx="53">
                  <c:v>1977</c:v>
                </c:pt>
                <c:pt idx="54">
                  <c:v>1978</c:v>
                </c:pt>
                <c:pt idx="55">
                  <c:v>1979</c:v>
                </c:pt>
                <c:pt idx="56">
                  <c:v>1980</c:v>
                </c:pt>
                <c:pt idx="57">
                  <c:v>1981</c:v>
                </c:pt>
                <c:pt idx="58">
                  <c:v>1982</c:v>
                </c:pt>
                <c:pt idx="59">
                  <c:v>1983</c:v>
                </c:pt>
                <c:pt idx="60">
                  <c:v>1984</c:v>
                </c:pt>
                <c:pt idx="61">
                  <c:v>1985</c:v>
                </c:pt>
                <c:pt idx="62">
                  <c:v>1986</c:v>
                </c:pt>
                <c:pt idx="63">
                  <c:v>1987</c:v>
                </c:pt>
                <c:pt idx="64">
                  <c:v>1988</c:v>
                </c:pt>
                <c:pt idx="65">
                  <c:v>1989</c:v>
                </c:pt>
                <c:pt idx="66">
                  <c:v>1990</c:v>
                </c:pt>
                <c:pt idx="67">
                  <c:v>1991</c:v>
                </c:pt>
                <c:pt idx="68">
                  <c:v>1992</c:v>
                </c:pt>
                <c:pt idx="69">
                  <c:v>1993</c:v>
                </c:pt>
                <c:pt idx="70">
                  <c:v>1994</c:v>
                </c:pt>
                <c:pt idx="71">
                  <c:v>1995</c:v>
                </c:pt>
                <c:pt idx="72">
                  <c:v>1996</c:v>
                </c:pt>
                <c:pt idx="73">
                  <c:v>1997</c:v>
                </c:pt>
                <c:pt idx="74">
                  <c:v>1998</c:v>
                </c:pt>
                <c:pt idx="75">
                  <c:v>1999</c:v>
                </c:pt>
                <c:pt idx="76">
                  <c:v>2000</c:v>
                </c:pt>
                <c:pt idx="77">
                  <c:v>2001</c:v>
                </c:pt>
                <c:pt idx="78">
                  <c:v>2002</c:v>
                </c:pt>
                <c:pt idx="79">
                  <c:v>2003</c:v>
                </c:pt>
                <c:pt idx="80">
                  <c:v>2004</c:v>
                </c:pt>
                <c:pt idx="81">
                  <c:v>2005</c:v>
                </c:pt>
                <c:pt idx="82">
                  <c:v>2006</c:v>
                </c:pt>
                <c:pt idx="83">
                  <c:v>2007</c:v>
                </c:pt>
                <c:pt idx="84">
                  <c:v>2008</c:v>
                </c:pt>
                <c:pt idx="85">
                  <c:v>2009</c:v>
                </c:pt>
                <c:pt idx="86">
                  <c:v>2010</c:v>
                </c:pt>
                <c:pt idx="87">
                  <c:v>2011</c:v>
                </c:pt>
              </c:strCache>
            </c:strRef>
          </c:cat>
          <c:val>
            <c:numRef>
              <c:f>Sheet1!$B$2:$CK$2</c:f>
              <c:numCache>
                <c:formatCode>General</c:formatCode>
                <c:ptCount val="88"/>
                <c:pt idx="0">
                  <c:v>3650</c:v>
                </c:pt>
                <c:pt idx="1">
                  <c:v>3680</c:v>
                </c:pt>
                <c:pt idx="2">
                  <c:v>3840</c:v>
                </c:pt>
                <c:pt idx="3">
                  <c:v>3960</c:v>
                </c:pt>
                <c:pt idx="4">
                  <c:v>3990</c:v>
                </c:pt>
                <c:pt idx="5">
                  <c:v>4050</c:v>
                </c:pt>
                <c:pt idx="6">
                  <c:v>4040</c:v>
                </c:pt>
                <c:pt idx="7">
                  <c:v>4080</c:v>
                </c:pt>
                <c:pt idx="8">
                  <c:v>4000</c:v>
                </c:pt>
                <c:pt idx="9">
                  <c:v>3950</c:v>
                </c:pt>
                <c:pt idx="10">
                  <c:v>3630</c:v>
                </c:pt>
                <c:pt idx="11">
                  <c:v>3700</c:v>
                </c:pt>
                <c:pt idx="12">
                  <c:v>3640</c:v>
                </c:pt>
                <c:pt idx="13">
                  <c:v>3750</c:v>
                </c:pt>
                <c:pt idx="14">
                  <c:v>4170</c:v>
                </c:pt>
                <c:pt idx="15">
                  <c:v>4170</c:v>
                </c:pt>
                <c:pt idx="16">
                  <c:v>4040</c:v>
                </c:pt>
                <c:pt idx="17">
                  <c:v>4310</c:v>
                </c:pt>
                <c:pt idx="18">
                  <c:v>4310</c:v>
                </c:pt>
                <c:pt idx="19">
                  <c:v>4100</c:v>
                </c:pt>
                <c:pt idx="20">
                  <c:v>4000</c:v>
                </c:pt>
                <c:pt idx="21">
                  <c:v>4070</c:v>
                </c:pt>
                <c:pt idx="22">
                  <c:v>4240</c:v>
                </c:pt>
                <c:pt idx="23">
                  <c:v>4370</c:v>
                </c:pt>
                <c:pt idx="24">
                  <c:v>4400</c:v>
                </c:pt>
                <c:pt idx="25">
                  <c:v>4400</c:v>
                </c:pt>
                <c:pt idx="26">
                  <c:v>4550</c:v>
                </c:pt>
                <c:pt idx="27">
                  <c:v>4480</c:v>
                </c:pt>
                <c:pt idx="28">
                  <c:v>4410</c:v>
                </c:pt>
                <c:pt idx="29">
                  <c:v>4690</c:v>
                </c:pt>
                <c:pt idx="30">
                  <c:v>5000</c:v>
                </c:pt>
                <c:pt idx="31">
                  <c:v>5030</c:v>
                </c:pt>
                <c:pt idx="32">
                  <c:v>5220</c:v>
                </c:pt>
                <c:pt idx="33">
                  <c:v>5310</c:v>
                </c:pt>
                <c:pt idx="34">
                  <c:v>5380</c:v>
                </c:pt>
                <c:pt idx="35">
                  <c:v>5560</c:v>
                </c:pt>
                <c:pt idx="36">
                  <c:v>5790</c:v>
                </c:pt>
                <c:pt idx="37">
                  <c:v>6110</c:v>
                </c:pt>
                <c:pt idx="38">
                  <c:v>6240</c:v>
                </c:pt>
                <c:pt idx="39">
                  <c:v>6535</c:v>
                </c:pt>
                <c:pt idx="40">
                  <c:v>6930</c:v>
                </c:pt>
                <c:pt idx="41">
                  <c:v>7080</c:v>
                </c:pt>
                <c:pt idx="42">
                  <c:v>7490</c:v>
                </c:pt>
                <c:pt idx="43">
                  <c:v>7800</c:v>
                </c:pt>
                <c:pt idx="44">
                  <c:v>8176</c:v>
                </c:pt>
                <c:pt idx="45">
                  <c:v>8477</c:v>
                </c:pt>
                <c:pt idx="46">
                  <c:v>9255</c:v>
                </c:pt>
                <c:pt idx="47">
                  <c:v>9537</c:v>
                </c:pt>
                <c:pt idx="48">
                  <c:v>9696</c:v>
                </c:pt>
                <c:pt idx="49">
                  <c:v>9773</c:v>
                </c:pt>
                <c:pt idx="50">
                  <c:v>9544</c:v>
                </c:pt>
                <c:pt idx="51">
                  <c:v>9803</c:v>
                </c:pt>
                <c:pt idx="52">
                  <c:v>10562</c:v>
                </c:pt>
                <c:pt idx="53">
                  <c:v>10761</c:v>
                </c:pt>
                <c:pt idx="54">
                  <c:v>10636</c:v>
                </c:pt>
                <c:pt idx="55">
                  <c:v>10813</c:v>
                </c:pt>
                <c:pt idx="56">
                  <c:v>10813</c:v>
                </c:pt>
                <c:pt idx="57">
                  <c:v>11266</c:v>
                </c:pt>
                <c:pt idx="58">
                  <c:v>10762</c:v>
                </c:pt>
                <c:pt idx="59">
                  <c:v>11056</c:v>
                </c:pt>
                <c:pt idx="60">
                  <c:v>11036</c:v>
                </c:pt>
                <c:pt idx="61">
                  <c:v>11789</c:v>
                </c:pt>
                <c:pt idx="62">
                  <c:v>12274</c:v>
                </c:pt>
                <c:pt idx="63">
                  <c:v>12610</c:v>
                </c:pt>
                <c:pt idx="64">
                  <c:v>12818</c:v>
                </c:pt>
                <c:pt idx="65">
                  <c:v>12687</c:v>
                </c:pt>
                <c:pt idx="66">
                  <c:v>12576</c:v>
                </c:pt>
                <c:pt idx="67">
                  <c:v>12680</c:v>
                </c:pt>
                <c:pt idx="68">
                  <c:v>13708</c:v>
                </c:pt>
                <c:pt idx="69">
                  <c:v>13333</c:v>
                </c:pt>
                <c:pt idx="70">
                  <c:v>14423</c:v>
                </c:pt>
                <c:pt idx="71">
                  <c:v>14390</c:v>
                </c:pt>
                <c:pt idx="72">
                  <c:v>14634</c:v>
                </c:pt>
                <c:pt idx="73">
                  <c:v>15864</c:v>
                </c:pt>
                <c:pt idx="74">
                  <c:v>16037</c:v>
                </c:pt>
                <c:pt idx="75">
                  <c:v>16337</c:v>
                </c:pt>
                <c:pt idx="76">
                  <c:v>16923</c:v>
                </c:pt>
                <c:pt idx="77">
                  <c:v>17312</c:v>
                </c:pt>
                <c:pt idx="78">
                  <c:v>18972</c:v>
                </c:pt>
                <c:pt idx="79">
                  <c:v>19189</c:v>
                </c:pt>
                <c:pt idx="80">
                  <c:v>19611</c:v>
                </c:pt>
                <c:pt idx="81">
                  <c:v>20505</c:v>
                </c:pt>
                <c:pt idx="82">
                  <c:v>20938</c:v>
                </c:pt>
                <c:pt idx="83">
                  <c:v>19882</c:v>
                </c:pt>
                <c:pt idx="84">
                  <c:v>20641</c:v>
                </c:pt>
                <c:pt idx="85" formatCode="#,##0">
                  <c:v>21085</c:v>
                </c:pt>
                <c:pt idx="86">
                  <c:v>20975</c:v>
                </c:pt>
                <c:pt idx="87">
                  <c:v>21057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50112"/>
        <c:axId val="51139712"/>
      </c:lineChart>
      <c:catAx>
        <c:axId val="3425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139712"/>
        <c:crosses val="autoZero"/>
        <c:auto val="1"/>
        <c:lblAlgn val="ctr"/>
        <c:lblOffset val="100"/>
        <c:noMultiLvlLbl val="0"/>
      </c:catAx>
      <c:valAx>
        <c:axId val="511397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42501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0.46543</cdr:x>
      <cdr:y>0.18476</cdr:y>
    </cdr:from>
    <cdr:to>
      <cdr:x>0.57423</cdr:x>
      <cdr:y>0.42336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1600" y="7080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B797-7BC3-40F5-A158-A33E51D2CC4F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57FF7-10DD-4009-8FDB-B2FD68F01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4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262AE-B06B-45D0-8CA4-40AA180F57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5975D-65F5-4EC2-8A0B-BB72E19F2C3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C83E6-6591-4D85-A2BC-FB2E841CCAB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5E32C-7EAB-4CFF-9305-E3FF04B1278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27EA8-BDE6-4A6F-B60B-EE3FB0D24E1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C3F3A-12CD-4654-8B60-661BF8107D3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77760-0A23-4F19-AA82-2057EDECE8A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1D302-629C-4AF0-82BD-AED3BFCF55F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4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4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6FDC9-D644-4628-9395-5D0113C7EED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5B67-4C52-4915-9C5D-9F7151DD7CB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4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C47EB-F278-4C74-BC46-9D8789F58C5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DA716-A203-4ACE-9F20-08701E74367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5850E37-1126-493B-9125-206E1946C441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  <a:defRPr/>
            </a:pPr>
            <a:fld id="{34DF31C5-6D90-42B6-A661-99E12BD7D13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  <a:defRPr/>
            </a:pPr>
            <a:fld id="{34DF31C5-6D90-42B6-A661-99E12BD7D137}" type="slidenum">
              <a:rPr lang="en-US" smtClean="0">
                <a:solidFill>
                  <a:prstClr val="black"/>
                </a:solidFill>
              </a:rPr>
              <a:pPr>
                <a:buClr>
                  <a:srgbClr val="C0504D"/>
                </a:buCl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7FF7-10DD-4009-8FDB-B2FD68F01A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9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7FF7-10DD-4009-8FDB-B2FD68F01A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7FF7-10DD-4009-8FDB-B2FD68F01A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3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57FF7-10DD-4009-8FDB-B2FD68F01A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9B606-DE2E-44E0-9BB2-1169F49582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E5400-E3DA-42C3-9DE6-A1CF0BD87BE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16600-BDAD-4445-8BB7-3E64C1B390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1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16600-BDAD-4445-8BB7-3E64C1B390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1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16600-BDAD-4445-8BB7-3E64C1B390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1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16600-BDAD-4445-8BB7-3E64C1B390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DF37C-8B06-4FC4-A6C7-CD26C30D038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9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2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87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0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9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4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14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2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01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675" y="304800"/>
            <a:ext cx="23241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823075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17086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2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81278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775575" cy="1176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1641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92DC-D0A5-4615-AEAD-BC8DA4ED6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5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C13D-894B-4E04-A021-BABCD15B5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9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90B9-35A9-428D-8FC2-A65BC1F3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08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88A8-710D-43C9-9F34-3A1E772C3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1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AB5C-A61D-4F5F-9C11-08133380E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4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9530-B607-40FF-8B72-BD592A3002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15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70BF-61B1-4229-9B00-3B627850F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DEDD-F735-4FBD-90AD-0835DDBFD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8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5C98-B10D-48C5-BCEA-80A7AB5A3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71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8C25-6944-4CA0-A7C0-D8FCF89CF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50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29B0-A764-4EF5-8CBD-3A88F886E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5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1F5E-6E43-4762-9FC1-3A0B32B34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3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91AC-5B2F-4824-A312-9083F234A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7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92DC-D0A5-4615-AEAD-BC8DA4ED6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3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C13D-894B-4E04-A021-BABCD15B5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10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90B9-35A9-428D-8FC2-A65BC1F3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8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88A8-710D-43C9-9F34-3A1E772C3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51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AB5C-A61D-4F5F-9C11-08133380E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44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9530-B607-40FF-8B72-BD592A3002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4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70BF-61B1-4229-9B00-3B627850F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9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DEDD-F735-4FBD-90AD-0835DDBFD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42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5C98-B10D-48C5-BCEA-80A7AB5A3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88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8C25-6944-4CA0-A7C0-D8FCF89CF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6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29B0-A764-4EF5-8CBD-3A88F886E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05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1F5E-6E43-4762-9FC1-3A0B32B34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45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91AC-5B2F-4824-A312-9083F234A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52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92DC-D0A5-4615-AEAD-BC8DA4ED6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91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6C13D-894B-4E04-A021-BABCD15B5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93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90B9-35A9-428D-8FC2-A65BC1F3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29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88A8-710D-43C9-9F34-3A1E772C3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1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AB5C-A61D-4F5F-9C11-08133380E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171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9530-B607-40FF-8B72-BD592A3002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68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70BF-61B1-4229-9B00-3B627850F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0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DEDD-F735-4FBD-90AD-0835DDBFD8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746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5C98-B10D-48C5-BCEA-80A7AB5A3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24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8C25-6944-4CA0-A7C0-D8FCF89CF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6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29B0-A764-4EF5-8CBD-3A88F886E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1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1F5E-6E43-4762-9FC1-3A0B32B34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5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91AC-5B2F-4824-A312-9083F234A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2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CBC7-5FAA-4844-8A81-D87CD6EDCB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25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817A-34FC-459D-8CD7-40A0E20FA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838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4625-07AD-4AD8-8528-A3FFD85616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84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BBD4-1C36-4B72-8B1C-45DD407CB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6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6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9755-93C8-4815-AC96-AD1711429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81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0892-FC66-4131-B01D-5C022C7B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1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0D08-A78F-4619-88B4-1FD597F620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6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B3B-3C69-4233-9079-4C85CBC26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0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E46A-7D0C-4B9D-8005-7AE1F90B5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65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56B8-013D-4438-AFE5-D80996BE9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00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05E1-8C5C-419D-82D2-43B98A63FE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1226-C2CB-46B3-9166-6D4CDE0E0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45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8981-9771-4FD7-9641-7004E654B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643C-4E97-4032-8356-DB18E19268C5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4101-458C-4AD3-905A-63264CE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8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43" name="Group 3"/>
          <p:cNvGrpSpPr>
            <a:grpSpLocks noChangeAspect="1"/>
          </p:cNvGrpSpPr>
          <p:nvPr/>
        </p:nvGrpSpPr>
        <p:grpSpPr bwMode="auto">
          <a:xfrm>
            <a:off x="268288" y="203200"/>
            <a:ext cx="1531937" cy="1270000"/>
            <a:chOff x="169" y="128"/>
            <a:chExt cx="965" cy="800"/>
          </a:xfrm>
        </p:grpSpPr>
        <p:sp>
          <p:nvSpPr>
            <p:cNvPr id="28774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69" y="128"/>
              <a:ext cx="965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125000"/>
                <a:buFont typeface="Wingdings" pitchFamily="2" charset="2"/>
                <a:buNone/>
                <a:defRPr/>
              </a:pPr>
              <a:endParaRPr lang="en-US" sz="3200" b="1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grpSp>
          <p:nvGrpSpPr>
            <p:cNvPr id="10246" name="Group 5"/>
            <p:cNvGrpSpPr>
              <a:grpSpLocks/>
            </p:cNvGrpSpPr>
            <p:nvPr userDrawn="1"/>
          </p:nvGrpSpPr>
          <p:grpSpPr bwMode="auto">
            <a:xfrm>
              <a:off x="261" y="167"/>
              <a:ext cx="830" cy="695"/>
              <a:chOff x="261" y="167"/>
              <a:chExt cx="830" cy="695"/>
            </a:xfrm>
          </p:grpSpPr>
          <p:sp>
            <p:nvSpPr>
              <p:cNvPr id="287750" name="Freeform 6"/>
              <p:cNvSpPr>
                <a:spLocks/>
              </p:cNvSpPr>
              <p:nvPr userDrawn="1"/>
            </p:nvSpPr>
            <p:spPr bwMode="auto">
              <a:xfrm>
                <a:off x="261" y="181"/>
                <a:ext cx="830" cy="471"/>
              </a:xfrm>
              <a:custGeom>
                <a:avLst/>
                <a:gdLst/>
                <a:ahLst/>
                <a:cxnLst>
                  <a:cxn ang="0">
                    <a:pos x="9" y="47"/>
                  </a:cxn>
                  <a:cxn ang="0">
                    <a:pos x="28" y="40"/>
                  </a:cxn>
                  <a:cxn ang="0">
                    <a:pos x="51" y="33"/>
                  </a:cxn>
                  <a:cxn ang="0">
                    <a:pos x="76" y="25"/>
                  </a:cxn>
                  <a:cxn ang="0">
                    <a:pos x="101" y="36"/>
                  </a:cxn>
                  <a:cxn ang="0">
                    <a:pos x="117" y="54"/>
                  </a:cxn>
                  <a:cxn ang="0">
                    <a:pos x="139" y="72"/>
                  </a:cxn>
                  <a:cxn ang="0">
                    <a:pos x="158" y="86"/>
                  </a:cxn>
                  <a:cxn ang="0">
                    <a:pos x="177" y="100"/>
                  </a:cxn>
                  <a:cxn ang="0">
                    <a:pos x="200" y="111"/>
                  </a:cxn>
                  <a:cxn ang="0">
                    <a:pos x="222" y="118"/>
                  </a:cxn>
                  <a:cxn ang="0">
                    <a:pos x="244" y="118"/>
                  </a:cxn>
                  <a:cxn ang="0">
                    <a:pos x="266" y="118"/>
                  </a:cxn>
                  <a:cxn ang="0">
                    <a:pos x="288" y="107"/>
                  </a:cxn>
                  <a:cxn ang="0">
                    <a:pos x="307" y="97"/>
                  </a:cxn>
                  <a:cxn ang="0">
                    <a:pos x="320" y="86"/>
                  </a:cxn>
                  <a:cxn ang="0">
                    <a:pos x="330" y="68"/>
                  </a:cxn>
                  <a:cxn ang="0">
                    <a:pos x="336" y="40"/>
                  </a:cxn>
                  <a:cxn ang="0">
                    <a:pos x="358" y="0"/>
                  </a:cxn>
                  <a:cxn ang="0">
                    <a:pos x="425" y="4"/>
                  </a:cxn>
                  <a:cxn ang="0">
                    <a:pos x="498" y="11"/>
                  </a:cxn>
                  <a:cxn ang="0">
                    <a:pos x="552" y="22"/>
                  </a:cxn>
                  <a:cxn ang="0">
                    <a:pos x="593" y="36"/>
                  </a:cxn>
                  <a:cxn ang="0">
                    <a:pos x="621" y="54"/>
                  </a:cxn>
                  <a:cxn ang="0">
                    <a:pos x="621" y="57"/>
                  </a:cxn>
                  <a:cxn ang="0">
                    <a:pos x="583" y="57"/>
                  </a:cxn>
                  <a:cxn ang="0">
                    <a:pos x="561" y="57"/>
                  </a:cxn>
                  <a:cxn ang="0">
                    <a:pos x="561" y="61"/>
                  </a:cxn>
                  <a:cxn ang="0">
                    <a:pos x="605" y="72"/>
                  </a:cxn>
                  <a:cxn ang="0">
                    <a:pos x="701" y="100"/>
                  </a:cxn>
                  <a:cxn ang="0">
                    <a:pos x="783" y="143"/>
                  </a:cxn>
                  <a:cxn ang="0">
                    <a:pos x="824" y="175"/>
                  </a:cxn>
                  <a:cxn ang="0">
                    <a:pos x="827" y="189"/>
                  </a:cxn>
                  <a:cxn ang="0">
                    <a:pos x="808" y="250"/>
                  </a:cxn>
                  <a:cxn ang="0">
                    <a:pos x="777" y="300"/>
                  </a:cxn>
                  <a:cxn ang="0">
                    <a:pos x="751" y="321"/>
                  </a:cxn>
                  <a:cxn ang="0">
                    <a:pos x="723" y="343"/>
                  </a:cxn>
                  <a:cxn ang="0">
                    <a:pos x="707" y="368"/>
                  </a:cxn>
                  <a:cxn ang="0">
                    <a:pos x="701" y="371"/>
                  </a:cxn>
                  <a:cxn ang="0">
                    <a:pos x="697" y="368"/>
                  </a:cxn>
                  <a:cxn ang="0">
                    <a:pos x="701" y="346"/>
                  </a:cxn>
                  <a:cxn ang="0">
                    <a:pos x="701" y="321"/>
                  </a:cxn>
                  <a:cxn ang="0">
                    <a:pos x="694" y="300"/>
                  </a:cxn>
                  <a:cxn ang="0">
                    <a:pos x="681" y="286"/>
                  </a:cxn>
                  <a:cxn ang="0">
                    <a:pos x="662" y="278"/>
                  </a:cxn>
                  <a:cxn ang="0">
                    <a:pos x="643" y="271"/>
                  </a:cxn>
                  <a:cxn ang="0">
                    <a:pos x="621" y="275"/>
                  </a:cxn>
                  <a:cxn ang="0">
                    <a:pos x="599" y="286"/>
                  </a:cxn>
                  <a:cxn ang="0">
                    <a:pos x="574" y="303"/>
                  </a:cxn>
                  <a:cxn ang="0">
                    <a:pos x="545" y="321"/>
                  </a:cxn>
                  <a:cxn ang="0">
                    <a:pos x="479" y="300"/>
                  </a:cxn>
                  <a:cxn ang="0">
                    <a:pos x="409" y="289"/>
                  </a:cxn>
                  <a:cxn ang="0">
                    <a:pos x="336" y="286"/>
                  </a:cxn>
                  <a:cxn ang="0">
                    <a:pos x="269" y="293"/>
                  </a:cxn>
                  <a:cxn ang="0">
                    <a:pos x="203" y="307"/>
                  </a:cxn>
                  <a:cxn ang="0">
                    <a:pos x="139" y="335"/>
                  </a:cxn>
                  <a:cxn ang="0">
                    <a:pos x="86" y="371"/>
                  </a:cxn>
                  <a:cxn ang="0">
                    <a:pos x="38" y="414"/>
                  </a:cxn>
                  <a:cxn ang="0">
                    <a:pos x="0" y="471"/>
                  </a:cxn>
                </a:cxnLst>
                <a:rect l="0" t="0" r="r" b="b"/>
                <a:pathLst>
                  <a:path w="830" h="471">
                    <a:moveTo>
                      <a:pt x="0" y="54"/>
                    </a:moveTo>
                    <a:lnTo>
                      <a:pt x="0" y="54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6" y="47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2" y="43"/>
                    </a:lnTo>
                    <a:lnTo>
                      <a:pt x="25" y="40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38" y="36"/>
                    </a:lnTo>
                    <a:lnTo>
                      <a:pt x="41" y="36"/>
                    </a:lnTo>
                    <a:lnTo>
                      <a:pt x="44" y="33"/>
                    </a:lnTo>
                    <a:lnTo>
                      <a:pt x="47" y="33"/>
                    </a:lnTo>
                    <a:lnTo>
                      <a:pt x="51" y="33"/>
                    </a:lnTo>
                    <a:lnTo>
                      <a:pt x="54" y="33"/>
                    </a:lnTo>
                    <a:lnTo>
                      <a:pt x="57" y="29"/>
                    </a:lnTo>
                    <a:lnTo>
                      <a:pt x="60" y="29"/>
                    </a:lnTo>
                    <a:lnTo>
                      <a:pt x="63" y="29"/>
                    </a:lnTo>
                    <a:lnTo>
                      <a:pt x="67" y="29"/>
                    </a:lnTo>
                    <a:lnTo>
                      <a:pt x="70" y="25"/>
                    </a:lnTo>
                    <a:lnTo>
                      <a:pt x="76" y="25"/>
                    </a:lnTo>
                    <a:lnTo>
                      <a:pt x="79" y="25"/>
                    </a:lnTo>
                    <a:lnTo>
                      <a:pt x="86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8" y="25"/>
                    </a:lnTo>
                    <a:lnTo>
                      <a:pt x="101" y="33"/>
                    </a:lnTo>
                    <a:lnTo>
                      <a:pt x="101" y="36"/>
                    </a:lnTo>
                    <a:lnTo>
                      <a:pt x="105" y="36"/>
                    </a:lnTo>
                    <a:lnTo>
                      <a:pt x="108" y="40"/>
                    </a:lnTo>
                    <a:lnTo>
                      <a:pt x="108" y="43"/>
                    </a:lnTo>
                    <a:lnTo>
                      <a:pt x="111" y="43"/>
                    </a:lnTo>
                    <a:lnTo>
                      <a:pt x="114" y="47"/>
                    </a:lnTo>
                    <a:lnTo>
                      <a:pt x="117" y="50"/>
                    </a:lnTo>
                    <a:lnTo>
                      <a:pt x="117" y="54"/>
                    </a:lnTo>
                    <a:lnTo>
                      <a:pt x="124" y="57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30" y="65"/>
                    </a:lnTo>
                    <a:lnTo>
                      <a:pt x="133" y="68"/>
                    </a:lnTo>
                    <a:lnTo>
                      <a:pt x="136" y="68"/>
                    </a:lnTo>
                    <a:lnTo>
                      <a:pt x="139" y="72"/>
                    </a:lnTo>
                    <a:lnTo>
                      <a:pt x="139" y="75"/>
                    </a:lnTo>
                    <a:lnTo>
                      <a:pt x="143" y="75"/>
                    </a:lnTo>
                    <a:lnTo>
                      <a:pt x="146" y="79"/>
                    </a:lnTo>
                    <a:lnTo>
                      <a:pt x="149" y="82"/>
                    </a:lnTo>
                    <a:lnTo>
                      <a:pt x="152" y="82"/>
                    </a:lnTo>
                    <a:lnTo>
                      <a:pt x="155" y="86"/>
                    </a:lnTo>
                    <a:lnTo>
                      <a:pt x="158" y="86"/>
                    </a:lnTo>
                    <a:lnTo>
                      <a:pt x="162" y="90"/>
                    </a:lnTo>
                    <a:lnTo>
                      <a:pt x="162" y="90"/>
                    </a:lnTo>
                    <a:lnTo>
                      <a:pt x="165" y="93"/>
                    </a:lnTo>
                    <a:lnTo>
                      <a:pt x="168" y="93"/>
                    </a:lnTo>
                    <a:lnTo>
                      <a:pt x="171" y="97"/>
                    </a:lnTo>
                    <a:lnTo>
                      <a:pt x="174" y="97"/>
                    </a:lnTo>
                    <a:lnTo>
                      <a:pt x="177" y="100"/>
                    </a:lnTo>
                    <a:lnTo>
                      <a:pt x="181" y="100"/>
                    </a:lnTo>
                    <a:lnTo>
                      <a:pt x="184" y="104"/>
                    </a:lnTo>
                    <a:lnTo>
                      <a:pt x="187" y="104"/>
                    </a:lnTo>
                    <a:lnTo>
                      <a:pt x="190" y="107"/>
                    </a:lnTo>
                    <a:lnTo>
                      <a:pt x="193" y="107"/>
                    </a:lnTo>
                    <a:lnTo>
                      <a:pt x="196" y="107"/>
                    </a:lnTo>
                    <a:lnTo>
                      <a:pt x="200" y="111"/>
                    </a:lnTo>
                    <a:lnTo>
                      <a:pt x="203" y="111"/>
                    </a:lnTo>
                    <a:lnTo>
                      <a:pt x="206" y="111"/>
                    </a:lnTo>
                    <a:lnTo>
                      <a:pt x="209" y="114"/>
                    </a:lnTo>
                    <a:lnTo>
                      <a:pt x="212" y="114"/>
                    </a:lnTo>
                    <a:lnTo>
                      <a:pt x="215" y="114"/>
                    </a:lnTo>
                    <a:lnTo>
                      <a:pt x="219" y="118"/>
                    </a:lnTo>
                    <a:lnTo>
                      <a:pt x="222" y="118"/>
                    </a:lnTo>
                    <a:lnTo>
                      <a:pt x="225" y="118"/>
                    </a:lnTo>
                    <a:lnTo>
                      <a:pt x="228" y="118"/>
                    </a:lnTo>
                    <a:lnTo>
                      <a:pt x="231" y="118"/>
                    </a:lnTo>
                    <a:lnTo>
                      <a:pt x="235" y="118"/>
                    </a:lnTo>
                    <a:lnTo>
                      <a:pt x="238" y="118"/>
                    </a:lnTo>
                    <a:lnTo>
                      <a:pt x="241" y="118"/>
                    </a:lnTo>
                    <a:lnTo>
                      <a:pt x="244" y="118"/>
                    </a:lnTo>
                    <a:lnTo>
                      <a:pt x="247" y="118"/>
                    </a:lnTo>
                    <a:lnTo>
                      <a:pt x="250" y="118"/>
                    </a:lnTo>
                    <a:lnTo>
                      <a:pt x="254" y="118"/>
                    </a:lnTo>
                    <a:lnTo>
                      <a:pt x="257" y="118"/>
                    </a:lnTo>
                    <a:lnTo>
                      <a:pt x="260" y="118"/>
                    </a:lnTo>
                    <a:lnTo>
                      <a:pt x="263" y="118"/>
                    </a:lnTo>
                    <a:lnTo>
                      <a:pt x="266" y="118"/>
                    </a:lnTo>
                    <a:lnTo>
                      <a:pt x="269" y="118"/>
                    </a:lnTo>
                    <a:lnTo>
                      <a:pt x="269" y="114"/>
                    </a:lnTo>
                    <a:lnTo>
                      <a:pt x="276" y="114"/>
                    </a:lnTo>
                    <a:lnTo>
                      <a:pt x="279" y="114"/>
                    </a:lnTo>
                    <a:lnTo>
                      <a:pt x="282" y="111"/>
                    </a:lnTo>
                    <a:lnTo>
                      <a:pt x="285" y="111"/>
                    </a:lnTo>
                    <a:lnTo>
                      <a:pt x="288" y="107"/>
                    </a:lnTo>
                    <a:lnTo>
                      <a:pt x="292" y="107"/>
                    </a:lnTo>
                    <a:lnTo>
                      <a:pt x="295" y="107"/>
                    </a:lnTo>
                    <a:lnTo>
                      <a:pt x="298" y="104"/>
                    </a:lnTo>
                    <a:lnTo>
                      <a:pt x="301" y="104"/>
                    </a:lnTo>
                    <a:lnTo>
                      <a:pt x="301" y="100"/>
                    </a:lnTo>
                    <a:lnTo>
                      <a:pt x="304" y="100"/>
                    </a:lnTo>
                    <a:lnTo>
                      <a:pt x="307" y="97"/>
                    </a:lnTo>
                    <a:lnTo>
                      <a:pt x="307" y="97"/>
                    </a:lnTo>
                    <a:lnTo>
                      <a:pt x="311" y="93"/>
                    </a:lnTo>
                    <a:lnTo>
                      <a:pt x="314" y="93"/>
                    </a:lnTo>
                    <a:lnTo>
                      <a:pt x="314" y="90"/>
                    </a:lnTo>
                    <a:lnTo>
                      <a:pt x="317" y="90"/>
                    </a:lnTo>
                    <a:lnTo>
                      <a:pt x="317" y="86"/>
                    </a:lnTo>
                    <a:lnTo>
                      <a:pt x="320" y="86"/>
                    </a:lnTo>
                    <a:lnTo>
                      <a:pt x="320" y="82"/>
                    </a:lnTo>
                    <a:lnTo>
                      <a:pt x="323" y="82"/>
                    </a:lnTo>
                    <a:lnTo>
                      <a:pt x="323" y="79"/>
                    </a:lnTo>
                    <a:lnTo>
                      <a:pt x="326" y="72"/>
                    </a:lnTo>
                    <a:lnTo>
                      <a:pt x="326" y="72"/>
                    </a:lnTo>
                    <a:lnTo>
                      <a:pt x="330" y="68"/>
                    </a:lnTo>
                    <a:lnTo>
                      <a:pt x="330" y="68"/>
                    </a:lnTo>
                    <a:lnTo>
                      <a:pt x="330" y="65"/>
                    </a:lnTo>
                    <a:lnTo>
                      <a:pt x="333" y="61"/>
                    </a:lnTo>
                    <a:lnTo>
                      <a:pt x="333" y="57"/>
                    </a:lnTo>
                    <a:lnTo>
                      <a:pt x="333" y="50"/>
                    </a:lnTo>
                    <a:lnTo>
                      <a:pt x="336" y="47"/>
                    </a:lnTo>
                    <a:lnTo>
                      <a:pt x="336" y="43"/>
                    </a:lnTo>
                    <a:lnTo>
                      <a:pt x="336" y="40"/>
                    </a:lnTo>
                    <a:lnTo>
                      <a:pt x="336" y="36"/>
                    </a:lnTo>
                    <a:lnTo>
                      <a:pt x="336" y="33"/>
                    </a:lnTo>
                    <a:lnTo>
                      <a:pt x="336" y="25"/>
                    </a:lnTo>
                    <a:lnTo>
                      <a:pt x="339" y="18"/>
                    </a:lnTo>
                    <a:lnTo>
                      <a:pt x="336" y="11"/>
                    </a:lnTo>
                    <a:lnTo>
                      <a:pt x="336" y="0"/>
                    </a:lnTo>
                    <a:lnTo>
                      <a:pt x="358" y="0"/>
                    </a:lnTo>
                    <a:lnTo>
                      <a:pt x="368" y="0"/>
                    </a:lnTo>
                    <a:lnTo>
                      <a:pt x="377" y="0"/>
                    </a:lnTo>
                    <a:lnTo>
                      <a:pt x="387" y="0"/>
                    </a:lnTo>
                    <a:lnTo>
                      <a:pt x="396" y="0"/>
                    </a:lnTo>
                    <a:lnTo>
                      <a:pt x="406" y="0"/>
                    </a:lnTo>
                    <a:lnTo>
                      <a:pt x="415" y="0"/>
                    </a:lnTo>
                    <a:lnTo>
                      <a:pt x="425" y="4"/>
                    </a:lnTo>
                    <a:lnTo>
                      <a:pt x="434" y="4"/>
                    </a:lnTo>
                    <a:lnTo>
                      <a:pt x="444" y="4"/>
                    </a:lnTo>
                    <a:lnTo>
                      <a:pt x="453" y="4"/>
                    </a:lnTo>
                    <a:lnTo>
                      <a:pt x="472" y="8"/>
                    </a:lnTo>
                    <a:lnTo>
                      <a:pt x="479" y="8"/>
                    </a:lnTo>
                    <a:lnTo>
                      <a:pt x="488" y="8"/>
                    </a:lnTo>
                    <a:lnTo>
                      <a:pt x="498" y="11"/>
                    </a:lnTo>
                    <a:lnTo>
                      <a:pt x="504" y="11"/>
                    </a:lnTo>
                    <a:lnTo>
                      <a:pt x="513" y="15"/>
                    </a:lnTo>
                    <a:lnTo>
                      <a:pt x="520" y="15"/>
                    </a:lnTo>
                    <a:lnTo>
                      <a:pt x="529" y="15"/>
                    </a:lnTo>
                    <a:lnTo>
                      <a:pt x="536" y="18"/>
                    </a:lnTo>
                    <a:lnTo>
                      <a:pt x="545" y="18"/>
                    </a:lnTo>
                    <a:lnTo>
                      <a:pt x="552" y="22"/>
                    </a:lnTo>
                    <a:lnTo>
                      <a:pt x="558" y="22"/>
                    </a:lnTo>
                    <a:lnTo>
                      <a:pt x="564" y="25"/>
                    </a:lnTo>
                    <a:lnTo>
                      <a:pt x="571" y="29"/>
                    </a:lnTo>
                    <a:lnTo>
                      <a:pt x="577" y="29"/>
                    </a:lnTo>
                    <a:lnTo>
                      <a:pt x="583" y="33"/>
                    </a:lnTo>
                    <a:lnTo>
                      <a:pt x="590" y="36"/>
                    </a:lnTo>
                    <a:lnTo>
                      <a:pt x="593" y="36"/>
                    </a:lnTo>
                    <a:lnTo>
                      <a:pt x="596" y="40"/>
                    </a:lnTo>
                    <a:lnTo>
                      <a:pt x="599" y="40"/>
                    </a:lnTo>
                    <a:lnTo>
                      <a:pt x="605" y="43"/>
                    </a:lnTo>
                    <a:lnTo>
                      <a:pt x="612" y="47"/>
                    </a:lnTo>
                    <a:lnTo>
                      <a:pt x="615" y="50"/>
                    </a:lnTo>
                    <a:lnTo>
                      <a:pt x="618" y="54"/>
                    </a:lnTo>
                    <a:lnTo>
                      <a:pt x="621" y="54"/>
                    </a:lnTo>
                    <a:lnTo>
                      <a:pt x="621" y="54"/>
                    </a:lnTo>
                    <a:lnTo>
                      <a:pt x="621" y="54"/>
                    </a:lnTo>
                    <a:lnTo>
                      <a:pt x="621" y="54"/>
                    </a:lnTo>
                    <a:lnTo>
                      <a:pt x="621" y="57"/>
                    </a:lnTo>
                    <a:lnTo>
                      <a:pt x="621" y="57"/>
                    </a:lnTo>
                    <a:lnTo>
                      <a:pt x="621" y="57"/>
                    </a:lnTo>
                    <a:lnTo>
                      <a:pt x="621" y="57"/>
                    </a:lnTo>
                    <a:lnTo>
                      <a:pt x="618" y="57"/>
                    </a:lnTo>
                    <a:lnTo>
                      <a:pt x="618" y="57"/>
                    </a:lnTo>
                    <a:lnTo>
                      <a:pt x="615" y="57"/>
                    </a:lnTo>
                    <a:lnTo>
                      <a:pt x="609" y="57"/>
                    </a:lnTo>
                    <a:lnTo>
                      <a:pt x="599" y="57"/>
                    </a:lnTo>
                    <a:lnTo>
                      <a:pt x="590" y="57"/>
                    </a:lnTo>
                    <a:lnTo>
                      <a:pt x="583" y="57"/>
                    </a:lnTo>
                    <a:lnTo>
                      <a:pt x="577" y="57"/>
                    </a:lnTo>
                    <a:lnTo>
                      <a:pt x="571" y="57"/>
                    </a:lnTo>
                    <a:lnTo>
                      <a:pt x="567" y="57"/>
                    </a:lnTo>
                    <a:lnTo>
                      <a:pt x="564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57"/>
                    </a:lnTo>
                    <a:lnTo>
                      <a:pt x="561" y="61"/>
                    </a:lnTo>
                    <a:lnTo>
                      <a:pt x="561" y="61"/>
                    </a:lnTo>
                    <a:lnTo>
                      <a:pt x="561" y="61"/>
                    </a:lnTo>
                    <a:lnTo>
                      <a:pt x="564" y="61"/>
                    </a:lnTo>
                    <a:lnTo>
                      <a:pt x="567" y="61"/>
                    </a:lnTo>
                    <a:lnTo>
                      <a:pt x="574" y="65"/>
                    </a:lnTo>
                    <a:lnTo>
                      <a:pt x="580" y="65"/>
                    </a:lnTo>
                    <a:lnTo>
                      <a:pt x="586" y="68"/>
                    </a:lnTo>
                    <a:lnTo>
                      <a:pt x="596" y="68"/>
                    </a:lnTo>
                    <a:lnTo>
                      <a:pt x="605" y="72"/>
                    </a:lnTo>
                    <a:lnTo>
                      <a:pt x="618" y="75"/>
                    </a:lnTo>
                    <a:lnTo>
                      <a:pt x="628" y="75"/>
                    </a:lnTo>
                    <a:lnTo>
                      <a:pt x="637" y="79"/>
                    </a:lnTo>
                    <a:lnTo>
                      <a:pt x="647" y="82"/>
                    </a:lnTo>
                    <a:lnTo>
                      <a:pt x="662" y="86"/>
                    </a:lnTo>
                    <a:lnTo>
                      <a:pt x="681" y="93"/>
                    </a:lnTo>
                    <a:lnTo>
                      <a:pt x="701" y="100"/>
                    </a:lnTo>
                    <a:lnTo>
                      <a:pt x="707" y="104"/>
                    </a:lnTo>
                    <a:lnTo>
                      <a:pt x="716" y="107"/>
                    </a:lnTo>
                    <a:lnTo>
                      <a:pt x="732" y="114"/>
                    </a:lnTo>
                    <a:lnTo>
                      <a:pt x="745" y="122"/>
                    </a:lnTo>
                    <a:lnTo>
                      <a:pt x="761" y="129"/>
                    </a:lnTo>
                    <a:lnTo>
                      <a:pt x="773" y="136"/>
                    </a:lnTo>
                    <a:lnTo>
                      <a:pt x="783" y="143"/>
                    </a:lnTo>
                    <a:lnTo>
                      <a:pt x="796" y="150"/>
                    </a:lnTo>
                    <a:lnTo>
                      <a:pt x="805" y="157"/>
                    </a:lnTo>
                    <a:lnTo>
                      <a:pt x="808" y="161"/>
                    </a:lnTo>
                    <a:lnTo>
                      <a:pt x="811" y="164"/>
                    </a:lnTo>
                    <a:lnTo>
                      <a:pt x="818" y="168"/>
                    </a:lnTo>
                    <a:lnTo>
                      <a:pt x="821" y="172"/>
                    </a:lnTo>
                    <a:lnTo>
                      <a:pt x="824" y="175"/>
                    </a:lnTo>
                    <a:lnTo>
                      <a:pt x="824" y="179"/>
                    </a:lnTo>
                    <a:lnTo>
                      <a:pt x="827" y="179"/>
                    </a:lnTo>
                    <a:lnTo>
                      <a:pt x="827" y="182"/>
                    </a:lnTo>
                    <a:lnTo>
                      <a:pt x="827" y="182"/>
                    </a:lnTo>
                    <a:lnTo>
                      <a:pt x="830" y="186"/>
                    </a:lnTo>
                    <a:lnTo>
                      <a:pt x="830" y="186"/>
                    </a:lnTo>
                    <a:lnTo>
                      <a:pt x="827" y="189"/>
                    </a:lnTo>
                    <a:lnTo>
                      <a:pt x="827" y="193"/>
                    </a:lnTo>
                    <a:lnTo>
                      <a:pt x="827" y="193"/>
                    </a:lnTo>
                    <a:lnTo>
                      <a:pt x="824" y="207"/>
                    </a:lnTo>
                    <a:lnTo>
                      <a:pt x="818" y="218"/>
                    </a:lnTo>
                    <a:lnTo>
                      <a:pt x="815" y="229"/>
                    </a:lnTo>
                    <a:lnTo>
                      <a:pt x="811" y="239"/>
                    </a:lnTo>
                    <a:lnTo>
                      <a:pt x="808" y="250"/>
                    </a:lnTo>
                    <a:lnTo>
                      <a:pt x="802" y="257"/>
                    </a:lnTo>
                    <a:lnTo>
                      <a:pt x="799" y="268"/>
                    </a:lnTo>
                    <a:lnTo>
                      <a:pt x="796" y="275"/>
                    </a:lnTo>
                    <a:lnTo>
                      <a:pt x="789" y="282"/>
                    </a:lnTo>
                    <a:lnTo>
                      <a:pt x="786" y="289"/>
                    </a:lnTo>
                    <a:lnTo>
                      <a:pt x="783" y="296"/>
                    </a:lnTo>
                    <a:lnTo>
                      <a:pt x="777" y="300"/>
                    </a:lnTo>
                    <a:lnTo>
                      <a:pt x="773" y="307"/>
                    </a:lnTo>
                    <a:lnTo>
                      <a:pt x="770" y="310"/>
                    </a:lnTo>
                    <a:lnTo>
                      <a:pt x="767" y="318"/>
                    </a:lnTo>
                    <a:lnTo>
                      <a:pt x="761" y="321"/>
                    </a:lnTo>
                    <a:lnTo>
                      <a:pt x="758" y="321"/>
                    </a:lnTo>
                    <a:lnTo>
                      <a:pt x="754" y="321"/>
                    </a:lnTo>
                    <a:lnTo>
                      <a:pt x="751" y="321"/>
                    </a:lnTo>
                    <a:lnTo>
                      <a:pt x="742" y="318"/>
                    </a:lnTo>
                    <a:lnTo>
                      <a:pt x="739" y="318"/>
                    </a:lnTo>
                    <a:lnTo>
                      <a:pt x="735" y="318"/>
                    </a:lnTo>
                    <a:lnTo>
                      <a:pt x="732" y="328"/>
                    </a:lnTo>
                    <a:lnTo>
                      <a:pt x="729" y="332"/>
                    </a:lnTo>
                    <a:lnTo>
                      <a:pt x="726" y="339"/>
                    </a:lnTo>
                    <a:lnTo>
                      <a:pt x="723" y="343"/>
                    </a:lnTo>
                    <a:lnTo>
                      <a:pt x="720" y="350"/>
                    </a:lnTo>
                    <a:lnTo>
                      <a:pt x="716" y="353"/>
                    </a:lnTo>
                    <a:lnTo>
                      <a:pt x="716" y="357"/>
                    </a:lnTo>
                    <a:lnTo>
                      <a:pt x="713" y="360"/>
                    </a:lnTo>
                    <a:lnTo>
                      <a:pt x="710" y="360"/>
                    </a:lnTo>
                    <a:lnTo>
                      <a:pt x="707" y="364"/>
                    </a:lnTo>
                    <a:lnTo>
                      <a:pt x="707" y="368"/>
                    </a:lnTo>
                    <a:lnTo>
                      <a:pt x="704" y="368"/>
                    </a:lnTo>
                    <a:lnTo>
                      <a:pt x="704" y="368"/>
                    </a:lnTo>
                    <a:lnTo>
                      <a:pt x="704" y="368"/>
                    </a:lnTo>
                    <a:lnTo>
                      <a:pt x="701" y="368"/>
                    </a:lnTo>
                    <a:lnTo>
                      <a:pt x="701" y="371"/>
                    </a:lnTo>
                    <a:lnTo>
                      <a:pt x="701" y="371"/>
                    </a:lnTo>
                    <a:lnTo>
                      <a:pt x="701" y="371"/>
                    </a:lnTo>
                    <a:lnTo>
                      <a:pt x="701" y="371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8"/>
                    </a:lnTo>
                    <a:lnTo>
                      <a:pt x="697" y="364"/>
                    </a:lnTo>
                    <a:lnTo>
                      <a:pt x="697" y="360"/>
                    </a:lnTo>
                    <a:lnTo>
                      <a:pt x="697" y="360"/>
                    </a:lnTo>
                    <a:lnTo>
                      <a:pt x="701" y="357"/>
                    </a:lnTo>
                    <a:lnTo>
                      <a:pt x="701" y="353"/>
                    </a:lnTo>
                    <a:lnTo>
                      <a:pt x="701" y="350"/>
                    </a:lnTo>
                    <a:lnTo>
                      <a:pt x="701" y="346"/>
                    </a:lnTo>
                    <a:lnTo>
                      <a:pt x="701" y="343"/>
                    </a:lnTo>
                    <a:lnTo>
                      <a:pt x="701" y="339"/>
                    </a:lnTo>
                    <a:lnTo>
                      <a:pt x="701" y="335"/>
                    </a:lnTo>
                    <a:lnTo>
                      <a:pt x="701" y="332"/>
                    </a:lnTo>
                    <a:lnTo>
                      <a:pt x="701" y="328"/>
                    </a:lnTo>
                    <a:lnTo>
                      <a:pt x="701" y="325"/>
                    </a:lnTo>
                    <a:lnTo>
                      <a:pt x="701" y="321"/>
                    </a:lnTo>
                    <a:lnTo>
                      <a:pt x="701" y="318"/>
                    </a:lnTo>
                    <a:lnTo>
                      <a:pt x="701" y="314"/>
                    </a:lnTo>
                    <a:lnTo>
                      <a:pt x="697" y="310"/>
                    </a:lnTo>
                    <a:lnTo>
                      <a:pt x="697" y="310"/>
                    </a:lnTo>
                    <a:lnTo>
                      <a:pt x="697" y="307"/>
                    </a:lnTo>
                    <a:lnTo>
                      <a:pt x="694" y="303"/>
                    </a:lnTo>
                    <a:lnTo>
                      <a:pt x="694" y="300"/>
                    </a:lnTo>
                    <a:lnTo>
                      <a:pt x="691" y="300"/>
                    </a:lnTo>
                    <a:lnTo>
                      <a:pt x="691" y="296"/>
                    </a:lnTo>
                    <a:lnTo>
                      <a:pt x="688" y="293"/>
                    </a:lnTo>
                    <a:lnTo>
                      <a:pt x="688" y="293"/>
                    </a:lnTo>
                    <a:lnTo>
                      <a:pt x="685" y="289"/>
                    </a:lnTo>
                    <a:lnTo>
                      <a:pt x="681" y="289"/>
                    </a:lnTo>
                    <a:lnTo>
                      <a:pt x="681" y="286"/>
                    </a:lnTo>
                    <a:lnTo>
                      <a:pt x="678" y="286"/>
                    </a:lnTo>
                    <a:lnTo>
                      <a:pt x="675" y="282"/>
                    </a:lnTo>
                    <a:lnTo>
                      <a:pt x="675" y="282"/>
                    </a:lnTo>
                    <a:lnTo>
                      <a:pt x="672" y="278"/>
                    </a:lnTo>
                    <a:lnTo>
                      <a:pt x="669" y="278"/>
                    </a:lnTo>
                    <a:lnTo>
                      <a:pt x="666" y="278"/>
                    </a:lnTo>
                    <a:lnTo>
                      <a:pt x="662" y="278"/>
                    </a:lnTo>
                    <a:lnTo>
                      <a:pt x="659" y="275"/>
                    </a:lnTo>
                    <a:lnTo>
                      <a:pt x="659" y="275"/>
                    </a:lnTo>
                    <a:lnTo>
                      <a:pt x="656" y="275"/>
                    </a:lnTo>
                    <a:lnTo>
                      <a:pt x="653" y="275"/>
                    </a:lnTo>
                    <a:lnTo>
                      <a:pt x="650" y="275"/>
                    </a:lnTo>
                    <a:lnTo>
                      <a:pt x="647" y="271"/>
                    </a:lnTo>
                    <a:lnTo>
                      <a:pt x="643" y="271"/>
                    </a:lnTo>
                    <a:lnTo>
                      <a:pt x="640" y="271"/>
                    </a:lnTo>
                    <a:lnTo>
                      <a:pt x="637" y="271"/>
                    </a:lnTo>
                    <a:lnTo>
                      <a:pt x="634" y="275"/>
                    </a:lnTo>
                    <a:lnTo>
                      <a:pt x="631" y="275"/>
                    </a:lnTo>
                    <a:lnTo>
                      <a:pt x="628" y="275"/>
                    </a:lnTo>
                    <a:lnTo>
                      <a:pt x="624" y="275"/>
                    </a:lnTo>
                    <a:lnTo>
                      <a:pt x="621" y="275"/>
                    </a:lnTo>
                    <a:lnTo>
                      <a:pt x="618" y="278"/>
                    </a:lnTo>
                    <a:lnTo>
                      <a:pt x="615" y="278"/>
                    </a:lnTo>
                    <a:lnTo>
                      <a:pt x="612" y="278"/>
                    </a:lnTo>
                    <a:lnTo>
                      <a:pt x="609" y="282"/>
                    </a:lnTo>
                    <a:lnTo>
                      <a:pt x="605" y="282"/>
                    </a:lnTo>
                    <a:lnTo>
                      <a:pt x="602" y="286"/>
                    </a:lnTo>
                    <a:lnTo>
                      <a:pt x="599" y="286"/>
                    </a:lnTo>
                    <a:lnTo>
                      <a:pt x="596" y="289"/>
                    </a:lnTo>
                    <a:lnTo>
                      <a:pt x="590" y="289"/>
                    </a:lnTo>
                    <a:lnTo>
                      <a:pt x="586" y="293"/>
                    </a:lnTo>
                    <a:lnTo>
                      <a:pt x="583" y="296"/>
                    </a:lnTo>
                    <a:lnTo>
                      <a:pt x="580" y="296"/>
                    </a:lnTo>
                    <a:lnTo>
                      <a:pt x="577" y="300"/>
                    </a:lnTo>
                    <a:lnTo>
                      <a:pt x="574" y="303"/>
                    </a:lnTo>
                    <a:lnTo>
                      <a:pt x="571" y="307"/>
                    </a:lnTo>
                    <a:lnTo>
                      <a:pt x="567" y="310"/>
                    </a:lnTo>
                    <a:lnTo>
                      <a:pt x="564" y="314"/>
                    </a:lnTo>
                    <a:lnTo>
                      <a:pt x="561" y="318"/>
                    </a:lnTo>
                    <a:lnTo>
                      <a:pt x="558" y="321"/>
                    </a:lnTo>
                    <a:lnTo>
                      <a:pt x="555" y="325"/>
                    </a:lnTo>
                    <a:lnTo>
                      <a:pt x="545" y="321"/>
                    </a:lnTo>
                    <a:lnTo>
                      <a:pt x="536" y="318"/>
                    </a:lnTo>
                    <a:lnTo>
                      <a:pt x="526" y="314"/>
                    </a:lnTo>
                    <a:lnTo>
                      <a:pt x="517" y="310"/>
                    </a:lnTo>
                    <a:lnTo>
                      <a:pt x="507" y="307"/>
                    </a:lnTo>
                    <a:lnTo>
                      <a:pt x="498" y="307"/>
                    </a:lnTo>
                    <a:lnTo>
                      <a:pt x="488" y="303"/>
                    </a:lnTo>
                    <a:lnTo>
                      <a:pt x="479" y="300"/>
                    </a:lnTo>
                    <a:lnTo>
                      <a:pt x="469" y="296"/>
                    </a:lnTo>
                    <a:lnTo>
                      <a:pt x="456" y="296"/>
                    </a:lnTo>
                    <a:lnTo>
                      <a:pt x="447" y="293"/>
                    </a:lnTo>
                    <a:lnTo>
                      <a:pt x="437" y="293"/>
                    </a:lnTo>
                    <a:lnTo>
                      <a:pt x="428" y="289"/>
                    </a:lnTo>
                    <a:lnTo>
                      <a:pt x="418" y="289"/>
                    </a:lnTo>
                    <a:lnTo>
                      <a:pt x="409" y="289"/>
                    </a:lnTo>
                    <a:lnTo>
                      <a:pt x="396" y="286"/>
                    </a:lnTo>
                    <a:lnTo>
                      <a:pt x="387" y="286"/>
                    </a:lnTo>
                    <a:lnTo>
                      <a:pt x="377" y="286"/>
                    </a:lnTo>
                    <a:lnTo>
                      <a:pt x="368" y="286"/>
                    </a:lnTo>
                    <a:lnTo>
                      <a:pt x="358" y="286"/>
                    </a:lnTo>
                    <a:lnTo>
                      <a:pt x="349" y="286"/>
                    </a:lnTo>
                    <a:lnTo>
                      <a:pt x="336" y="286"/>
                    </a:lnTo>
                    <a:lnTo>
                      <a:pt x="326" y="286"/>
                    </a:lnTo>
                    <a:lnTo>
                      <a:pt x="317" y="286"/>
                    </a:lnTo>
                    <a:lnTo>
                      <a:pt x="307" y="286"/>
                    </a:lnTo>
                    <a:lnTo>
                      <a:pt x="298" y="289"/>
                    </a:lnTo>
                    <a:lnTo>
                      <a:pt x="288" y="289"/>
                    </a:lnTo>
                    <a:lnTo>
                      <a:pt x="279" y="289"/>
                    </a:lnTo>
                    <a:lnTo>
                      <a:pt x="269" y="293"/>
                    </a:lnTo>
                    <a:lnTo>
                      <a:pt x="260" y="293"/>
                    </a:lnTo>
                    <a:lnTo>
                      <a:pt x="250" y="296"/>
                    </a:lnTo>
                    <a:lnTo>
                      <a:pt x="241" y="296"/>
                    </a:lnTo>
                    <a:lnTo>
                      <a:pt x="231" y="300"/>
                    </a:lnTo>
                    <a:lnTo>
                      <a:pt x="222" y="303"/>
                    </a:lnTo>
                    <a:lnTo>
                      <a:pt x="212" y="307"/>
                    </a:lnTo>
                    <a:lnTo>
                      <a:pt x="203" y="307"/>
                    </a:lnTo>
                    <a:lnTo>
                      <a:pt x="193" y="310"/>
                    </a:lnTo>
                    <a:lnTo>
                      <a:pt x="184" y="314"/>
                    </a:lnTo>
                    <a:lnTo>
                      <a:pt x="174" y="318"/>
                    </a:lnTo>
                    <a:lnTo>
                      <a:pt x="168" y="321"/>
                    </a:lnTo>
                    <a:lnTo>
                      <a:pt x="158" y="325"/>
                    </a:lnTo>
                    <a:lnTo>
                      <a:pt x="149" y="332"/>
                    </a:lnTo>
                    <a:lnTo>
                      <a:pt x="139" y="335"/>
                    </a:lnTo>
                    <a:lnTo>
                      <a:pt x="133" y="339"/>
                    </a:lnTo>
                    <a:lnTo>
                      <a:pt x="124" y="343"/>
                    </a:lnTo>
                    <a:lnTo>
                      <a:pt x="117" y="350"/>
                    </a:lnTo>
                    <a:lnTo>
                      <a:pt x="108" y="353"/>
                    </a:lnTo>
                    <a:lnTo>
                      <a:pt x="101" y="360"/>
                    </a:lnTo>
                    <a:lnTo>
                      <a:pt x="92" y="364"/>
                    </a:lnTo>
                    <a:lnTo>
                      <a:pt x="86" y="371"/>
                    </a:lnTo>
                    <a:lnTo>
                      <a:pt x="79" y="375"/>
                    </a:lnTo>
                    <a:lnTo>
                      <a:pt x="70" y="382"/>
                    </a:lnTo>
                    <a:lnTo>
                      <a:pt x="63" y="389"/>
                    </a:lnTo>
                    <a:lnTo>
                      <a:pt x="57" y="396"/>
                    </a:lnTo>
                    <a:lnTo>
                      <a:pt x="51" y="403"/>
                    </a:lnTo>
                    <a:lnTo>
                      <a:pt x="44" y="407"/>
                    </a:lnTo>
                    <a:lnTo>
                      <a:pt x="38" y="414"/>
                    </a:lnTo>
                    <a:lnTo>
                      <a:pt x="32" y="421"/>
                    </a:lnTo>
                    <a:lnTo>
                      <a:pt x="25" y="432"/>
                    </a:lnTo>
                    <a:lnTo>
                      <a:pt x="19" y="439"/>
                    </a:lnTo>
                    <a:lnTo>
                      <a:pt x="16" y="446"/>
                    </a:lnTo>
                    <a:lnTo>
                      <a:pt x="9" y="453"/>
                    </a:lnTo>
                    <a:lnTo>
                      <a:pt x="3" y="460"/>
                    </a:lnTo>
                    <a:lnTo>
                      <a:pt x="0" y="47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7B00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1" name="Freeform 7"/>
              <p:cNvSpPr>
                <a:spLocks/>
              </p:cNvSpPr>
              <p:nvPr userDrawn="1"/>
            </p:nvSpPr>
            <p:spPr bwMode="auto">
              <a:xfrm>
                <a:off x="347" y="167"/>
                <a:ext cx="240" cy="118"/>
              </a:xfrm>
              <a:custGeom>
                <a:avLst/>
                <a:gdLst/>
                <a:ahLst/>
                <a:cxnLst>
                  <a:cxn ang="0">
                    <a:pos x="240" y="4"/>
                  </a:cxn>
                  <a:cxn ang="0">
                    <a:pos x="240" y="14"/>
                  </a:cxn>
                  <a:cxn ang="0">
                    <a:pos x="240" y="25"/>
                  </a:cxn>
                  <a:cxn ang="0">
                    <a:pos x="240" y="32"/>
                  </a:cxn>
                  <a:cxn ang="0">
                    <a:pos x="240" y="39"/>
                  </a:cxn>
                  <a:cxn ang="0">
                    <a:pos x="237" y="47"/>
                  </a:cxn>
                  <a:cxn ang="0">
                    <a:pos x="237" y="54"/>
                  </a:cxn>
                  <a:cxn ang="0">
                    <a:pos x="234" y="61"/>
                  </a:cxn>
                  <a:cxn ang="0">
                    <a:pos x="234" y="68"/>
                  </a:cxn>
                  <a:cxn ang="0">
                    <a:pos x="231" y="71"/>
                  </a:cxn>
                  <a:cxn ang="0">
                    <a:pos x="228" y="82"/>
                  </a:cxn>
                  <a:cxn ang="0">
                    <a:pos x="225" y="86"/>
                  </a:cxn>
                  <a:cxn ang="0">
                    <a:pos x="221" y="89"/>
                  </a:cxn>
                  <a:cxn ang="0">
                    <a:pos x="215" y="93"/>
                  </a:cxn>
                  <a:cxn ang="0">
                    <a:pos x="212" y="96"/>
                  </a:cxn>
                  <a:cxn ang="0">
                    <a:pos x="209" y="100"/>
                  </a:cxn>
                  <a:cxn ang="0">
                    <a:pos x="202" y="104"/>
                  </a:cxn>
                  <a:cxn ang="0">
                    <a:pos x="196" y="107"/>
                  </a:cxn>
                  <a:cxn ang="0">
                    <a:pos x="190" y="111"/>
                  </a:cxn>
                  <a:cxn ang="0">
                    <a:pos x="187" y="111"/>
                  </a:cxn>
                  <a:cxn ang="0">
                    <a:pos x="177" y="114"/>
                  </a:cxn>
                  <a:cxn ang="0">
                    <a:pos x="168" y="114"/>
                  </a:cxn>
                  <a:cxn ang="0">
                    <a:pos x="161" y="118"/>
                  </a:cxn>
                  <a:cxn ang="0">
                    <a:pos x="155" y="118"/>
                  </a:cxn>
                  <a:cxn ang="0">
                    <a:pos x="149" y="118"/>
                  </a:cxn>
                  <a:cxn ang="0">
                    <a:pos x="142" y="118"/>
                  </a:cxn>
                  <a:cxn ang="0">
                    <a:pos x="136" y="114"/>
                  </a:cxn>
                  <a:cxn ang="0">
                    <a:pos x="126" y="114"/>
                  </a:cxn>
                  <a:cxn ang="0">
                    <a:pos x="120" y="111"/>
                  </a:cxn>
                  <a:cxn ang="0">
                    <a:pos x="114" y="107"/>
                  </a:cxn>
                  <a:cxn ang="0">
                    <a:pos x="107" y="107"/>
                  </a:cxn>
                  <a:cxn ang="0">
                    <a:pos x="101" y="104"/>
                  </a:cxn>
                  <a:cxn ang="0">
                    <a:pos x="95" y="100"/>
                  </a:cxn>
                  <a:cxn ang="0">
                    <a:pos x="88" y="96"/>
                  </a:cxn>
                  <a:cxn ang="0">
                    <a:pos x="82" y="93"/>
                  </a:cxn>
                  <a:cxn ang="0">
                    <a:pos x="76" y="86"/>
                  </a:cxn>
                  <a:cxn ang="0">
                    <a:pos x="69" y="82"/>
                  </a:cxn>
                  <a:cxn ang="0">
                    <a:pos x="63" y="79"/>
                  </a:cxn>
                  <a:cxn ang="0">
                    <a:pos x="57" y="71"/>
                  </a:cxn>
                  <a:cxn ang="0">
                    <a:pos x="50" y="68"/>
                  </a:cxn>
                  <a:cxn ang="0">
                    <a:pos x="47" y="61"/>
                  </a:cxn>
                  <a:cxn ang="0">
                    <a:pos x="41" y="57"/>
                  </a:cxn>
                  <a:cxn ang="0">
                    <a:pos x="34" y="50"/>
                  </a:cxn>
                  <a:cxn ang="0">
                    <a:pos x="31" y="47"/>
                  </a:cxn>
                  <a:cxn ang="0">
                    <a:pos x="25" y="39"/>
                  </a:cxn>
                  <a:cxn ang="0">
                    <a:pos x="22" y="32"/>
                  </a:cxn>
                  <a:cxn ang="0">
                    <a:pos x="19" y="29"/>
                  </a:cxn>
                  <a:cxn ang="0">
                    <a:pos x="15" y="22"/>
                  </a:cxn>
                  <a:cxn ang="0">
                    <a:pos x="9" y="18"/>
                  </a:cxn>
                  <a:cxn ang="0">
                    <a:pos x="6" y="11"/>
                  </a:cxn>
                  <a:cxn ang="0">
                    <a:pos x="6" y="7"/>
                  </a:cxn>
                  <a:cxn ang="0">
                    <a:pos x="3" y="0"/>
                  </a:cxn>
                  <a:cxn ang="0">
                    <a:pos x="240" y="4"/>
                  </a:cxn>
                </a:cxnLst>
                <a:rect l="0" t="0" r="r" b="b"/>
                <a:pathLst>
                  <a:path w="240" h="118">
                    <a:moveTo>
                      <a:pt x="240" y="4"/>
                    </a:moveTo>
                    <a:lnTo>
                      <a:pt x="240" y="4"/>
                    </a:lnTo>
                    <a:lnTo>
                      <a:pt x="240" y="11"/>
                    </a:lnTo>
                    <a:lnTo>
                      <a:pt x="240" y="14"/>
                    </a:lnTo>
                    <a:lnTo>
                      <a:pt x="240" y="22"/>
                    </a:lnTo>
                    <a:lnTo>
                      <a:pt x="240" y="25"/>
                    </a:lnTo>
                    <a:lnTo>
                      <a:pt x="240" y="29"/>
                    </a:lnTo>
                    <a:lnTo>
                      <a:pt x="240" y="32"/>
                    </a:lnTo>
                    <a:lnTo>
                      <a:pt x="240" y="36"/>
                    </a:lnTo>
                    <a:lnTo>
                      <a:pt x="240" y="39"/>
                    </a:lnTo>
                    <a:lnTo>
                      <a:pt x="237" y="47"/>
                    </a:lnTo>
                    <a:lnTo>
                      <a:pt x="237" y="47"/>
                    </a:lnTo>
                    <a:lnTo>
                      <a:pt x="237" y="50"/>
                    </a:lnTo>
                    <a:lnTo>
                      <a:pt x="237" y="54"/>
                    </a:lnTo>
                    <a:lnTo>
                      <a:pt x="237" y="57"/>
                    </a:lnTo>
                    <a:lnTo>
                      <a:pt x="234" y="61"/>
                    </a:lnTo>
                    <a:lnTo>
                      <a:pt x="234" y="64"/>
                    </a:lnTo>
                    <a:lnTo>
                      <a:pt x="234" y="68"/>
                    </a:lnTo>
                    <a:lnTo>
                      <a:pt x="231" y="68"/>
                    </a:lnTo>
                    <a:lnTo>
                      <a:pt x="231" y="71"/>
                    </a:lnTo>
                    <a:lnTo>
                      <a:pt x="228" y="75"/>
                    </a:lnTo>
                    <a:lnTo>
                      <a:pt x="228" y="82"/>
                    </a:lnTo>
                    <a:lnTo>
                      <a:pt x="225" y="82"/>
                    </a:lnTo>
                    <a:lnTo>
                      <a:pt x="225" y="86"/>
                    </a:lnTo>
                    <a:lnTo>
                      <a:pt x="221" y="86"/>
                    </a:lnTo>
                    <a:lnTo>
                      <a:pt x="221" y="89"/>
                    </a:lnTo>
                    <a:lnTo>
                      <a:pt x="218" y="93"/>
                    </a:lnTo>
                    <a:lnTo>
                      <a:pt x="215" y="93"/>
                    </a:lnTo>
                    <a:lnTo>
                      <a:pt x="215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09" y="100"/>
                    </a:lnTo>
                    <a:lnTo>
                      <a:pt x="206" y="100"/>
                    </a:lnTo>
                    <a:lnTo>
                      <a:pt x="202" y="104"/>
                    </a:lnTo>
                    <a:lnTo>
                      <a:pt x="199" y="107"/>
                    </a:lnTo>
                    <a:lnTo>
                      <a:pt x="196" y="107"/>
                    </a:lnTo>
                    <a:lnTo>
                      <a:pt x="193" y="107"/>
                    </a:lnTo>
                    <a:lnTo>
                      <a:pt x="190" y="111"/>
                    </a:lnTo>
                    <a:lnTo>
                      <a:pt x="190" y="111"/>
                    </a:lnTo>
                    <a:lnTo>
                      <a:pt x="187" y="111"/>
                    </a:lnTo>
                    <a:lnTo>
                      <a:pt x="180" y="114"/>
                    </a:lnTo>
                    <a:lnTo>
                      <a:pt x="177" y="114"/>
                    </a:lnTo>
                    <a:lnTo>
                      <a:pt x="171" y="114"/>
                    </a:lnTo>
                    <a:lnTo>
                      <a:pt x="168" y="114"/>
                    </a:lnTo>
                    <a:lnTo>
                      <a:pt x="164" y="118"/>
                    </a:lnTo>
                    <a:lnTo>
                      <a:pt x="161" y="118"/>
                    </a:lnTo>
                    <a:lnTo>
                      <a:pt x="158" y="118"/>
                    </a:lnTo>
                    <a:lnTo>
                      <a:pt x="155" y="118"/>
                    </a:lnTo>
                    <a:lnTo>
                      <a:pt x="152" y="118"/>
                    </a:lnTo>
                    <a:lnTo>
                      <a:pt x="149" y="118"/>
                    </a:lnTo>
                    <a:lnTo>
                      <a:pt x="145" y="118"/>
                    </a:lnTo>
                    <a:lnTo>
                      <a:pt x="142" y="118"/>
                    </a:lnTo>
                    <a:lnTo>
                      <a:pt x="139" y="114"/>
                    </a:lnTo>
                    <a:lnTo>
                      <a:pt x="136" y="114"/>
                    </a:lnTo>
                    <a:lnTo>
                      <a:pt x="129" y="114"/>
                    </a:lnTo>
                    <a:lnTo>
                      <a:pt x="126" y="114"/>
                    </a:lnTo>
                    <a:lnTo>
                      <a:pt x="123" y="111"/>
                    </a:lnTo>
                    <a:lnTo>
                      <a:pt x="120" y="111"/>
                    </a:lnTo>
                    <a:lnTo>
                      <a:pt x="117" y="111"/>
                    </a:lnTo>
                    <a:lnTo>
                      <a:pt x="114" y="107"/>
                    </a:lnTo>
                    <a:lnTo>
                      <a:pt x="110" y="107"/>
                    </a:lnTo>
                    <a:lnTo>
                      <a:pt x="107" y="107"/>
                    </a:lnTo>
                    <a:lnTo>
                      <a:pt x="104" y="104"/>
                    </a:lnTo>
                    <a:lnTo>
                      <a:pt x="101" y="104"/>
                    </a:lnTo>
                    <a:lnTo>
                      <a:pt x="98" y="100"/>
                    </a:lnTo>
                    <a:lnTo>
                      <a:pt x="95" y="100"/>
                    </a:lnTo>
                    <a:lnTo>
                      <a:pt x="91" y="96"/>
                    </a:lnTo>
                    <a:lnTo>
                      <a:pt x="88" y="96"/>
                    </a:lnTo>
                    <a:lnTo>
                      <a:pt x="85" y="93"/>
                    </a:lnTo>
                    <a:lnTo>
                      <a:pt x="82" y="93"/>
                    </a:lnTo>
                    <a:lnTo>
                      <a:pt x="79" y="89"/>
                    </a:lnTo>
                    <a:lnTo>
                      <a:pt x="76" y="86"/>
                    </a:lnTo>
                    <a:lnTo>
                      <a:pt x="72" y="86"/>
                    </a:lnTo>
                    <a:lnTo>
                      <a:pt x="69" y="82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0" y="75"/>
                    </a:lnTo>
                    <a:lnTo>
                      <a:pt x="57" y="71"/>
                    </a:lnTo>
                    <a:lnTo>
                      <a:pt x="53" y="71"/>
                    </a:lnTo>
                    <a:lnTo>
                      <a:pt x="50" y="68"/>
                    </a:lnTo>
                    <a:lnTo>
                      <a:pt x="47" y="64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1" y="57"/>
                    </a:lnTo>
                    <a:lnTo>
                      <a:pt x="38" y="54"/>
                    </a:lnTo>
                    <a:lnTo>
                      <a:pt x="34" y="50"/>
                    </a:lnTo>
                    <a:lnTo>
                      <a:pt x="34" y="47"/>
                    </a:lnTo>
                    <a:lnTo>
                      <a:pt x="31" y="47"/>
                    </a:lnTo>
                    <a:lnTo>
                      <a:pt x="28" y="43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40" y="4"/>
                    </a:lnTo>
                    <a:close/>
                  </a:path>
                </a:pathLst>
              </a:custGeom>
              <a:solidFill>
                <a:srgbClr val="AF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2" name="Freeform 8"/>
              <p:cNvSpPr>
                <a:spLocks/>
              </p:cNvSpPr>
              <p:nvPr userDrawn="1"/>
            </p:nvSpPr>
            <p:spPr bwMode="auto">
              <a:xfrm>
                <a:off x="603" y="577"/>
                <a:ext cx="336" cy="225"/>
              </a:xfrm>
              <a:custGeom>
                <a:avLst/>
                <a:gdLst/>
                <a:ahLst/>
                <a:cxnLst>
                  <a:cxn ang="0">
                    <a:pos x="311" y="39"/>
                  </a:cxn>
                  <a:cxn ang="0">
                    <a:pos x="301" y="50"/>
                  </a:cxn>
                  <a:cxn ang="0">
                    <a:pos x="292" y="57"/>
                  </a:cxn>
                  <a:cxn ang="0">
                    <a:pos x="279" y="68"/>
                  </a:cxn>
                  <a:cxn ang="0">
                    <a:pos x="263" y="71"/>
                  </a:cxn>
                  <a:cxn ang="0">
                    <a:pos x="248" y="71"/>
                  </a:cxn>
                  <a:cxn ang="0">
                    <a:pos x="238" y="71"/>
                  </a:cxn>
                  <a:cxn ang="0">
                    <a:pos x="225" y="68"/>
                  </a:cxn>
                  <a:cxn ang="0">
                    <a:pos x="216" y="61"/>
                  </a:cxn>
                  <a:cxn ang="0">
                    <a:pos x="206" y="53"/>
                  </a:cxn>
                  <a:cxn ang="0">
                    <a:pos x="203" y="46"/>
                  </a:cxn>
                  <a:cxn ang="0">
                    <a:pos x="197" y="36"/>
                  </a:cxn>
                  <a:cxn ang="0">
                    <a:pos x="194" y="25"/>
                  </a:cxn>
                  <a:cxn ang="0">
                    <a:pos x="190" y="18"/>
                  </a:cxn>
                  <a:cxn ang="0">
                    <a:pos x="178" y="7"/>
                  </a:cxn>
                  <a:cxn ang="0">
                    <a:pos x="149" y="0"/>
                  </a:cxn>
                  <a:cxn ang="0">
                    <a:pos x="124" y="0"/>
                  </a:cxn>
                  <a:cxn ang="0">
                    <a:pos x="99" y="4"/>
                  </a:cxn>
                  <a:cxn ang="0">
                    <a:pos x="76" y="11"/>
                  </a:cxn>
                  <a:cxn ang="0">
                    <a:pos x="57" y="21"/>
                  </a:cxn>
                  <a:cxn ang="0">
                    <a:pos x="42" y="36"/>
                  </a:cxn>
                  <a:cxn ang="0">
                    <a:pos x="26" y="50"/>
                  </a:cxn>
                  <a:cxn ang="0">
                    <a:pos x="16" y="68"/>
                  </a:cxn>
                  <a:cxn ang="0">
                    <a:pos x="7" y="89"/>
                  </a:cxn>
                  <a:cxn ang="0">
                    <a:pos x="3" y="110"/>
                  </a:cxn>
                  <a:cxn ang="0">
                    <a:pos x="0" y="132"/>
                  </a:cxn>
                  <a:cxn ang="0">
                    <a:pos x="3" y="153"/>
                  </a:cxn>
                  <a:cxn ang="0">
                    <a:pos x="10" y="175"/>
                  </a:cxn>
                  <a:cxn ang="0">
                    <a:pos x="19" y="196"/>
                  </a:cxn>
                  <a:cxn ang="0">
                    <a:pos x="35" y="217"/>
                  </a:cxn>
                  <a:cxn ang="0">
                    <a:pos x="48" y="217"/>
                  </a:cxn>
                  <a:cxn ang="0">
                    <a:pos x="57" y="203"/>
                  </a:cxn>
                  <a:cxn ang="0">
                    <a:pos x="64" y="192"/>
                  </a:cxn>
                  <a:cxn ang="0">
                    <a:pos x="76" y="185"/>
                  </a:cxn>
                  <a:cxn ang="0">
                    <a:pos x="86" y="175"/>
                  </a:cxn>
                  <a:cxn ang="0">
                    <a:pos x="95" y="171"/>
                  </a:cxn>
                  <a:cxn ang="0">
                    <a:pos x="108" y="168"/>
                  </a:cxn>
                  <a:cxn ang="0">
                    <a:pos x="118" y="164"/>
                  </a:cxn>
                  <a:cxn ang="0">
                    <a:pos x="133" y="164"/>
                  </a:cxn>
                  <a:cxn ang="0">
                    <a:pos x="143" y="168"/>
                  </a:cxn>
                  <a:cxn ang="0">
                    <a:pos x="152" y="171"/>
                  </a:cxn>
                  <a:cxn ang="0">
                    <a:pos x="168" y="178"/>
                  </a:cxn>
                  <a:cxn ang="0">
                    <a:pos x="178" y="185"/>
                  </a:cxn>
                  <a:cxn ang="0">
                    <a:pos x="187" y="200"/>
                  </a:cxn>
                  <a:cxn ang="0">
                    <a:pos x="197" y="210"/>
                  </a:cxn>
                  <a:cxn ang="0">
                    <a:pos x="216" y="214"/>
                  </a:cxn>
                  <a:cxn ang="0">
                    <a:pos x="241" y="200"/>
                  </a:cxn>
                  <a:cxn ang="0">
                    <a:pos x="260" y="185"/>
                  </a:cxn>
                  <a:cxn ang="0">
                    <a:pos x="279" y="168"/>
                  </a:cxn>
                  <a:cxn ang="0">
                    <a:pos x="295" y="153"/>
                  </a:cxn>
                  <a:cxn ang="0">
                    <a:pos x="311" y="139"/>
                  </a:cxn>
                  <a:cxn ang="0">
                    <a:pos x="330" y="110"/>
                  </a:cxn>
                  <a:cxn ang="0">
                    <a:pos x="324" y="86"/>
                  </a:cxn>
                  <a:cxn ang="0">
                    <a:pos x="324" y="53"/>
                  </a:cxn>
                  <a:cxn ang="0">
                    <a:pos x="330" y="32"/>
                  </a:cxn>
                  <a:cxn ang="0">
                    <a:pos x="330" y="21"/>
                  </a:cxn>
                  <a:cxn ang="0">
                    <a:pos x="327" y="21"/>
                  </a:cxn>
                  <a:cxn ang="0">
                    <a:pos x="327" y="18"/>
                  </a:cxn>
                  <a:cxn ang="0">
                    <a:pos x="324" y="21"/>
                  </a:cxn>
                  <a:cxn ang="0">
                    <a:pos x="317" y="29"/>
                  </a:cxn>
                </a:cxnLst>
                <a:rect l="0" t="0" r="r" b="b"/>
                <a:pathLst>
                  <a:path w="336" h="225">
                    <a:moveTo>
                      <a:pt x="314" y="36"/>
                    </a:moveTo>
                    <a:lnTo>
                      <a:pt x="314" y="36"/>
                    </a:lnTo>
                    <a:lnTo>
                      <a:pt x="311" y="39"/>
                    </a:lnTo>
                    <a:lnTo>
                      <a:pt x="311" y="39"/>
                    </a:lnTo>
                    <a:lnTo>
                      <a:pt x="308" y="43"/>
                    </a:lnTo>
                    <a:lnTo>
                      <a:pt x="305" y="46"/>
                    </a:lnTo>
                    <a:lnTo>
                      <a:pt x="305" y="46"/>
                    </a:lnTo>
                    <a:lnTo>
                      <a:pt x="301" y="50"/>
                    </a:lnTo>
                    <a:lnTo>
                      <a:pt x="298" y="53"/>
                    </a:lnTo>
                    <a:lnTo>
                      <a:pt x="295" y="53"/>
                    </a:lnTo>
                    <a:lnTo>
                      <a:pt x="295" y="57"/>
                    </a:lnTo>
                    <a:lnTo>
                      <a:pt x="292" y="57"/>
                    </a:lnTo>
                    <a:lnTo>
                      <a:pt x="289" y="61"/>
                    </a:lnTo>
                    <a:lnTo>
                      <a:pt x="286" y="64"/>
                    </a:lnTo>
                    <a:lnTo>
                      <a:pt x="282" y="64"/>
                    </a:lnTo>
                    <a:lnTo>
                      <a:pt x="279" y="68"/>
                    </a:lnTo>
                    <a:lnTo>
                      <a:pt x="276" y="68"/>
                    </a:lnTo>
                    <a:lnTo>
                      <a:pt x="270" y="68"/>
                    </a:lnTo>
                    <a:lnTo>
                      <a:pt x="267" y="71"/>
                    </a:lnTo>
                    <a:lnTo>
                      <a:pt x="263" y="71"/>
                    </a:lnTo>
                    <a:lnTo>
                      <a:pt x="260" y="71"/>
                    </a:lnTo>
                    <a:lnTo>
                      <a:pt x="257" y="71"/>
                    </a:lnTo>
                    <a:lnTo>
                      <a:pt x="251" y="71"/>
                    </a:lnTo>
                    <a:lnTo>
                      <a:pt x="248" y="71"/>
                    </a:lnTo>
                    <a:lnTo>
                      <a:pt x="244" y="71"/>
                    </a:lnTo>
                    <a:lnTo>
                      <a:pt x="241" y="71"/>
                    </a:lnTo>
                    <a:lnTo>
                      <a:pt x="238" y="71"/>
                    </a:lnTo>
                    <a:lnTo>
                      <a:pt x="238" y="71"/>
                    </a:lnTo>
                    <a:lnTo>
                      <a:pt x="235" y="68"/>
                    </a:lnTo>
                    <a:lnTo>
                      <a:pt x="232" y="68"/>
                    </a:lnTo>
                    <a:lnTo>
                      <a:pt x="229" y="68"/>
                    </a:lnTo>
                    <a:lnTo>
                      <a:pt x="225" y="68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16" y="61"/>
                    </a:lnTo>
                    <a:lnTo>
                      <a:pt x="213" y="57"/>
                    </a:lnTo>
                    <a:lnTo>
                      <a:pt x="210" y="53"/>
                    </a:lnTo>
                    <a:lnTo>
                      <a:pt x="210" y="53"/>
                    </a:lnTo>
                    <a:lnTo>
                      <a:pt x="206" y="53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0" y="43"/>
                    </a:lnTo>
                    <a:lnTo>
                      <a:pt x="200" y="39"/>
                    </a:lnTo>
                    <a:lnTo>
                      <a:pt x="197" y="39"/>
                    </a:lnTo>
                    <a:lnTo>
                      <a:pt x="197" y="36"/>
                    </a:lnTo>
                    <a:lnTo>
                      <a:pt x="197" y="36"/>
                    </a:lnTo>
                    <a:lnTo>
                      <a:pt x="197" y="32"/>
                    </a:lnTo>
                    <a:lnTo>
                      <a:pt x="194" y="29"/>
                    </a:lnTo>
                    <a:lnTo>
                      <a:pt x="194" y="25"/>
                    </a:lnTo>
                    <a:lnTo>
                      <a:pt x="194" y="25"/>
                    </a:lnTo>
                    <a:lnTo>
                      <a:pt x="194" y="21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4"/>
                    </a:lnTo>
                    <a:lnTo>
                      <a:pt x="190" y="11"/>
                    </a:lnTo>
                    <a:lnTo>
                      <a:pt x="184" y="7"/>
                    </a:lnTo>
                    <a:lnTo>
                      <a:pt x="178" y="7"/>
                    </a:lnTo>
                    <a:lnTo>
                      <a:pt x="168" y="4"/>
                    </a:lnTo>
                    <a:lnTo>
                      <a:pt x="162" y="4"/>
                    </a:lnTo>
                    <a:lnTo>
                      <a:pt x="156" y="4"/>
                    </a:lnTo>
                    <a:lnTo>
                      <a:pt x="149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1" y="4"/>
                    </a:lnTo>
                    <a:lnTo>
                      <a:pt x="105" y="4"/>
                    </a:lnTo>
                    <a:lnTo>
                      <a:pt x="99" y="4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3" y="11"/>
                    </a:lnTo>
                    <a:lnTo>
                      <a:pt x="76" y="11"/>
                    </a:lnTo>
                    <a:lnTo>
                      <a:pt x="73" y="14"/>
                    </a:lnTo>
                    <a:lnTo>
                      <a:pt x="67" y="18"/>
                    </a:lnTo>
                    <a:lnTo>
                      <a:pt x="64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8" y="29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38" y="39"/>
                    </a:lnTo>
                    <a:lnTo>
                      <a:pt x="35" y="43"/>
                    </a:lnTo>
                    <a:lnTo>
                      <a:pt x="29" y="46"/>
                    </a:lnTo>
                    <a:lnTo>
                      <a:pt x="26" y="50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19" y="64"/>
                    </a:lnTo>
                    <a:lnTo>
                      <a:pt x="16" y="68"/>
                    </a:lnTo>
                    <a:lnTo>
                      <a:pt x="13" y="75"/>
                    </a:lnTo>
                    <a:lnTo>
                      <a:pt x="10" y="78"/>
                    </a:lnTo>
                    <a:lnTo>
                      <a:pt x="10" y="82"/>
                    </a:lnTo>
                    <a:lnTo>
                      <a:pt x="7" y="89"/>
                    </a:lnTo>
                    <a:lnTo>
                      <a:pt x="7" y="93"/>
                    </a:lnTo>
                    <a:lnTo>
                      <a:pt x="3" y="100"/>
                    </a:lnTo>
                    <a:lnTo>
                      <a:pt x="3" y="103"/>
                    </a:lnTo>
                    <a:lnTo>
                      <a:pt x="3" y="110"/>
                    </a:lnTo>
                    <a:lnTo>
                      <a:pt x="3" y="114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3" y="135"/>
                    </a:lnTo>
                    <a:lnTo>
                      <a:pt x="3" y="143"/>
                    </a:lnTo>
                    <a:lnTo>
                      <a:pt x="3" y="146"/>
                    </a:lnTo>
                    <a:lnTo>
                      <a:pt x="3" y="153"/>
                    </a:lnTo>
                    <a:lnTo>
                      <a:pt x="7" y="157"/>
                    </a:lnTo>
                    <a:lnTo>
                      <a:pt x="7" y="164"/>
                    </a:lnTo>
                    <a:lnTo>
                      <a:pt x="10" y="168"/>
                    </a:lnTo>
                    <a:lnTo>
                      <a:pt x="10" y="175"/>
                    </a:lnTo>
                    <a:lnTo>
                      <a:pt x="13" y="178"/>
                    </a:lnTo>
                    <a:lnTo>
                      <a:pt x="16" y="185"/>
                    </a:lnTo>
                    <a:lnTo>
                      <a:pt x="19" y="189"/>
                    </a:lnTo>
                    <a:lnTo>
                      <a:pt x="19" y="196"/>
                    </a:lnTo>
                    <a:lnTo>
                      <a:pt x="22" y="200"/>
                    </a:lnTo>
                    <a:lnTo>
                      <a:pt x="29" y="207"/>
                    </a:lnTo>
                    <a:lnTo>
                      <a:pt x="32" y="210"/>
                    </a:lnTo>
                    <a:lnTo>
                      <a:pt x="35" y="217"/>
                    </a:lnTo>
                    <a:lnTo>
                      <a:pt x="38" y="221"/>
                    </a:lnTo>
                    <a:lnTo>
                      <a:pt x="45" y="225"/>
                    </a:lnTo>
                    <a:lnTo>
                      <a:pt x="45" y="221"/>
                    </a:lnTo>
                    <a:lnTo>
                      <a:pt x="48" y="217"/>
                    </a:lnTo>
                    <a:lnTo>
                      <a:pt x="51" y="214"/>
                    </a:lnTo>
                    <a:lnTo>
                      <a:pt x="51" y="210"/>
                    </a:lnTo>
                    <a:lnTo>
                      <a:pt x="54" y="207"/>
                    </a:lnTo>
                    <a:lnTo>
                      <a:pt x="57" y="203"/>
                    </a:lnTo>
                    <a:lnTo>
                      <a:pt x="57" y="203"/>
                    </a:lnTo>
                    <a:lnTo>
                      <a:pt x="61" y="200"/>
                    </a:lnTo>
                    <a:lnTo>
                      <a:pt x="64" y="196"/>
                    </a:lnTo>
                    <a:lnTo>
                      <a:pt x="64" y="192"/>
                    </a:lnTo>
                    <a:lnTo>
                      <a:pt x="67" y="189"/>
                    </a:lnTo>
                    <a:lnTo>
                      <a:pt x="70" y="189"/>
                    </a:lnTo>
                    <a:lnTo>
                      <a:pt x="73" y="185"/>
                    </a:lnTo>
                    <a:lnTo>
                      <a:pt x="76" y="185"/>
                    </a:lnTo>
                    <a:lnTo>
                      <a:pt x="76" y="182"/>
                    </a:lnTo>
                    <a:lnTo>
                      <a:pt x="80" y="178"/>
                    </a:lnTo>
                    <a:lnTo>
                      <a:pt x="83" y="178"/>
                    </a:lnTo>
                    <a:lnTo>
                      <a:pt x="86" y="175"/>
                    </a:lnTo>
                    <a:lnTo>
                      <a:pt x="89" y="175"/>
                    </a:lnTo>
                    <a:lnTo>
                      <a:pt x="89" y="171"/>
                    </a:lnTo>
                    <a:lnTo>
                      <a:pt x="92" y="171"/>
                    </a:lnTo>
                    <a:lnTo>
                      <a:pt x="95" y="171"/>
                    </a:lnTo>
                    <a:lnTo>
                      <a:pt x="99" y="168"/>
                    </a:lnTo>
                    <a:lnTo>
                      <a:pt x="102" y="168"/>
                    </a:lnTo>
                    <a:lnTo>
                      <a:pt x="105" y="168"/>
                    </a:lnTo>
                    <a:lnTo>
                      <a:pt x="108" y="168"/>
                    </a:lnTo>
                    <a:lnTo>
                      <a:pt x="108" y="164"/>
                    </a:lnTo>
                    <a:lnTo>
                      <a:pt x="111" y="164"/>
                    </a:lnTo>
                    <a:lnTo>
                      <a:pt x="114" y="164"/>
                    </a:lnTo>
                    <a:lnTo>
                      <a:pt x="118" y="164"/>
                    </a:lnTo>
                    <a:lnTo>
                      <a:pt x="124" y="164"/>
                    </a:lnTo>
                    <a:lnTo>
                      <a:pt x="127" y="164"/>
                    </a:lnTo>
                    <a:lnTo>
                      <a:pt x="130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7" y="164"/>
                    </a:lnTo>
                    <a:lnTo>
                      <a:pt x="140" y="168"/>
                    </a:lnTo>
                    <a:lnTo>
                      <a:pt x="143" y="168"/>
                    </a:lnTo>
                    <a:lnTo>
                      <a:pt x="146" y="168"/>
                    </a:lnTo>
                    <a:lnTo>
                      <a:pt x="149" y="168"/>
                    </a:lnTo>
                    <a:lnTo>
                      <a:pt x="152" y="168"/>
                    </a:lnTo>
                    <a:lnTo>
                      <a:pt x="152" y="171"/>
                    </a:lnTo>
                    <a:lnTo>
                      <a:pt x="156" y="171"/>
                    </a:lnTo>
                    <a:lnTo>
                      <a:pt x="159" y="175"/>
                    </a:lnTo>
                    <a:lnTo>
                      <a:pt x="162" y="175"/>
                    </a:lnTo>
                    <a:lnTo>
                      <a:pt x="168" y="178"/>
                    </a:lnTo>
                    <a:lnTo>
                      <a:pt x="168" y="178"/>
                    </a:lnTo>
                    <a:lnTo>
                      <a:pt x="171" y="182"/>
                    </a:lnTo>
                    <a:lnTo>
                      <a:pt x="175" y="185"/>
                    </a:lnTo>
                    <a:lnTo>
                      <a:pt x="178" y="185"/>
                    </a:lnTo>
                    <a:lnTo>
                      <a:pt x="181" y="189"/>
                    </a:lnTo>
                    <a:lnTo>
                      <a:pt x="181" y="192"/>
                    </a:lnTo>
                    <a:lnTo>
                      <a:pt x="187" y="196"/>
                    </a:lnTo>
                    <a:lnTo>
                      <a:pt x="187" y="200"/>
                    </a:lnTo>
                    <a:lnTo>
                      <a:pt x="190" y="203"/>
                    </a:lnTo>
                    <a:lnTo>
                      <a:pt x="194" y="203"/>
                    </a:lnTo>
                    <a:lnTo>
                      <a:pt x="194" y="207"/>
                    </a:lnTo>
                    <a:lnTo>
                      <a:pt x="197" y="210"/>
                    </a:lnTo>
                    <a:lnTo>
                      <a:pt x="200" y="214"/>
                    </a:lnTo>
                    <a:lnTo>
                      <a:pt x="200" y="217"/>
                    </a:lnTo>
                    <a:lnTo>
                      <a:pt x="203" y="221"/>
                    </a:lnTo>
                    <a:lnTo>
                      <a:pt x="216" y="214"/>
                    </a:lnTo>
                    <a:lnTo>
                      <a:pt x="225" y="207"/>
                    </a:lnTo>
                    <a:lnTo>
                      <a:pt x="232" y="207"/>
                    </a:lnTo>
                    <a:lnTo>
                      <a:pt x="235" y="203"/>
                    </a:lnTo>
                    <a:lnTo>
                      <a:pt x="241" y="200"/>
                    </a:lnTo>
                    <a:lnTo>
                      <a:pt x="244" y="196"/>
                    </a:lnTo>
                    <a:lnTo>
                      <a:pt x="251" y="192"/>
                    </a:lnTo>
                    <a:lnTo>
                      <a:pt x="254" y="189"/>
                    </a:lnTo>
                    <a:lnTo>
                      <a:pt x="260" y="185"/>
                    </a:lnTo>
                    <a:lnTo>
                      <a:pt x="263" y="182"/>
                    </a:lnTo>
                    <a:lnTo>
                      <a:pt x="273" y="175"/>
                    </a:lnTo>
                    <a:lnTo>
                      <a:pt x="276" y="171"/>
                    </a:lnTo>
                    <a:lnTo>
                      <a:pt x="279" y="168"/>
                    </a:lnTo>
                    <a:lnTo>
                      <a:pt x="286" y="164"/>
                    </a:lnTo>
                    <a:lnTo>
                      <a:pt x="289" y="160"/>
                    </a:lnTo>
                    <a:lnTo>
                      <a:pt x="292" y="157"/>
                    </a:lnTo>
                    <a:lnTo>
                      <a:pt x="295" y="153"/>
                    </a:lnTo>
                    <a:lnTo>
                      <a:pt x="298" y="150"/>
                    </a:lnTo>
                    <a:lnTo>
                      <a:pt x="301" y="146"/>
                    </a:lnTo>
                    <a:lnTo>
                      <a:pt x="308" y="143"/>
                    </a:lnTo>
                    <a:lnTo>
                      <a:pt x="311" y="139"/>
                    </a:lnTo>
                    <a:lnTo>
                      <a:pt x="314" y="135"/>
                    </a:lnTo>
                    <a:lnTo>
                      <a:pt x="317" y="128"/>
                    </a:lnTo>
                    <a:lnTo>
                      <a:pt x="324" y="121"/>
                    </a:lnTo>
                    <a:lnTo>
                      <a:pt x="330" y="110"/>
                    </a:lnTo>
                    <a:lnTo>
                      <a:pt x="336" y="100"/>
                    </a:lnTo>
                    <a:lnTo>
                      <a:pt x="333" y="93"/>
                    </a:lnTo>
                    <a:lnTo>
                      <a:pt x="327" y="89"/>
                    </a:lnTo>
                    <a:lnTo>
                      <a:pt x="324" y="86"/>
                    </a:lnTo>
                    <a:lnTo>
                      <a:pt x="317" y="82"/>
                    </a:lnTo>
                    <a:lnTo>
                      <a:pt x="320" y="71"/>
                    </a:lnTo>
                    <a:lnTo>
                      <a:pt x="324" y="61"/>
                    </a:lnTo>
                    <a:lnTo>
                      <a:pt x="324" y="53"/>
                    </a:lnTo>
                    <a:lnTo>
                      <a:pt x="327" y="46"/>
                    </a:lnTo>
                    <a:lnTo>
                      <a:pt x="327" y="39"/>
                    </a:lnTo>
                    <a:lnTo>
                      <a:pt x="327" y="36"/>
                    </a:lnTo>
                    <a:lnTo>
                      <a:pt x="330" y="32"/>
                    </a:lnTo>
                    <a:lnTo>
                      <a:pt x="330" y="29"/>
                    </a:lnTo>
                    <a:lnTo>
                      <a:pt x="330" y="25"/>
                    </a:lnTo>
                    <a:lnTo>
                      <a:pt x="330" y="25"/>
                    </a:lnTo>
                    <a:lnTo>
                      <a:pt x="330" y="21"/>
                    </a:lnTo>
                    <a:lnTo>
                      <a:pt x="330" y="21"/>
                    </a:lnTo>
                    <a:lnTo>
                      <a:pt x="327" y="21"/>
                    </a:lnTo>
                    <a:lnTo>
                      <a:pt x="327" y="21"/>
                    </a:lnTo>
                    <a:lnTo>
                      <a:pt x="327" y="21"/>
                    </a:lnTo>
                    <a:lnTo>
                      <a:pt x="327" y="18"/>
                    </a:lnTo>
                    <a:lnTo>
                      <a:pt x="327" y="18"/>
                    </a:lnTo>
                    <a:lnTo>
                      <a:pt x="327" y="18"/>
                    </a:lnTo>
                    <a:lnTo>
                      <a:pt x="327" y="18"/>
                    </a:lnTo>
                    <a:lnTo>
                      <a:pt x="327" y="21"/>
                    </a:lnTo>
                    <a:lnTo>
                      <a:pt x="324" y="21"/>
                    </a:lnTo>
                    <a:lnTo>
                      <a:pt x="324" y="21"/>
                    </a:lnTo>
                    <a:lnTo>
                      <a:pt x="324" y="21"/>
                    </a:lnTo>
                    <a:lnTo>
                      <a:pt x="320" y="21"/>
                    </a:lnTo>
                    <a:lnTo>
                      <a:pt x="320" y="25"/>
                    </a:lnTo>
                    <a:lnTo>
                      <a:pt x="317" y="25"/>
                    </a:lnTo>
                    <a:lnTo>
                      <a:pt x="317" y="29"/>
                    </a:lnTo>
                    <a:lnTo>
                      <a:pt x="314" y="36"/>
                    </a:lnTo>
                    <a:close/>
                  </a:path>
                </a:pathLst>
              </a:custGeom>
              <a:solidFill>
                <a:srgbClr val="AF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3" name="Freeform 9"/>
              <p:cNvSpPr>
                <a:spLocks/>
              </p:cNvSpPr>
              <p:nvPr userDrawn="1"/>
            </p:nvSpPr>
            <p:spPr bwMode="auto">
              <a:xfrm>
                <a:off x="334" y="491"/>
                <a:ext cx="472" cy="371"/>
              </a:xfrm>
              <a:custGeom>
                <a:avLst/>
                <a:gdLst/>
                <a:ahLst/>
                <a:cxnLst>
                  <a:cxn ang="0">
                    <a:pos x="463" y="61"/>
                  </a:cxn>
                  <a:cxn ang="0">
                    <a:pos x="466" y="47"/>
                  </a:cxn>
                  <a:cxn ang="0">
                    <a:pos x="472" y="33"/>
                  </a:cxn>
                  <a:cxn ang="0">
                    <a:pos x="428" y="18"/>
                  </a:cxn>
                  <a:cxn ang="0">
                    <a:pos x="383" y="8"/>
                  </a:cxn>
                  <a:cxn ang="0">
                    <a:pos x="339" y="4"/>
                  </a:cxn>
                  <a:cxn ang="0">
                    <a:pos x="301" y="0"/>
                  </a:cxn>
                  <a:cxn ang="0">
                    <a:pos x="260" y="0"/>
                  </a:cxn>
                  <a:cxn ang="0">
                    <a:pos x="225" y="4"/>
                  </a:cxn>
                  <a:cxn ang="0">
                    <a:pos x="190" y="11"/>
                  </a:cxn>
                  <a:cxn ang="0">
                    <a:pos x="158" y="22"/>
                  </a:cxn>
                  <a:cxn ang="0">
                    <a:pos x="130" y="33"/>
                  </a:cxn>
                  <a:cxn ang="0">
                    <a:pos x="104" y="47"/>
                  </a:cxn>
                  <a:cxn ang="0">
                    <a:pos x="79" y="61"/>
                  </a:cxn>
                  <a:cxn ang="0">
                    <a:pos x="60" y="79"/>
                  </a:cxn>
                  <a:cxn ang="0">
                    <a:pos x="41" y="97"/>
                  </a:cxn>
                  <a:cxn ang="0">
                    <a:pos x="28" y="115"/>
                  </a:cxn>
                  <a:cxn ang="0">
                    <a:pos x="16" y="136"/>
                  </a:cxn>
                  <a:cxn ang="0">
                    <a:pos x="9" y="154"/>
                  </a:cxn>
                  <a:cxn ang="0">
                    <a:pos x="3" y="186"/>
                  </a:cxn>
                  <a:cxn ang="0">
                    <a:pos x="0" y="211"/>
                  </a:cxn>
                  <a:cxn ang="0">
                    <a:pos x="3" y="239"/>
                  </a:cxn>
                  <a:cxn ang="0">
                    <a:pos x="9" y="261"/>
                  </a:cxn>
                  <a:cxn ang="0">
                    <a:pos x="22" y="282"/>
                  </a:cxn>
                  <a:cxn ang="0">
                    <a:pos x="35" y="303"/>
                  </a:cxn>
                  <a:cxn ang="0">
                    <a:pos x="51" y="321"/>
                  </a:cxn>
                  <a:cxn ang="0">
                    <a:pos x="66" y="335"/>
                  </a:cxn>
                  <a:cxn ang="0">
                    <a:pos x="85" y="346"/>
                  </a:cxn>
                  <a:cxn ang="0">
                    <a:pos x="108" y="357"/>
                  </a:cxn>
                  <a:cxn ang="0">
                    <a:pos x="130" y="364"/>
                  </a:cxn>
                  <a:cxn ang="0">
                    <a:pos x="149" y="368"/>
                  </a:cxn>
                  <a:cxn ang="0">
                    <a:pos x="171" y="371"/>
                  </a:cxn>
                  <a:cxn ang="0">
                    <a:pos x="193" y="368"/>
                  </a:cxn>
                  <a:cxn ang="0">
                    <a:pos x="212" y="364"/>
                  </a:cxn>
                  <a:cxn ang="0">
                    <a:pos x="231" y="357"/>
                  </a:cxn>
                  <a:cxn ang="0">
                    <a:pos x="215" y="339"/>
                  </a:cxn>
                  <a:cxn ang="0">
                    <a:pos x="206" y="318"/>
                  </a:cxn>
                  <a:cxn ang="0">
                    <a:pos x="196" y="293"/>
                  </a:cxn>
                  <a:cxn ang="0">
                    <a:pos x="190" y="268"/>
                  </a:cxn>
                  <a:cxn ang="0">
                    <a:pos x="190" y="239"/>
                  </a:cxn>
                  <a:cxn ang="0">
                    <a:pos x="190" y="211"/>
                  </a:cxn>
                  <a:cxn ang="0">
                    <a:pos x="196" y="182"/>
                  </a:cxn>
                  <a:cxn ang="0">
                    <a:pos x="206" y="157"/>
                  </a:cxn>
                  <a:cxn ang="0">
                    <a:pos x="222" y="132"/>
                  </a:cxn>
                  <a:cxn ang="0">
                    <a:pos x="241" y="107"/>
                  </a:cxn>
                  <a:cxn ang="0">
                    <a:pos x="263" y="90"/>
                  </a:cxn>
                  <a:cxn ang="0">
                    <a:pos x="291" y="75"/>
                  </a:cxn>
                  <a:cxn ang="0">
                    <a:pos x="326" y="65"/>
                  </a:cxn>
                  <a:cxn ang="0">
                    <a:pos x="364" y="61"/>
                  </a:cxn>
                  <a:cxn ang="0">
                    <a:pos x="409" y="61"/>
                  </a:cxn>
                  <a:cxn ang="0">
                    <a:pos x="459" y="72"/>
                  </a:cxn>
                </a:cxnLst>
                <a:rect l="0" t="0" r="r" b="b"/>
                <a:pathLst>
                  <a:path w="472" h="371">
                    <a:moveTo>
                      <a:pt x="459" y="72"/>
                    </a:moveTo>
                    <a:lnTo>
                      <a:pt x="459" y="72"/>
                    </a:lnTo>
                    <a:lnTo>
                      <a:pt x="463" y="68"/>
                    </a:lnTo>
                    <a:lnTo>
                      <a:pt x="463" y="61"/>
                    </a:lnTo>
                    <a:lnTo>
                      <a:pt x="463" y="58"/>
                    </a:lnTo>
                    <a:lnTo>
                      <a:pt x="466" y="54"/>
                    </a:lnTo>
                    <a:lnTo>
                      <a:pt x="466" y="54"/>
                    </a:lnTo>
                    <a:lnTo>
                      <a:pt x="466" y="47"/>
                    </a:lnTo>
                    <a:lnTo>
                      <a:pt x="469" y="43"/>
                    </a:lnTo>
                    <a:lnTo>
                      <a:pt x="469" y="40"/>
                    </a:lnTo>
                    <a:lnTo>
                      <a:pt x="469" y="40"/>
                    </a:lnTo>
                    <a:lnTo>
                      <a:pt x="472" y="33"/>
                    </a:lnTo>
                    <a:lnTo>
                      <a:pt x="463" y="29"/>
                    </a:lnTo>
                    <a:lnTo>
                      <a:pt x="450" y="25"/>
                    </a:lnTo>
                    <a:lnTo>
                      <a:pt x="437" y="22"/>
                    </a:lnTo>
                    <a:lnTo>
                      <a:pt x="428" y="18"/>
                    </a:lnTo>
                    <a:lnTo>
                      <a:pt x="415" y="15"/>
                    </a:lnTo>
                    <a:lnTo>
                      <a:pt x="406" y="15"/>
                    </a:lnTo>
                    <a:lnTo>
                      <a:pt x="393" y="11"/>
                    </a:lnTo>
                    <a:lnTo>
                      <a:pt x="383" y="8"/>
                    </a:lnTo>
                    <a:lnTo>
                      <a:pt x="371" y="8"/>
                    </a:lnTo>
                    <a:lnTo>
                      <a:pt x="361" y="4"/>
                    </a:lnTo>
                    <a:lnTo>
                      <a:pt x="352" y="4"/>
                    </a:lnTo>
                    <a:lnTo>
                      <a:pt x="339" y="4"/>
                    </a:lnTo>
                    <a:lnTo>
                      <a:pt x="330" y="0"/>
                    </a:lnTo>
                    <a:lnTo>
                      <a:pt x="320" y="0"/>
                    </a:lnTo>
                    <a:lnTo>
                      <a:pt x="311" y="0"/>
                    </a:lnTo>
                    <a:lnTo>
                      <a:pt x="301" y="0"/>
                    </a:lnTo>
                    <a:lnTo>
                      <a:pt x="288" y="0"/>
                    </a:lnTo>
                    <a:lnTo>
                      <a:pt x="279" y="0"/>
                    </a:lnTo>
                    <a:lnTo>
                      <a:pt x="269" y="0"/>
                    </a:lnTo>
                    <a:lnTo>
                      <a:pt x="260" y="0"/>
                    </a:lnTo>
                    <a:lnTo>
                      <a:pt x="250" y="0"/>
                    </a:lnTo>
                    <a:lnTo>
                      <a:pt x="244" y="4"/>
                    </a:lnTo>
                    <a:lnTo>
                      <a:pt x="234" y="4"/>
                    </a:lnTo>
                    <a:lnTo>
                      <a:pt x="225" y="4"/>
                    </a:lnTo>
                    <a:lnTo>
                      <a:pt x="215" y="8"/>
                    </a:lnTo>
                    <a:lnTo>
                      <a:pt x="206" y="8"/>
                    </a:lnTo>
                    <a:lnTo>
                      <a:pt x="200" y="11"/>
                    </a:lnTo>
                    <a:lnTo>
                      <a:pt x="190" y="11"/>
                    </a:lnTo>
                    <a:lnTo>
                      <a:pt x="184" y="15"/>
                    </a:lnTo>
                    <a:lnTo>
                      <a:pt x="174" y="15"/>
                    </a:lnTo>
                    <a:lnTo>
                      <a:pt x="168" y="18"/>
                    </a:lnTo>
                    <a:lnTo>
                      <a:pt x="158" y="22"/>
                    </a:lnTo>
                    <a:lnTo>
                      <a:pt x="152" y="25"/>
                    </a:lnTo>
                    <a:lnTo>
                      <a:pt x="142" y="25"/>
                    </a:lnTo>
                    <a:lnTo>
                      <a:pt x="136" y="29"/>
                    </a:lnTo>
                    <a:lnTo>
                      <a:pt x="130" y="33"/>
                    </a:lnTo>
                    <a:lnTo>
                      <a:pt x="123" y="36"/>
                    </a:lnTo>
                    <a:lnTo>
                      <a:pt x="117" y="40"/>
                    </a:lnTo>
                    <a:lnTo>
                      <a:pt x="111" y="43"/>
                    </a:lnTo>
                    <a:lnTo>
                      <a:pt x="104" y="47"/>
                    </a:lnTo>
                    <a:lnTo>
                      <a:pt x="98" y="50"/>
                    </a:lnTo>
                    <a:lnTo>
                      <a:pt x="92" y="54"/>
                    </a:lnTo>
                    <a:lnTo>
                      <a:pt x="85" y="58"/>
                    </a:lnTo>
                    <a:lnTo>
                      <a:pt x="79" y="61"/>
                    </a:lnTo>
                    <a:lnTo>
                      <a:pt x="73" y="65"/>
                    </a:lnTo>
                    <a:lnTo>
                      <a:pt x="70" y="72"/>
                    </a:lnTo>
                    <a:lnTo>
                      <a:pt x="63" y="75"/>
                    </a:lnTo>
                    <a:lnTo>
                      <a:pt x="60" y="79"/>
                    </a:lnTo>
                    <a:lnTo>
                      <a:pt x="54" y="82"/>
                    </a:lnTo>
                    <a:lnTo>
                      <a:pt x="51" y="86"/>
                    </a:lnTo>
                    <a:lnTo>
                      <a:pt x="44" y="93"/>
                    </a:lnTo>
                    <a:lnTo>
                      <a:pt x="41" y="97"/>
                    </a:lnTo>
                    <a:lnTo>
                      <a:pt x="38" y="100"/>
                    </a:lnTo>
                    <a:lnTo>
                      <a:pt x="35" y="107"/>
                    </a:lnTo>
                    <a:lnTo>
                      <a:pt x="32" y="111"/>
                    </a:lnTo>
                    <a:lnTo>
                      <a:pt x="28" y="115"/>
                    </a:lnTo>
                    <a:lnTo>
                      <a:pt x="25" y="122"/>
                    </a:lnTo>
                    <a:lnTo>
                      <a:pt x="22" y="125"/>
                    </a:lnTo>
                    <a:lnTo>
                      <a:pt x="19" y="129"/>
                    </a:lnTo>
                    <a:lnTo>
                      <a:pt x="16" y="136"/>
                    </a:lnTo>
                    <a:lnTo>
                      <a:pt x="13" y="139"/>
                    </a:lnTo>
                    <a:lnTo>
                      <a:pt x="13" y="143"/>
                    </a:lnTo>
                    <a:lnTo>
                      <a:pt x="9" y="150"/>
                    </a:lnTo>
                    <a:lnTo>
                      <a:pt x="9" y="154"/>
                    </a:lnTo>
                    <a:lnTo>
                      <a:pt x="6" y="161"/>
                    </a:lnTo>
                    <a:lnTo>
                      <a:pt x="6" y="168"/>
                    </a:lnTo>
                    <a:lnTo>
                      <a:pt x="3" y="175"/>
                    </a:lnTo>
                    <a:lnTo>
                      <a:pt x="3" y="186"/>
                    </a:lnTo>
                    <a:lnTo>
                      <a:pt x="3" y="193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0" y="211"/>
                    </a:lnTo>
                    <a:lnTo>
                      <a:pt x="3" y="218"/>
                    </a:lnTo>
                    <a:lnTo>
                      <a:pt x="3" y="225"/>
                    </a:lnTo>
                    <a:lnTo>
                      <a:pt x="3" y="232"/>
                    </a:lnTo>
                    <a:lnTo>
                      <a:pt x="3" y="239"/>
                    </a:lnTo>
                    <a:lnTo>
                      <a:pt x="6" y="243"/>
                    </a:lnTo>
                    <a:lnTo>
                      <a:pt x="6" y="250"/>
                    </a:lnTo>
                    <a:lnTo>
                      <a:pt x="9" y="257"/>
                    </a:lnTo>
                    <a:lnTo>
                      <a:pt x="9" y="261"/>
                    </a:lnTo>
                    <a:lnTo>
                      <a:pt x="13" y="268"/>
                    </a:lnTo>
                    <a:lnTo>
                      <a:pt x="16" y="271"/>
                    </a:lnTo>
                    <a:lnTo>
                      <a:pt x="19" y="278"/>
                    </a:lnTo>
                    <a:lnTo>
                      <a:pt x="22" y="282"/>
                    </a:lnTo>
                    <a:lnTo>
                      <a:pt x="25" y="289"/>
                    </a:lnTo>
                    <a:lnTo>
                      <a:pt x="28" y="293"/>
                    </a:lnTo>
                    <a:lnTo>
                      <a:pt x="32" y="300"/>
                    </a:lnTo>
                    <a:lnTo>
                      <a:pt x="35" y="303"/>
                    </a:lnTo>
                    <a:lnTo>
                      <a:pt x="38" y="307"/>
                    </a:lnTo>
                    <a:lnTo>
                      <a:pt x="41" y="311"/>
                    </a:lnTo>
                    <a:lnTo>
                      <a:pt x="44" y="318"/>
                    </a:lnTo>
                    <a:lnTo>
                      <a:pt x="51" y="321"/>
                    </a:lnTo>
                    <a:lnTo>
                      <a:pt x="54" y="325"/>
                    </a:lnTo>
                    <a:lnTo>
                      <a:pt x="57" y="328"/>
                    </a:lnTo>
                    <a:lnTo>
                      <a:pt x="63" y="332"/>
                    </a:lnTo>
                    <a:lnTo>
                      <a:pt x="66" y="335"/>
                    </a:lnTo>
                    <a:lnTo>
                      <a:pt x="73" y="339"/>
                    </a:lnTo>
                    <a:lnTo>
                      <a:pt x="76" y="343"/>
                    </a:lnTo>
                    <a:lnTo>
                      <a:pt x="82" y="343"/>
                    </a:lnTo>
                    <a:lnTo>
                      <a:pt x="85" y="346"/>
                    </a:lnTo>
                    <a:lnTo>
                      <a:pt x="92" y="350"/>
                    </a:lnTo>
                    <a:lnTo>
                      <a:pt x="98" y="353"/>
                    </a:lnTo>
                    <a:lnTo>
                      <a:pt x="101" y="353"/>
                    </a:lnTo>
                    <a:lnTo>
                      <a:pt x="108" y="357"/>
                    </a:lnTo>
                    <a:lnTo>
                      <a:pt x="111" y="360"/>
                    </a:lnTo>
                    <a:lnTo>
                      <a:pt x="117" y="360"/>
                    </a:lnTo>
                    <a:lnTo>
                      <a:pt x="123" y="364"/>
                    </a:lnTo>
                    <a:lnTo>
                      <a:pt x="130" y="364"/>
                    </a:lnTo>
                    <a:lnTo>
                      <a:pt x="133" y="364"/>
                    </a:lnTo>
                    <a:lnTo>
                      <a:pt x="139" y="368"/>
                    </a:lnTo>
                    <a:lnTo>
                      <a:pt x="146" y="368"/>
                    </a:lnTo>
                    <a:lnTo>
                      <a:pt x="149" y="368"/>
                    </a:lnTo>
                    <a:lnTo>
                      <a:pt x="155" y="368"/>
                    </a:lnTo>
                    <a:lnTo>
                      <a:pt x="162" y="371"/>
                    </a:lnTo>
                    <a:lnTo>
                      <a:pt x="168" y="371"/>
                    </a:lnTo>
                    <a:lnTo>
                      <a:pt x="171" y="371"/>
                    </a:lnTo>
                    <a:lnTo>
                      <a:pt x="177" y="371"/>
                    </a:lnTo>
                    <a:lnTo>
                      <a:pt x="184" y="371"/>
                    </a:lnTo>
                    <a:lnTo>
                      <a:pt x="187" y="371"/>
                    </a:lnTo>
                    <a:lnTo>
                      <a:pt x="193" y="368"/>
                    </a:lnTo>
                    <a:lnTo>
                      <a:pt x="196" y="368"/>
                    </a:lnTo>
                    <a:lnTo>
                      <a:pt x="203" y="368"/>
                    </a:lnTo>
                    <a:lnTo>
                      <a:pt x="209" y="368"/>
                    </a:lnTo>
                    <a:lnTo>
                      <a:pt x="212" y="364"/>
                    </a:lnTo>
                    <a:lnTo>
                      <a:pt x="219" y="364"/>
                    </a:lnTo>
                    <a:lnTo>
                      <a:pt x="222" y="360"/>
                    </a:lnTo>
                    <a:lnTo>
                      <a:pt x="228" y="360"/>
                    </a:lnTo>
                    <a:lnTo>
                      <a:pt x="231" y="357"/>
                    </a:lnTo>
                    <a:lnTo>
                      <a:pt x="228" y="353"/>
                    </a:lnTo>
                    <a:lnTo>
                      <a:pt x="225" y="350"/>
                    </a:lnTo>
                    <a:lnTo>
                      <a:pt x="222" y="346"/>
                    </a:lnTo>
                    <a:lnTo>
                      <a:pt x="215" y="339"/>
                    </a:lnTo>
                    <a:lnTo>
                      <a:pt x="212" y="335"/>
                    </a:lnTo>
                    <a:lnTo>
                      <a:pt x="209" y="328"/>
                    </a:lnTo>
                    <a:lnTo>
                      <a:pt x="206" y="325"/>
                    </a:lnTo>
                    <a:lnTo>
                      <a:pt x="206" y="318"/>
                    </a:lnTo>
                    <a:lnTo>
                      <a:pt x="203" y="311"/>
                    </a:lnTo>
                    <a:lnTo>
                      <a:pt x="200" y="307"/>
                    </a:lnTo>
                    <a:lnTo>
                      <a:pt x="196" y="300"/>
                    </a:lnTo>
                    <a:lnTo>
                      <a:pt x="196" y="293"/>
                    </a:lnTo>
                    <a:lnTo>
                      <a:pt x="193" y="286"/>
                    </a:lnTo>
                    <a:lnTo>
                      <a:pt x="193" y="282"/>
                    </a:lnTo>
                    <a:lnTo>
                      <a:pt x="190" y="275"/>
                    </a:lnTo>
                    <a:lnTo>
                      <a:pt x="190" y="268"/>
                    </a:lnTo>
                    <a:lnTo>
                      <a:pt x="190" y="261"/>
                    </a:lnTo>
                    <a:lnTo>
                      <a:pt x="190" y="254"/>
                    </a:lnTo>
                    <a:lnTo>
                      <a:pt x="190" y="246"/>
                    </a:lnTo>
                    <a:lnTo>
                      <a:pt x="190" y="239"/>
                    </a:lnTo>
                    <a:lnTo>
                      <a:pt x="190" y="232"/>
                    </a:lnTo>
                    <a:lnTo>
                      <a:pt x="190" y="225"/>
                    </a:lnTo>
                    <a:lnTo>
                      <a:pt x="190" y="218"/>
                    </a:lnTo>
                    <a:lnTo>
                      <a:pt x="190" y="211"/>
                    </a:lnTo>
                    <a:lnTo>
                      <a:pt x="190" y="204"/>
                    </a:lnTo>
                    <a:lnTo>
                      <a:pt x="193" y="196"/>
                    </a:lnTo>
                    <a:lnTo>
                      <a:pt x="193" y="189"/>
                    </a:lnTo>
                    <a:lnTo>
                      <a:pt x="196" y="182"/>
                    </a:lnTo>
                    <a:lnTo>
                      <a:pt x="200" y="175"/>
                    </a:lnTo>
                    <a:lnTo>
                      <a:pt x="200" y="168"/>
                    </a:lnTo>
                    <a:lnTo>
                      <a:pt x="203" y="164"/>
                    </a:lnTo>
                    <a:lnTo>
                      <a:pt x="206" y="157"/>
                    </a:lnTo>
                    <a:lnTo>
                      <a:pt x="209" y="150"/>
                    </a:lnTo>
                    <a:lnTo>
                      <a:pt x="212" y="143"/>
                    </a:lnTo>
                    <a:lnTo>
                      <a:pt x="215" y="136"/>
                    </a:lnTo>
                    <a:lnTo>
                      <a:pt x="222" y="132"/>
                    </a:lnTo>
                    <a:lnTo>
                      <a:pt x="225" y="125"/>
                    </a:lnTo>
                    <a:lnTo>
                      <a:pt x="228" y="118"/>
                    </a:lnTo>
                    <a:lnTo>
                      <a:pt x="234" y="115"/>
                    </a:lnTo>
                    <a:lnTo>
                      <a:pt x="241" y="107"/>
                    </a:lnTo>
                    <a:lnTo>
                      <a:pt x="244" y="104"/>
                    </a:lnTo>
                    <a:lnTo>
                      <a:pt x="250" y="100"/>
                    </a:lnTo>
                    <a:lnTo>
                      <a:pt x="257" y="93"/>
                    </a:lnTo>
                    <a:lnTo>
                      <a:pt x="263" y="90"/>
                    </a:lnTo>
                    <a:lnTo>
                      <a:pt x="269" y="86"/>
                    </a:lnTo>
                    <a:lnTo>
                      <a:pt x="276" y="82"/>
                    </a:lnTo>
                    <a:lnTo>
                      <a:pt x="285" y="79"/>
                    </a:lnTo>
                    <a:lnTo>
                      <a:pt x="291" y="75"/>
                    </a:lnTo>
                    <a:lnTo>
                      <a:pt x="301" y="72"/>
                    </a:lnTo>
                    <a:lnTo>
                      <a:pt x="307" y="68"/>
                    </a:lnTo>
                    <a:lnTo>
                      <a:pt x="317" y="68"/>
                    </a:lnTo>
                    <a:lnTo>
                      <a:pt x="326" y="65"/>
                    </a:lnTo>
                    <a:lnTo>
                      <a:pt x="336" y="65"/>
                    </a:lnTo>
                    <a:lnTo>
                      <a:pt x="345" y="61"/>
                    </a:lnTo>
                    <a:lnTo>
                      <a:pt x="355" y="61"/>
                    </a:lnTo>
                    <a:lnTo>
                      <a:pt x="364" y="61"/>
                    </a:lnTo>
                    <a:lnTo>
                      <a:pt x="377" y="61"/>
                    </a:lnTo>
                    <a:lnTo>
                      <a:pt x="387" y="61"/>
                    </a:lnTo>
                    <a:lnTo>
                      <a:pt x="399" y="61"/>
                    </a:lnTo>
                    <a:lnTo>
                      <a:pt x="409" y="61"/>
                    </a:lnTo>
                    <a:lnTo>
                      <a:pt x="421" y="65"/>
                    </a:lnTo>
                    <a:lnTo>
                      <a:pt x="434" y="68"/>
                    </a:lnTo>
                    <a:lnTo>
                      <a:pt x="447" y="68"/>
                    </a:lnTo>
                    <a:lnTo>
                      <a:pt x="459" y="72"/>
                    </a:lnTo>
                    <a:close/>
                  </a:path>
                </a:pathLst>
              </a:custGeom>
              <a:solidFill>
                <a:srgbClr val="AF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0247" name="Group 10"/>
            <p:cNvGrpSpPr>
              <a:grpSpLocks/>
            </p:cNvGrpSpPr>
            <p:nvPr userDrawn="1"/>
          </p:nvGrpSpPr>
          <p:grpSpPr bwMode="auto">
            <a:xfrm>
              <a:off x="251" y="157"/>
              <a:ext cx="831" cy="694"/>
              <a:chOff x="251" y="157"/>
              <a:chExt cx="831" cy="694"/>
            </a:xfrm>
          </p:grpSpPr>
          <p:sp>
            <p:nvSpPr>
              <p:cNvPr id="287755" name="Freeform 11"/>
              <p:cNvSpPr>
                <a:spLocks/>
              </p:cNvSpPr>
              <p:nvPr userDrawn="1"/>
            </p:nvSpPr>
            <p:spPr bwMode="auto">
              <a:xfrm>
                <a:off x="251" y="171"/>
                <a:ext cx="831" cy="470"/>
              </a:xfrm>
              <a:custGeom>
                <a:avLst/>
                <a:gdLst/>
                <a:ahLst/>
                <a:cxnLst>
                  <a:cxn ang="0">
                    <a:pos x="10" y="46"/>
                  </a:cxn>
                  <a:cxn ang="0">
                    <a:pos x="29" y="39"/>
                  </a:cxn>
                  <a:cxn ang="0">
                    <a:pos x="51" y="32"/>
                  </a:cxn>
                  <a:cxn ang="0">
                    <a:pos x="77" y="25"/>
                  </a:cxn>
                  <a:cxn ang="0">
                    <a:pos x="102" y="35"/>
                  </a:cxn>
                  <a:cxn ang="0">
                    <a:pos x="118" y="53"/>
                  </a:cxn>
                  <a:cxn ang="0">
                    <a:pos x="140" y="71"/>
                  </a:cxn>
                  <a:cxn ang="0">
                    <a:pos x="159" y="85"/>
                  </a:cxn>
                  <a:cxn ang="0">
                    <a:pos x="178" y="100"/>
                  </a:cxn>
                  <a:cxn ang="0">
                    <a:pos x="200" y="110"/>
                  </a:cxn>
                  <a:cxn ang="0">
                    <a:pos x="222" y="117"/>
                  </a:cxn>
                  <a:cxn ang="0">
                    <a:pos x="245" y="117"/>
                  </a:cxn>
                  <a:cxn ang="0">
                    <a:pos x="267" y="117"/>
                  </a:cxn>
                  <a:cxn ang="0">
                    <a:pos x="289" y="107"/>
                  </a:cxn>
                  <a:cxn ang="0">
                    <a:pos x="308" y="96"/>
                  </a:cxn>
                  <a:cxn ang="0">
                    <a:pos x="321" y="85"/>
                  </a:cxn>
                  <a:cxn ang="0">
                    <a:pos x="330" y="67"/>
                  </a:cxn>
                  <a:cxn ang="0">
                    <a:pos x="336" y="39"/>
                  </a:cxn>
                  <a:cxn ang="0">
                    <a:pos x="359" y="0"/>
                  </a:cxn>
                  <a:cxn ang="0">
                    <a:pos x="425" y="3"/>
                  </a:cxn>
                  <a:cxn ang="0">
                    <a:pos x="498" y="10"/>
                  </a:cxn>
                  <a:cxn ang="0">
                    <a:pos x="552" y="21"/>
                  </a:cxn>
                  <a:cxn ang="0">
                    <a:pos x="593" y="35"/>
                  </a:cxn>
                  <a:cxn ang="0">
                    <a:pos x="622" y="53"/>
                  </a:cxn>
                  <a:cxn ang="0">
                    <a:pos x="622" y="57"/>
                  </a:cxn>
                  <a:cxn ang="0">
                    <a:pos x="584" y="57"/>
                  </a:cxn>
                  <a:cxn ang="0">
                    <a:pos x="562" y="57"/>
                  </a:cxn>
                  <a:cxn ang="0">
                    <a:pos x="562" y="60"/>
                  </a:cxn>
                  <a:cxn ang="0">
                    <a:pos x="606" y="71"/>
                  </a:cxn>
                  <a:cxn ang="0">
                    <a:pos x="701" y="100"/>
                  </a:cxn>
                  <a:cxn ang="0">
                    <a:pos x="783" y="142"/>
                  </a:cxn>
                  <a:cxn ang="0">
                    <a:pos x="825" y="174"/>
                  </a:cxn>
                  <a:cxn ang="0">
                    <a:pos x="828" y="189"/>
                  </a:cxn>
                  <a:cxn ang="0">
                    <a:pos x="809" y="249"/>
                  </a:cxn>
                  <a:cxn ang="0">
                    <a:pos x="777" y="299"/>
                  </a:cxn>
                  <a:cxn ang="0">
                    <a:pos x="752" y="320"/>
                  </a:cxn>
                  <a:cxn ang="0">
                    <a:pos x="723" y="342"/>
                  </a:cxn>
                  <a:cxn ang="0">
                    <a:pos x="707" y="367"/>
                  </a:cxn>
                  <a:cxn ang="0">
                    <a:pos x="701" y="370"/>
                  </a:cxn>
                  <a:cxn ang="0">
                    <a:pos x="698" y="367"/>
                  </a:cxn>
                  <a:cxn ang="0">
                    <a:pos x="701" y="345"/>
                  </a:cxn>
                  <a:cxn ang="0">
                    <a:pos x="701" y="320"/>
                  </a:cxn>
                  <a:cxn ang="0">
                    <a:pos x="695" y="299"/>
                  </a:cxn>
                  <a:cxn ang="0">
                    <a:pos x="682" y="285"/>
                  </a:cxn>
                  <a:cxn ang="0">
                    <a:pos x="663" y="278"/>
                  </a:cxn>
                  <a:cxn ang="0">
                    <a:pos x="644" y="271"/>
                  </a:cxn>
                  <a:cxn ang="0">
                    <a:pos x="622" y="274"/>
                  </a:cxn>
                  <a:cxn ang="0">
                    <a:pos x="600" y="285"/>
                  </a:cxn>
                  <a:cxn ang="0">
                    <a:pos x="574" y="303"/>
                  </a:cxn>
                  <a:cxn ang="0">
                    <a:pos x="546" y="320"/>
                  </a:cxn>
                  <a:cxn ang="0">
                    <a:pos x="479" y="299"/>
                  </a:cxn>
                  <a:cxn ang="0">
                    <a:pos x="409" y="288"/>
                  </a:cxn>
                  <a:cxn ang="0">
                    <a:pos x="336" y="285"/>
                  </a:cxn>
                  <a:cxn ang="0">
                    <a:pos x="270" y="292"/>
                  </a:cxn>
                  <a:cxn ang="0">
                    <a:pos x="203" y="306"/>
                  </a:cxn>
                  <a:cxn ang="0">
                    <a:pos x="140" y="335"/>
                  </a:cxn>
                  <a:cxn ang="0">
                    <a:pos x="86" y="370"/>
                  </a:cxn>
                  <a:cxn ang="0">
                    <a:pos x="38" y="413"/>
                  </a:cxn>
                  <a:cxn ang="0">
                    <a:pos x="0" y="470"/>
                  </a:cxn>
                </a:cxnLst>
                <a:rect l="0" t="0" r="r" b="b"/>
                <a:pathLst>
                  <a:path w="831" h="470">
                    <a:moveTo>
                      <a:pt x="0" y="53"/>
                    </a:moveTo>
                    <a:lnTo>
                      <a:pt x="0" y="53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10" y="46"/>
                    </a:lnTo>
                    <a:lnTo>
                      <a:pt x="13" y="46"/>
                    </a:lnTo>
                    <a:lnTo>
                      <a:pt x="16" y="46"/>
                    </a:lnTo>
                    <a:lnTo>
                      <a:pt x="16" y="43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6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8" y="35"/>
                    </a:lnTo>
                    <a:lnTo>
                      <a:pt x="42" y="35"/>
                    </a:lnTo>
                    <a:lnTo>
                      <a:pt x="45" y="32"/>
                    </a:lnTo>
                    <a:lnTo>
                      <a:pt x="48" y="32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7" y="28"/>
                    </a:lnTo>
                    <a:lnTo>
                      <a:pt x="61" y="28"/>
                    </a:lnTo>
                    <a:lnTo>
                      <a:pt x="64" y="28"/>
                    </a:lnTo>
                    <a:lnTo>
                      <a:pt x="67" y="28"/>
                    </a:lnTo>
                    <a:lnTo>
                      <a:pt x="70" y="25"/>
                    </a:lnTo>
                    <a:lnTo>
                      <a:pt x="77" y="25"/>
                    </a:lnTo>
                    <a:lnTo>
                      <a:pt x="80" y="25"/>
                    </a:lnTo>
                    <a:lnTo>
                      <a:pt x="86" y="21"/>
                    </a:lnTo>
                    <a:lnTo>
                      <a:pt x="89" y="21"/>
                    </a:lnTo>
                    <a:lnTo>
                      <a:pt x="92" y="21"/>
                    </a:lnTo>
                    <a:lnTo>
                      <a:pt x="99" y="25"/>
                    </a:lnTo>
                    <a:lnTo>
                      <a:pt x="102" y="32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8" y="39"/>
                    </a:lnTo>
                    <a:lnTo>
                      <a:pt x="108" y="43"/>
                    </a:lnTo>
                    <a:lnTo>
                      <a:pt x="111" y="43"/>
                    </a:lnTo>
                    <a:lnTo>
                      <a:pt x="115" y="46"/>
                    </a:lnTo>
                    <a:lnTo>
                      <a:pt x="118" y="50"/>
                    </a:lnTo>
                    <a:lnTo>
                      <a:pt x="118" y="53"/>
                    </a:lnTo>
                    <a:lnTo>
                      <a:pt x="124" y="57"/>
                    </a:lnTo>
                    <a:lnTo>
                      <a:pt x="127" y="60"/>
                    </a:lnTo>
                    <a:lnTo>
                      <a:pt x="127" y="60"/>
                    </a:lnTo>
                    <a:lnTo>
                      <a:pt x="130" y="64"/>
                    </a:lnTo>
                    <a:lnTo>
                      <a:pt x="134" y="67"/>
                    </a:lnTo>
                    <a:lnTo>
                      <a:pt x="137" y="67"/>
                    </a:lnTo>
                    <a:lnTo>
                      <a:pt x="140" y="71"/>
                    </a:lnTo>
                    <a:lnTo>
                      <a:pt x="140" y="75"/>
                    </a:lnTo>
                    <a:lnTo>
                      <a:pt x="143" y="75"/>
                    </a:lnTo>
                    <a:lnTo>
                      <a:pt x="146" y="78"/>
                    </a:lnTo>
                    <a:lnTo>
                      <a:pt x="149" y="82"/>
                    </a:lnTo>
                    <a:lnTo>
                      <a:pt x="153" y="82"/>
                    </a:lnTo>
                    <a:lnTo>
                      <a:pt x="156" y="85"/>
                    </a:lnTo>
                    <a:lnTo>
                      <a:pt x="159" y="85"/>
                    </a:lnTo>
                    <a:lnTo>
                      <a:pt x="162" y="89"/>
                    </a:lnTo>
                    <a:lnTo>
                      <a:pt x="162" y="89"/>
                    </a:lnTo>
                    <a:lnTo>
                      <a:pt x="165" y="92"/>
                    </a:lnTo>
                    <a:lnTo>
                      <a:pt x="168" y="92"/>
                    </a:lnTo>
                    <a:lnTo>
                      <a:pt x="172" y="96"/>
                    </a:lnTo>
                    <a:lnTo>
                      <a:pt x="175" y="96"/>
                    </a:lnTo>
                    <a:lnTo>
                      <a:pt x="178" y="100"/>
                    </a:lnTo>
                    <a:lnTo>
                      <a:pt x="181" y="100"/>
                    </a:lnTo>
                    <a:lnTo>
                      <a:pt x="184" y="103"/>
                    </a:lnTo>
                    <a:lnTo>
                      <a:pt x="187" y="103"/>
                    </a:lnTo>
                    <a:lnTo>
                      <a:pt x="191" y="107"/>
                    </a:lnTo>
                    <a:lnTo>
                      <a:pt x="194" y="107"/>
                    </a:lnTo>
                    <a:lnTo>
                      <a:pt x="197" y="107"/>
                    </a:lnTo>
                    <a:lnTo>
                      <a:pt x="200" y="110"/>
                    </a:lnTo>
                    <a:lnTo>
                      <a:pt x="203" y="110"/>
                    </a:lnTo>
                    <a:lnTo>
                      <a:pt x="206" y="110"/>
                    </a:lnTo>
                    <a:lnTo>
                      <a:pt x="210" y="114"/>
                    </a:lnTo>
                    <a:lnTo>
                      <a:pt x="213" y="114"/>
                    </a:lnTo>
                    <a:lnTo>
                      <a:pt x="216" y="114"/>
                    </a:lnTo>
                    <a:lnTo>
                      <a:pt x="219" y="117"/>
                    </a:lnTo>
                    <a:lnTo>
                      <a:pt x="222" y="117"/>
                    </a:lnTo>
                    <a:lnTo>
                      <a:pt x="225" y="117"/>
                    </a:lnTo>
                    <a:lnTo>
                      <a:pt x="229" y="117"/>
                    </a:lnTo>
                    <a:lnTo>
                      <a:pt x="232" y="117"/>
                    </a:lnTo>
                    <a:lnTo>
                      <a:pt x="235" y="117"/>
                    </a:lnTo>
                    <a:lnTo>
                      <a:pt x="238" y="117"/>
                    </a:lnTo>
                    <a:lnTo>
                      <a:pt x="241" y="117"/>
                    </a:lnTo>
                    <a:lnTo>
                      <a:pt x="245" y="117"/>
                    </a:lnTo>
                    <a:lnTo>
                      <a:pt x="248" y="117"/>
                    </a:lnTo>
                    <a:lnTo>
                      <a:pt x="251" y="117"/>
                    </a:lnTo>
                    <a:lnTo>
                      <a:pt x="254" y="117"/>
                    </a:lnTo>
                    <a:lnTo>
                      <a:pt x="257" y="117"/>
                    </a:lnTo>
                    <a:lnTo>
                      <a:pt x="260" y="117"/>
                    </a:lnTo>
                    <a:lnTo>
                      <a:pt x="264" y="117"/>
                    </a:lnTo>
                    <a:lnTo>
                      <a:pt x="267" y="117"/>
                    </a:lnTo>
                    <a:lnTo>
                      <a:pt x="270" y="117"/>
                    </a:lnTo>
                    <a:lnTo>
                      <a:pt x="270" y="114"/>
                    </a:lnTo>
                    <a:lnTo>
                      <a:pt x="276" y="114"/>
                    </a:lnTo>
                    <a:lnTo>
                      <a:pt x="279" y="114"/>
                    </a:lnTo>
                    <a:lnTo>
                      <a:pt x="283" y="110"/>
                    </a:lnTo>
                    <a:lnTo>
                      <a:pt x="286" y="110"/>
                    </a:lnTo>
                    <a:lnTo>
                      <a:pt x="289" y="107"/>
                    </a:lnTo>
                    <a:lnTo>
                      <a:pt x="292" y="107"/>
                    </a:lnTo>
                    <a:lnTo>
                      <a:pt x="295" y="107"/>
                    </a:lnTo>
                    <a:lnTo>
                      <a:pt x="298" y="103"/>
                    </a:lnTo>
                    <a:lnTo>
                      <a:pt x="302" y="103"/>
                    </a:lnTo>
                    <a:lnTo>
                      <a:pt x="302" y="100"/>
                    </a:lnTo>
                    <a:lnTo>
                      <a:pt x="305" y="100"/>
                    </a:lnTo>
                    <a:lnTo>
                      <a:pt x="308" y="96"/>
                    </a:lnTo>
                    <a:lnTo>
                      <a:pt x="308" y="96"/>
                    </a:lnTo>
                    <a:lnTo>
                      <a:pt x="311" y="92"/>
                    </a:lnTo>
                    <a:lnTo>
                      <a:pt x="314" y="92"/>
                    </a:lnTo>
                    <a:lnTo>
                      <a:pt x="314" y="89"/>
                    </a:lnTo>
                    <a:lnTo>
                      <a:pt x="317" y="89"/>
                    </a:lnTo>
                    <a:lnTo>
                      <a:pt x="317" y="85"/>
                    </a:lnTo>
                    <a:lnTo>
                      <a:pt x="321" y="85"/>
                    </a:lnTo>
                    <a:lnTo>
                      <a:pt x="321" y="82"/>
                    </a:lnTo>
                    <a:lnTo>
                      <a:pt x="324" y="82"/>
                    </a:lnTo>
                    <a:lnTo>
                      <a:pt x="324" y="78"/>
                    </a:lnTo>
                    <a:lnTo>
                      <a:pt x="327" y="71"/>
                    </a:lnTo>
                    <a:lnTo>
                      <a:pt x="327" y="71"/>
                    </a:lnTo>
                    <a:lnTo>
                      <a:pt x="330" y="67"/>
                    </a:lnTo>
                    <a:lnTo>
                      <a:pt x="330" y="67"/>
                    </a:lnTo>
                    <a:lnTo>
                      <a:pt x="330" y="64"/>
                    </a:lnTo>
                    <a:lnTo>
                      <a:pt x="333" y="60"/>
                    </a:lnTo>
                    <a:lnTo>
                      <a:pt x="333" y="57"/>
                    </a:lnTo>
                    <a:lnTo>
                      <a:pt x="333" y="50"/>
                    </a:lnTo>
                    <a:lnTo>
                      <a:pt x="336" y="46"/>
                    </a:lnTo>
                    <a:lnTo>
                      <a:pt x="336" y="43"/>
                    </a:lnTo>
                    <a:lnTo>
                      <a:pt x="336" y="39"/>
                    </a:lnTo>
                    <a:lnTo>
                      <a:pt x="336" y="35"/>
                    </a:lnTo>
                    <a:lnTo>
                      <a:pt x="336" y="32"/>
                    </a:lnTo>
                    <a:lnTo>
                      <a:pt x="336" y="25"/>
                    </a:lnTo>
                    <a:lnTo>
                      <a:pt x="340" y="18"/>
                    </a:lnTo>
                    <a:lnTo>
                      <a:pt x="336" y="10"/>
                    </a:lnTo>
                    <a:lnTo>
                      <a:pt x="336" y="0"/>
                    </a:lnTo>
                    <a:lnTo>
                      <a:pt x="359" y="0"/>
                    </a:lnTo>
                    <a:lnTo>
                      <a:pt x="368" y="0"/>
                    </a:lnTo>
                    <a:lnTo>
                      <a:pt x="378" y="0"/>
                    </a:lnTo>
                    <a:lnTo>
                      <a:pt x="387" y="0"/>
                    </a:lnTo>
                    <a:lnTo>
                      <a:pt x="397" y="0"/>
                    </a:lnTo>
                    <a:lnTo>
                      <a:pt x="406" y="0"/>
                    </a:lnTo>
                    <a:lnTo>
                      <a:pt x="416" y="0"/>
                    </a:lnTo>
                    <a:lnTo>
                      <a:pt x="425" y="3"/>
                    </a:lnTo>
                    <a:lnTo>
                      <a:pt x="435" y="3"/>
                    </a:lnTo>
                    <a:lnTo>
                      <a:pt x="444" y="3"/>
                    </a:lnTo>
                    <a:lnTo>
                      <a:pt x="454" y="3"/>
                    </a:lnTo>
                    <a:lnTo>
                      <a:pt x="473" y="7"/>
                    </a:lnTo>
                    <a:lnTo>
                      <a:pt x="479" y="7"/>
                    </a:lnTo>
                    <a:lnTo>
                      <a:pt x="489" y="7"/>
                    </a:lnTo>
                    <a:lnTo>
                      <a:pt x="498" y="10"/>
                    </a:lnTo>
                    <a:lnTo>
                      <a:pt x="504" y="10"/>
                    </a:lnTo>
                    <a:lnTo>
                      <a:pt x="514" y="14"/>
                    </a:lnTo>
                    <a:lnTo>
                      <a:pt x="520" y="14"/>
                    </a:lnTo>
                    <a:lnTo>
                      <a:pt x="530" y="14"/>
                    </a:lnTo>
                    <a:lnTo>
                      <a:pt x="536" y="18"/>
                    </a:lnTo>
                    <a:lnTo>
                      <a:pt x="546" y="18"/>
                    </a:lnTo>
                    <a:lnTo>
                      <a:pt x="552" y="21"/>
                    </a:lnTo>
                    <a:lnTo>
                      <a:pt x="558" y="21"/>
                    </a:lnTo>
                    <a:lnTo>
                      <a:pt x="565" y="25"/>
                    </a:lnTo>
                    <a:lnTo>
                      <a:pt x="571" y="28"/>
                    </a:lnTo>
                    <a:lnTo>
                      <a:pt x="577" y="28"/>
                    </a:lnTo>
                    <a:lnTo>
                      <a:pt x="584" y="32"/>
                    </a:lnTo>
                    <a:lnTo>
                      <a:pt x="590" y="35"/>
                    </a:lnTo>
                    <a:lnTo>
                      <a:pt x="593" y="35"/>
                    </a:lnTo>
                    <a:lnTo>
                      <a:pt x="596" y="39"/>
                    </a:lnTo>
                    <a:lnTo>
                      <a:pt x="600" y="39"/>
                    </a:lnTo>
                    <a:lnTo>
                      <a:pt x="606" y="43"/>
                    </a:lnTo>
                    <a:lnTo>
                      <a:pt x="612" y="46"/>
                    </a:lnTo>
                    <a:lnTo>
                      <a:pt x="615" y="50"/>
                    </a:lnTo>
                    <a:lnTo>
                      <a:pt x="619" y="53"/>
                    </a:lnTo>
                    <a:lnTo>
                      <a:pt x="622" y="53"/>
                    </a:lnTo>
                    <a:lnTo>
                      <a:pt x="622" y="53"/>
                    </a:lnTo>
                    <a:lnTo>
                      <a:pt x="622" y="53"/>
                    </a:lnTo>
                    <a:lnTo>
                      <a:pt x="622" y="53"/>
                    </a:lnTo>
                    <a:lnTo>
                      <a:pt x="622" y="57"/>
                    </a:lnTo>
                    <a:lnTo>
                      <a:pt x="622" y="57"/>
                    </a:lnTo>
                    <a:lnTo>
                      <a:pt x="622" y="57"/>
                    </a:lnTo>
                    <a:lnTo>
                      <a:pt x="622" y="57"/>
                    </a:lnTo>
                    <a:lnTo>
                      <a:pt x="619" y="57"/>
                    </a:lnTo>
                    <a:lnTo>
                      <a:pt x="619" y="57"/>
                    </a:lnTo>
                    <a:lnTo>
                      <a:pt x="615" y="57"/>
                    </a:lnTo>
                    <a:lnTo>
                      <a:pt x="609" y="57"/>
                    </a:lnTo>
                    <a:lnTo>
                      <a:pt x="600" y="57"/>
                    </a:lnTo>
                    <a:lnTo>
                      <a:pt x="590" y="57"/>
                    </a:lnTo>
                    <a:lnTo>
                      <a:pt x="584" y="57"/>
                    </a:lnTo>
                    <a:lnTo>
                      <a:pt x="577" y="57"/>
                    </a:lnTo>
                    <a:lnTo>
                      <a:pt x="571" y="57"/>
                    </a:lnTo>
                    <a:lnTo>
                      <a:pt x="568" y="57"/>
                    </a:lnTo>
                    <a:lnTo>
                      <a:pt x="565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57"/>
                    </a:lnTo>
                    <a:lnTo>
                      <a:pt x="562" y="60"/>
                    </a:lnTo>
                    <a:lnTo>
                      <a:pt x="562" y="60"/>
                    </a:lnTo>
                    <a:lnTo>
                      <a:pt x="562" y="60"/>
                    </a:lnTo>
                    <a:lnTo>
                      <a:pt x="565" y="60"/>
                    </a:lnTo>
                    <a:lnTo>
                      <a:pt x="568" y="60"/>
                    </a:lnTo>
                    <a:lnTo>
                      <a:pt x="574" y="64"/>
                    </a:lnTo>
                    <a:lnTo>
                      <a:pt x="581" y="64"/>
                    </a:lnTo>
                    <a:lnTo>
                      <a:pt x="587" y="67"/>
                    </a:lnTo>
                    <a:lnTo>
                      <a:pt x="596" y="67"/>
                    </a:lnTo>
                    <a:lnTo>
                      <a:pt x="606" y="71"/>
                    </a:lnTo>
                    <a:lnTo>
                      <a:pt x="619" y="75"/>
                    </a:lnTo>
                    <a:lnTo>
                      <a:pt x="628" y="75"/>
                    </a:lnTo>
                    <a:lnTo>
                      <a:pt x="638" y="78"/>
                    </a:lnTo>
                    <a:lnTo>
                      <a:pt x="647" y="82"/>
                    </a:lnTo>
                    <a:lnTo>
                      <a:pt x="663" y="85"/>
                    </a:lnTo>
                    <a:lnTo>
                      <a:pt x="682" y="92"/>
                    </a:lnTo>
                    <a:lnTo>
                      <a:pt x="701" y="100"/>
                    </a:lnTo>
                    <a:lnTo>
                      <a:pt x="707" y="103"/>
                    </a:lnTo>
                    <a:lnTo>
                      <a:pt x="717" y="107"/>
                    </a:lnTo>
                    <a:lnTo>
                      <a:pt x="733" y="114"/>
                    </a:lnTo>
                    <a:lnTo>
                      <a:pt x="745" y="121"/>
                    </a:lnTo>
                    <a:lnTo>
                      <a:pt x="761" y="128"/>
                    </a:lnTo>
                    <a:lnTo>
                      <a:pt x="774" y="135"/>
                    </a:lnTo>
                    <a:lnTo>
                      <a:pt x="783" y="142"/>
                    </a:lnTo>
                    <a:lnTo>
                      <a:pt x="796" y="149"/>
                    </a:lnTo>
                    <a:lnTo>
                      <a:pt x="806" y="157"/>
                    </a:lnTo>
                    <a:lnTo>
                      <a:pt x="809" y="160"/>
                    </a:lnTo>
                    <a:lnTo>
                      <a:pt x="812" y="164"/>
                    </a:lnTo>
                    <a:lnTo>
                      <a:pt x="818" y="167"/>
                    </a:lnTo>
                    <a:lnTo>
                      <a:pt x="821" y="171"/>
                    </a:lnTo>
                    <a:lnTo>
                      <a:pt x="825" y="174"/>
                    </a:lnTo>
                    <a:lnTo>
                      <a:pt x="825" y="178"/>
                    </a:lnTo>
                    <a:lnTo>
                      <a:pt x="828" y="178"/>
                    </a:lnTo>
                    <a:lnTo>
                      <a:pt x="828" y="182"/>
                    </a:lnTo>
                    <a:lnTo>
                      <a:pt x="828" y="182"/>
                    </a:lnTo>
                    <a:lnTo>
                      <a:pt x="831" y="185"/>
                    </a:lnTo>
                    <a:lnTo>
                      <a:pt x="831" y="185"/>
                    </a:lnTo>
                    <a:lnTo>
                      <a:pt x="828" y="189"/>
                    </a:lnTo>
                    <a:lnTo>
                      <a:pt x="828" y="192"/>
                    </a:lnTo>
                    <a:lnTo>
                      <a:pt x="828" y="192"/>
                    </a:lnTo>
                    <a:lnTo>
                      <a:pt x="825" y="206"/>
                    </a:lnTo>
                    <a:lnTo>
                      <a:pt x="818" y="217"/>
                    </a:lnTo>
                    <a:lnTo>
                      <a:pt x="815" y="228"/>
                    </a:lnTo>
                    <a:lnTo>
                      <a:pt x="812" y="239"/>
                    </a:lnTo>
                    <a:lnTo>
                      <a:pt x="809" y="249"/>
                    </a:lnTo>
                    <a:lnTo>
                      <a:pt x="802" y="256"/>
                    </a:lnTo>
                    <a:lnTo>
                      <a:pt x="799" y="267"/>
                    </a:lnTo>
                    <a:lnTo>
                      <a:pt x="796" y="274"/>
                    </a:lnTo>
                    <a:lnTo>
                      <a:pt x="790" y="281"/>
                    </a:lnTo>
                    <a:lnTo>
                      <a:pt x="787" y="288"/>
                    </a:lnTo>
                    <a:lnTo>
                      <a:pt x="783" y="296"/>
                    </a:lnTo>
                    <a:lnTo>
                      <a:pt x="777" y="299"/>
                    </a:lnTo>
                    <a:lnTo>
                      <a:pt x="774" y="306"/>
                    </a:lnTo>
                    <a:lnTo>
                      <a:pt x="771" y="310"/>
                    </a:lnTo>
                    <a:lnTo>
                      <a:pt x="768" y="317"/>
                    </a:lnTo>
                    <a:lnTo>
                      <a:pt x="761" y="320"/>
                    </a:lnTo>
                    <a:lnTo>
                      <a:pt x="758" y="320"/>
                    </a:lnTo>
                    <a:lnTo>
                      <a:pt x="755" y="320"/>
                    </a:lnTo>
                    <a:lnTo>
                      <a:pt x="752" y="320"/>
                    </a:lnTo>
                    <a:lnTo>
                      <a:pt x="742" y="317"/>
                    </a:lnTo>
                    <a:lnTo>
                      <a:pt x="739" y="317"/>
                    </a:lnTo>
                    <a:lnTo>
                      <a:pt x="736" y="317"/>
                    </a:lnTo>
                    <a:lnTo>
                      <a:pt x="733" y="328"/>
                    </a:lnTo>
                    <a:lnTo>
                      <a:pt x="730" y="331"/>
                    </a:lnTo>
                    <a:lnTo>
                      <a:pt x="726" y="338"/>
                    </a:lnTo>
                    <a:lnTo>
                      <a:pt x="723" y="342"/>
                    </a:lnTo>
                    <a:lnTo>
                      <a:pt x="720" y="349"/>
                    </a:lnTo>
                    <a:lnTo>
                      <a:pt x="717" y="353"/>
                    </a:lnTo>
                    <a:lnTo>
                      <a:pt x="717" y="356"/>
                    </a:lnTo>
                    <a:lnTo>
                      <a:pt x="714" y="360"/>
                    </a:lnTo>
                    <a:lnTo>
                      <a:pt x="711" y="360"/>
                    </a:lnTo>
                    <a:lnTo>
                      <a:pt x="707" y="363"/>
                    </a:lnTo>
                    <a:lnTo>
                      <a:pt x="707" y="367"/>
                    </a:lnTo>
                    <a:lnTo>
                      <a:pt x="704" y="367"/>
                    </a:lnTo>
                    <a:lnTo>
                      <a:pt x="704" y="367"/>
                    </a:lnTo>
                    <a:lnTo>
                      <a:pt x="704" y="367"/>
                    </a:lnTo>
                    <a:lnTo>
                      <a:pt x="701" y="367"/>
                    </a:lnTo>
                    <a:lnTo>
                      <a:pt x="701" y="370"/>
                    </a:lnTo>
                    <a:lnTo>
                      <a:pt x="701" y="370"/>
                    </a:lnTo>
                    <a:lnTo>
                      <a:pt x="701" y="370"/>
                    </a:lnTo>
                    <a:lnTo>
                      <a:pt x="701" y="370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7"/>
                    </a:lnTo>
                    <a:lnTo>
                      <a:pt x="698" y="363"/>
                    </a:lnTo>
                    <a:lnTo>
                      <a:pt x="698" y="360"/>
                    </a:lnTo>
                    <a:lnTo>
                      <a:pt x="698" y="360"/>
                    </a:lnTo>
                    <a:lnTo>
                      <a:pt x="701" y="356"/>
                    </a:lnTo>
                    <a:lnTo>
                      <a:pt x="701" y="353"/>
                    </a:lnTo>
                    <a:lnTo>
                      <a:pt x="701" y="349"/>
                    </a:lnTo>
                    <a:lnTo>
                      <a:pt x="701" y="345"/>
                    </a:lnTo>
                    <a:lnTo>
                      <a:pt x="701" y="342"/>
                    </a:lnTo>
                    <a:lnTo>
                      <a:pt x="701" y="338"/>
                    </a:lnTo>
                    <a:lnTo>
                      <a:pt x="701" y="335"/>
                    </a:lnTo>
                    <a:lnTo>
                      <a:pt x="701" y="331"/>
                    </a:lnTo>
                    <a:lnTo>
                      <a:pt x="701" y="328"/>
                    </a:lnTo>
                    <a:lnTo>
                      <a:pt x="701" y="324"/>
                    </a:lnTo>
                    <a:lnTo>
                      <a:pt x="701" y="320"/>
                    </a:lnTo>
                    <a:lnTo>
                      <a:pt x="701" y="317"/>
                    </a:lnTo>
                    <a:lnTo>
                      <a:pt x="701" y="313"/>
                    </a:lnTo>
                    <a:lnTo>
                      <a:pt x="698" y="310"/>
                    </a:lnTo>
                    <a:lnTo>
                      <a:pt x="698" y="310"/>
                    </a:lnTo>
                    <a:lnTo>
                      <a:pt x="698" y="306"/>
                    </a:lnTo>
                    <a:lnTo>
                      <a:pt x="695" y="303"/>
                    </a:lnTo>
                    <a:lnTo>
                      <a:pt x="695" y="299"/>
                    </a:lnTo>
                    <a:lnTo>
                      <a:pt x="691" y="299"/>
                    </a:lnTo>
                    <a:lnTo>
                      <a:pt x="691" y="296"/>
                    </a:lnTo>
                    <a:lnTo>
                      <a:pt x="688" y="292"/>
                    </a:lnTo>
                    <a:lnTo>
                      <a:pt x="688" y="292"/>
                    </a:lnTo>
                    <a:lnTo>
                      <a:pt x="685" y="288"/>
                    </a:lnTo>
                    <a:lnTo>
                      <a:pt x="682" y="288"/>
                    </a:lnTo>
                    <a:lnTo>
                      <a:pt x="682" y="285"/>
                    </a:lnTo>
                    <a:lnTo>
                      <a:pt x="679" y="285"/>
                    </a:lnTo>
                    <a:lnTo>
                      <a:pt x="676" y="281"/>
                    </a:lnTo>
                    <a:lnTo>
                      <a:pt x="676" y="281"/>
                    </a:lnTo>
                    <a:lnTo>
                      <a:pt x="672" y="278"/>
                    </a:lnTo>
                    <a:lnTo>
                      <a:pt x="669" y="278"/>
                    </a:lnTo>
                    <a:lnTo>
                      <a:pt x="666" y="278"/>
                    </a:lnTo>
                    <a:lnTo>
                      <a:pt x="663" y="278"/>
                    </a:lnTo>
                    <a:lnTo>
                      <a:pt x="660" y="274"/>
                    </a:lnTo>
                    <a:lnTo>
                      <a:pt x="660" y="274"/>
                    </a:lnTo>
                    <a:lnTo>
                      <a:pt x="657" y="274"/>
                    </a:lnTo>
                    <a:lnTo>
                      <a:pt x="653" y="274"/>
                    </a:lnTo>
                    <a:lnTo>
                      <a:pt x="650" y="274"/>
                    </a:lnTo>
                    <a:lnTo>
                      <a:pt x="647" y="271"/>
                    </a:lnTo>
                    <a:lnTo>
                      <a:pt x="644" y="271"/>
                    </a:lnTo>
                    <a:lnTo>
                      <a:pt x="641" y="271"/>
                    </a:lnTo>
                    <a:lnTo>
                      <a:pt x="638" y="271"/>
                    </a:lnTo>
                    <a:lnTo>
                      <a:pt x="634" y="274"/>
                    </a:lnTo>
                    <a:lnTo>
                      <a:pt x="631" y="274"/>
                    </a:lnTo>
                    <a:lnTo>
                      <a:pt x="628" y="274"/>
                    </a:lnTo>
                    <a:lnTo>
                      <a:pt x="625" y="274"/>
                    </a:lnTo>
                    <a:lnTo>
                      <a:pt x="622" y="274"/>
                    </a:lnTo>
                    <a:lnTo>
                      <a:pt x="619" y="278"/>
                    </a:lnTo>
                    <a:lnTo>
                      <a:pt x="615" y="278"/>
                    </a:lnTo>
                    <a:lnTo>
                      <a:pt x="612" y="278"/>
                    </a:lnTo>
                    <a:lnTo>
                      <a:pt x="609" y="281"/>
                    </a:lnTo>
                    <a:lnTo>
                      <a:pt x="606" y="281"/>
                    </a:lnTo>
                    <a:lnTo>
                      <a:pt x="603" y="285"/>
                    </a:lnTo>
                    <a:lnTo>
                      <a:pt x="600" y="285"/>
                    </a:lnTo>
                    <a:lnTo>
                      <a:pt x="596" y="288"/>
                    </a:lnTo>
                    <a:lnTo>
                      <a:pt x="590" y="288"/>
                    </a:lnTo>
                    <a:lnTo>
                      <a:pt x="587" y="292"/>
                    </a:lnTo>
                    <a:lnTo>
                      <a:pt x="584" y="296"/>
                    </a:lnTo>
                    <a:lnTo>
                      <a:pt x="581" y="296"/>
                    </a:lnTo>
                    <a:lnTo>
                      <a:pt x="577" y="299"/>
                    </a:lnTo>
                    <a:lnTo>
                      <a:pt x="574" y="303"/>
                    </a:lnTo>
                    <a:lnTo>
                      <a:pt x="571" y="306"/>
                    </a:lnTo>
                    <a:lnTo>
                      <a:pt x="568" y="310"/>
                    </a:lnTo>
                    <a:lnTo>
                      <a:pt x="565" y="313"/>
                    </a:lnTo>
                    <a:lnTo>
                      <a:pt x="562" y="317"/>
                    </a:lnTo>
                    <a:lnTo>
                      <a:pt x="558" y="320"/>
                    </a:lnTo>
                    <a:lnTo>
                      <a:pt x="555" y="324"/>
                    </a:lnTo>
                    <a:lnTo>
                      <a:pt x="546" y="320"/>
                    </a:lnTo>
                    <a:lnTo>
                      <a:pt x="536" y="317"/>
                    </a:lnTo>
                    <a:lnTo>
                      <a:pt x="527" y="313"/>
                    </a:lnTo>
                    <a:lnTo>
                      <a:pt x="517" y="310"/>
                    </a:lnTo>
                    <a:lnTo>
                      <a:pt x="508" y="306"/>
                    </a:lnTo>
                    <a:lnTo>
                      <a:pt x="498" y="306"/>
                    </a:lnTo>
                    <a:lnTo>
                      <a:pt x="489" y="303"/>
                    </a:lnTo>
                    <a:lnTo>
                      <a:pt x="479" y="299"/>
                    </a:lnTo>
                    <a:lnTo>
                      <a:pt x="470" y="296"/>
                    </a:lnTo>
                    <a:lnTo>
                      <a:pt x="457" y="296"/>
                    </a:lnTo>
                    <a:lnTo>
                      <a:pt x="447" y="292"/>
                    </a:lnTo>
                    <a:lnTo>
                      <a:pt x="438" y="292"/>
                    </a:lnTo>
                    <a:lnTo>
                      <a:pt x="428" y="288"/>
                    </a:lnTo>
                    <a:lnTo>
                      <a:pt x="419" y="288"/>
                    </a:lnTo>
                    <a:lnTo>
                      <a:pt x="409" y="288"/>
                    </a:lnTo>
                    <a:lnTo>
                      <a:pt x="397" y="285"/>
                    </a:lnTo>
                    <a:lnTo>
                      <a:pt x="387" y="285"/>
                    </a:lnTo>
                    <a:lnTo>
                      <a:pt x="378" y="285"/>
                    </a:lnTo>
                    <a:lnTo>
                      <a:pt x="368" y="285"/>
                    </a:lnTo>
                    <a:lnTo>
                      <a:pt x="359" y="285"/>
                    </a:lnTo>
                    <a:lnTo>
                      <a:pt x="349" y="285"/>
                    </a:lnTo>
                    <a:lnTo>
                      <a:pt x="336" y="285"/>
                    </a:lnTo>
                    <a:lnTo>
                      <a:pt x="327" y="285"/>
                    </a:lnTo>
                    <a:lnTo>
                      <a:pt x="317" y="285"/>
                    </a:lnTo>
                    <a:lnTo>
                      <a:pt x="308" y="285"/>
                    </a:lnTo>
                    <a:lnTo>
                      <a:pt x="298" y="288"/>
                    </a:lnTo>
                    <a:lnTo>
                      <a:pt x="289" y="288"/>
                    </a:lnTo>
                    <a:lnTo>
                      <a:pt x="279" y="288"/>
                    </a:lnTo>
                    <a:lnTo>
                      <a:pt x="270" y="292"/>
                    </a:lnTo>
                    <a:lnTo>
                      <a:pt x="260" y="292"/>
                    </a:lnTo>
                    <a:lnTo>
                      <a:pt x="251" y="296"/>
                    </a:lnTo>
                    <a:lnTo>
                      <a:pt x="241" y="296"/>
                    </a:lnTo>
                    <a:lnTo>
                      <a:pt x="232" y="299"/>
                    </a:lnTo>
                    <a:lnTo>
                      <a:pt x="222" y="303"/>
                    </a:lnTo>
                    <a:lnTo>
                      <a:pt x="213" y="306"/>
                    </a:lnTo>
                    <a:lnTo>
                      <a:pt x="203" y="306"/>
                    </a:lnTo>
                    <a:lnTo>
                      <a:pt x="194" y="310"/>
                    </a:lnTo>
                    <a:lnTo>
                      <a:pt x="184" y="313"/>
                    </a:lnTo>
                    <a:lnTo>
                      <a:pt x="175" y="317"/>
                    </a:lnTo>
                    <a:lnTo>
                      <a:pt x="168" y="320"/>
                    </a:lnTo>
                    <a:lnTo>
                      <a:pt x="159" y="324"/>
                    </a:lnTo>
                    <a:lnTo>
                      <a:pt x="149" y="331"/>
                    </a:lnTo>
                    <a:lnTo>
                      <a:pt x="140" y="335"/>
                    </a:lnTo>
                    <a:lnTo>
                      <a:pt x="134" y="338"/>
                    </a:lnTo>
                    <a:lnTo>
                      <a:pt x="124" y="342"/>
                    </a:lnTo>
                    <a:lnTo>
                      <a:pt x="118" y="349"/>
                    </a:lnTo>
                    <a:lnTo>
                      <a:pt x="108" y="353"/>
                    </a:lnTo>
                    <a:lnTo>
                      <a:pt x="102" y="360"/>
                    </a:lnTo>
                    <a:lnTo>
                      <a:pt x="92" y="363"/>
                    </a:lnTo>
                    <a:lnTo>
                      <a:pt x="86" y="370"/>
                    </a:lnTo>
                    <a:lnTo>
                      <a:pt x="80" y="374"/>
                    </a:lnTo>
                    <a:lnTo>
                      <a:pt x="70" y="381"/>
                    </a:lnTo>
                    <a:lnTo>
                      <a:pt x="64" y="388"/>
                    </a:lnTo>
                    <a:lnTo>
                      <a:pt x="57" y="395"/>
                    </a:lnTo>
                    <a:lnTo>
                      <a:pt x="51" y="402"/>
                    </a:lnTo>
                    <a:lnTo>
                      <a:pt x="45" y="406"/>
                    </a:lnTo>
                    <a:lnTo>
                      <a:pt x="38" y="413"/>
                    </a:lnTo>
                    <a:lnTo>
                      <a:pt x="32" y="420"/>
                    </a:lnTo>
                    <a:lnTo>
                      <a:pt x="26" y="431"/>
                    </a:lnTo>
                    <a:lnTo>
                      <a:pt x="19" y="438"/>
                    </a:lnTo>
                    <a:lnTo>
                      <a:pt x="16" y="445"/>
                    </a:lnTo>
                    <a:lnTo>
                      <a:pt x="10" y="452"/>
                    </a:lnTo>
                    <a:lnTo>
                      <a:pt x="4" y="459"/>
                    </a:lnTo>
                    <a:lnTo>
                      <a:pt x="0" y="47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6" name="Freeform 12"/>
              <p:cNvSpPr>
                <a:spLocks/>
              </p:cNvSpPr>
              <p:nvPr userDrawn="1"/>
            </p:nvSpPr>
            <p:spPr bwMode="auto">
              <a:xfrm>
                <a:off x="337" y="157"/>
                <a:ext cx="241" cy="117"/>
              </a:xfrm>
              <a:custGeom>
                <a:avLst/>
                <a:gdLst/>
                <a:ahLst/>
                <a:cxnLst>
                  <a:cxn ang="0">
                    <a:pos x="241" y="3"/>
                  </a:cxn>
                  <a:cxn ang="0">
                    <a:pos x="241" y="14"/>
                  </a:cxn>
                  <a:cxn ang="0">
                    <a:pos x="241" y="24"/>
                  </a:cxn>
                  <a:cxn ang="0">
                    <a:pos x="241" y="32"/>
                  </a:cxn>
                  <a:cxn ang="0">
                    <a:pos x="241" y="39"/>
                  </a:cxn>
                  <a:cxn ang="0">
                    <a:pos x="238" y="46"/>
                  </a:cxn>
                  <a:cxn ang="0">
                    <a:pos x="238" y="53"/>
                  </a:cxn>
                  <a:cxn ang="0">
                    <a:pos x="235" y="60"/>
                  </a:cxn>
                  <a:cxn ang="0">
                    <a:pos x="235" y="67"/>
                  </a:cxn>
                  <a:cxn ang="0">
                    <a:pos x="231" y="71"/>
                  </a:cxn>
                  <a:cxn ang="0">
                    <a:pos x="228" y="81"/>
                  </a:cxn>
                  <a:cxn ang="0">
                    <a:pos x="225" y="85"/>
                  </a:cxn>
                  <a:cxn ang="0">
                    <a:pos x="222" y="89"/>
                  </a:cxn>
                  <a:cxn ang="0">
                    <a:pos x="216" y="92"/>
                  </a:cxn>
                  <a:cxn ang="0">
                    <a:pos x="212" y="96"/>
                  </a:cxn>
                  <a:cxn ang="0">
                    <a:pos x="209" y="99"/>
                  </a:cxn>
                  <a:cxn ang="0">
                    <a:pos x="203" y="103"/>
                  </a:cxn>
                  <a:cxn ang="0">
                    <a:pos x="197" y="106"/>
                  </a:cxn>
                  <a:cxn ang="0">
                    <a:pos x="190" y="110"/>
                  </a:cxn>
                  <a:cxn ang="0">
                    <a:pos x="187" y="110"/>
                  </a:cxn>
                  <a:cxn ang="0">
                    <a:pos x="178" y="114"/>
                  </a:cxn>
                  <a:cxn ang="0">
                    <a:pos x="168" y="114"/>
                  </a:cxn>
                  <a:cxn ang="0">
                    <a:pos x="162" y="117"/>
                  </a:cxn>
                  <a:cxn ang="0">
                    <a:pos x="155" y="117"/>
                  </a:cxn>
                  <a:cxn ang="0">
                    <a:pos x="149" y="117"/>
                  </a:cxn>
                  <a:cxn ang="0">
                    <a:pos x="143" y="117"/>
                  </a:cxn>
                  <a:cxn ang="0">
                    <a:pos x="136" y="114"/>
                  </a:cxn>
                  <a:cxn ang="0">
                    <a:pos x="127" y="114"/>
                  </a:cxn>
                  <a:cxn ang="0">
                    <a:pos x="120" y="110"/>
                  </a:cxn>
                  <a:cxn ang="0">
                    <a:pos x="114" y="106"/>
                  </a:cxn>
                  <a:cxn ang="0">
                    <a:pos x="108" y="106"/>
                  </a:cxn>
                  <a:cxn ang="0">
                    <a:pos x="101" y="103"/>
                  </a:cxn>
                  <a:cxn ang="0">
                    <a:pos x="95" y="99"/>
                  </a:cxn>
                  <a:cxn ang="0">
                    <a:pos x="89" y="96"/>
                  </a:cxn>
                  <a:cxn ang="0">
                    <a:pos x="82" y="92"/>
                  </a:cxn>
                  <a:cxn ang="0">
                    <a:pos x="76" y="85"/>
                  </a:cxn>
                  <a:cxn ang="0">
                    <a:pos x="70" y="81"/>
                  </a:cxn>
                  <a:cxn ang="0">
                    <a:pos x="63" y="78"/>
                  </a:cxn>
                  <a:cxn ang="0">
                    <a:pos x="57" y="71"/>
                  </a:cxn>
                  <a:cxn ang="0">
                    <a:pos x="51" y="67"/>
                  </a:cxn>
                  <a:cxn ang="0">
                    <a:pos x="48" y="60"/>
                  </a:cxn>
                  <a:cxn ang="0">
                    <a:pos x="41" y="57"/>
                  </a:cxn>
                  <a:cxn ang="0">
                    <a:pos x="35" y="49"/>
                  </a:cxn>
                  <a:cxn ang="0">
                    <a:pos x="32" y="46"/>
                  </a:cxn>
                  <a:cxn ang="0">
                    <a:pos x="25" y="39"/>
                  </a:cxn>
                  <a:cxn ang="0">
                    <a:pos x="22" y="32"/>
                  </a:cxn>
                  <a:cxn ang="0">
                    <a:pos x="19" y="28"/>
                  </a:cxn>
                  <a:cxn ang="0">
                    <a:pos x="16" y="21"/>
                  </a:cxn>
                  <a:cxn ang="0">
                    <a:pos x="10" y="17"/>
                  </a:cxn>
                  <a:cxn ang="0">
                    <a:pos x="6" y="10"/>
                  </a:cxn>
                  <a:cxn ang="0">
                    <a:pos x="6" y="7"/>
                  </a:cxn>
                  <a:cxn ang="0">
                    <a:pos x="3" y="0"/>
                  </a:cxn>
                  <a:cxn ang="0">
                    <a:pos x="241" y="3"/>
                  </a:cxn>
                </a:cxnLst>
                <a:rect l="0" t="0" r="r" b="b"/>
                <a:pathLst>
                  <a:path w="241" h="117">
                    <a:moveTo>
                      <a:pt x="241" y="3"/>
                    </a:moveTo>
                    <a:lnTo>
                      <a:pt x="241" y="3"/>
                    </a:lnTo>
                    <a:lnTo>
                      <a:pt x="241" y="10"/>
                    </a:lnTo>
                    <a:lnTo>
                      <a:pt x="241" y="14"/>
                    </a:lnTo>
                    <a:lnTo>
                      <a:pt x="241" y="21"/>
                    </a:lnTo>
                    <a:lnTo>
                      <a:pt x="241" y="24"/>
                    </a:lnTo>
                    <a:lnTo>
                      <a:pt x="241" y="28"/>
                    </a:lnTo>
                    <a:lnTo>
                      <a:pt x="241" y="32"/>
                    </a:lnTo>
                    <a:lnTo>
                      <a:pt x="241" y="35"/>
                    </a:lnTo>
                    <a:lnTo>
                      <a:pt x="241" y="39"/>
                    </a:lnTo>
                    <a:lnTo>
                      <a:pt x="238" y="46"/>
                    </a:lnTo>
                    <a:lnTo>
                      <a:pt x="238" y="46"/>
                    </a:lnTo>
                    <a:lnTo>
                      <a:pt x="238" y="49"/>
                    </a:lnTo>
                    <a:lnTo>
                      <a:pt x="238" y="53"/>
                    </a:lnTo>
                    <a:lnTo>
                      <a:pt x="238" y="57"/>
                    </a:lnTo>
                    <a:lnTo>
                      <a:pt x="235" y="60"/>
                    </a:lnTo>
                    <a:lnTo>
                      <a:pt x="235" y="64"/>
                    </a:lnTo>
                    <a:lnTo>
                      <a:pt x="235" y="67"/>
                    </a:lnTo>
                    <a:lnTo>
                      <a:pt x="231" y="67"/>
                    </a:lnTo>
                    <a:lnTo>
                      <a:pt x="231" y="71"/>
                    </a:lnTo>
                    <a:lnTo>
                      <a:pt x="228" y="74"/>
                    </a:lnTo>
                    <a:lnTo>
                      <a:pt x="228" y="81"/>
                    </a:lnTo>
                    <a:lnTo>
                      <a:pt x="225" y="81"/>
                    </a:lnTo>
                    <a:lnTo>
                      <a:pt x="225" y="85"/>
                    </a:lnTo>
                    <a:lnTo>
                      <a:pt x="222" y="85"/>
                    </a:lnTo>
                    <a:lnTo>
                      <a:pt x="222" y="89"/>
                    </a:lnTo>
                    <a:lnTo>
                      <a:pt x="219" y="92"/>
                    </a:lnTo>
                    <a:lnTo>
                      <a:pt x="216" y="92"/>
                    </a:lnTo>
                    <a:lnTo>
                      <a:pt x="216" y="96"/>
                    </a:lnTo>
                    <a:lnTo>
                      <a:pt x="212" y="96"/>
                    </a:lnTo>
                    <a:lnTo>
                      <a:pt x="212" y="96"/>
                    </a:lnTo>
                    <a:lnTo>
                      <a:pt x="209" y="99"/>
                    </a:lnTo>
                    <a:lnTo>
                      <a:pt x="206" y="99"/>
                    </a:lnTo>
                    <a:lnTo>
                      <a:pt x="203" y="103"/>
                    </a:lnTo>
                    <a:lnTo>
                      <a:pt x="200" y="106"/>
                    </a:lnTo>
                    <a:lnTo>
                      <a:pt x="197" y="106"/>
                    </a:lnTo>
                    <a:lnTo>
                      <a:pt x="193" y="10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87" y="110"/>
                    </a:lnTo>
                    <a:lnTo>
                      <a:pt x="181" y="114"/>
                    </a:lnTo>
                    <a:lnTo>
                      <a:pt x="178" y="114"/>
                    </a:lnTo>
                    <a:lnTo>
                      <a:pt x="171" y="114"/>
                    </a:lnTo>
                    <a:lnTo>
                      <a:pt x="168" y="114"/>
                    </a:lnTo>
                    <a:lnTo>
                      <a:pt x="165" y="117"/>
                    </a:lnTo>
                    <a:lnTo>
                      <a:pt x="162" y="117"/>
                    </a:lnTo>
                    <a:lnTo>
                      <a:pt x="159" y="117"/>
                    </a:lnTo>
                    <a:lnTo>
                      <a:pt x="155" y="117"/>
                    </a:lnTo>
                    <a:lnTo>
                      <a:pt x="152" y="117"/>
                    </a:lnTo>
                    <a:lnTo>
                      <a:pt x="149" y="117"/>
                    </a:lnTo>
                    <a:lnTo>
                      <a:pt x="146" y="117"/>
                    </a:lnTo>
                    <a:lnTo>
                      <a:pt x="143" y="117"/>
                    </a:lnTo>
                    <a:lnTo>
                      <a:pt x="139" y="114"/>
                    </a:lnTo>
                    <a:lnTo>
                      <a:pt x="136" y="114"/>
                    </a:lnTo>
                    <a:lnTo>
                      <a:pt x="130" y="114"/>
                    </a:lnTo>
                    <a:lnTo>
                      <a:pt x="127" y="114"/>
                    </a:lnTo>
                    <a:lnTo>
                      <a:pt x="124" y="110"/>
                    </a:lnTo>
                    <a:lnTo>
                      <a:pt x="120" y="110"/>
                    </a:lnTo>
                    <a:lnTo>
                      <a:pt x="117" y="110"/>
                    </a:lnTo>
                    <a:lnTo>
                      <a:pt x="114" y="106"/>
                    </a:lnTo>
                    <a:lnTo>
                      <a:pt x="111" y="106"/>
                    </a:lnTo>
                    <a:lnTo>
                      <a:pt x="108" y="106"/>
                    </a:lnTo>
                    <a:lnTo>
                      <a:pt x="105" y="103"/>
                    </a:lnTo>
                    <a:lnTo>
                      <a:pt x="101" y="103"/>
                    </a:lnTo>
                    <a:lnTo>
                      <a:pt x="98" y="99"/>
                    </a:lnTo>
                    <a:lnTo>
                      <a:pt x="95" y="99"/>
                    </a:lnTo>
                    <a:lnTo>
                      <a:pt x="92" y="96"/>
                    </a:lnTo>
                    <a:lnTo>
                      <a:pt x="89" y="96"/>
                    </a:lnTo>
                    <a:lnTo>
                      <a:pt x="86" y="92"/>
                    </a:lnTo>
                    <a:lnTo>
                      <a:pt x="82" y="92"/>
                    </a:lnTo>
                    <a:lnTo>
                      <a:pt x="79" y="89"/>
                    </a:lnTo>
                    <a:lnTo>
                      <a:pt x="76" y="85"/>
                    </a:lnTo>
                    <a:lnTo>
                      <a:pt x="73" y="85"/>
                    </a:lnTo>
                    <a:lnTo>
                      <a:pt x="70" y="81"/>
                    </a:lnTo>
                    <a:lnTo>
                      <a:pt x="67" y="78"/>
                    </a:lnTo>
                    <a:lnTo>
                      <a:pt x="63" y="78"/>
                    </a:lnTo>
                    <a:lnTo>
                      <a:pt x="60" y="74"/>
                    </a:lnTo>
                    <a:lnTo>
                      <a:pt x="57" y="71"/>
                    </a:lnTo>
                    <a:lnTo>
                      <a:pt x="54" y="71"/>
                    </a:lnTo>
                    <a:lnTo>
                      <a:pt x="51" y="67"/>
                    </a:lnTo>
                    <a:lnTo>
                      <a:pt x="48" y="64"/>
                    </a:lnTo>
                    <a:lnTo>
                      <a:pt x="48" y="60"/>
                    </a:lnTo>
                    <a:lnTo>
                      <a:pt x="44" y="60"/>
                    </a:lnTo>
                    <a:lnTo>
                      <a:pt x="41" y="57"/>
                    </a:lnTo>
                    <a:lnTo>
                      <a:pt x="38" y="53"/>
                    </a:lnTo>
                    <a:lnTo>
                      <a:pt x="35" y="49"/>
                    </a:lnTo>
                    <a:lnTo>
                      <a:pt x="35" y="46"/>
                    </a:lnTo>
                    <a:lnTo>
                      <a:pt x="32" y="46"/>
                    </a:lnTo>
                    <a:lnTo>
                      <a:pt x="29" y="42"/>
                    </a:lnTo>
                    <a:lnTo>
                      <a:pt x="25" y="39"/>
                    </a:lnTo>
                    <a:lnTo>
                      <a:pt x="25" y="35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9" y="28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3" y="21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41" y="3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7" name="Freeform 13"/>
              <p:cNvSpPr>
                <a:spLocks/>
              </p:cNvSpPr>
              <p:nvPr userDrawn="1"/>
            </p:nvSpPr>
            <p:spPr bwMode="auto">
              <a:xfrm>
                <a:off x="594" y="566"/>
                <a:ext cx="336" cy="225"/>
              </a:xfrm>
              <a:custGeom>
                <a:avLst/>
                <a:gdLst/>
                <a:ahLst/>
                <a:cxnLst>
                  <a:cxn ang="0">
                    <a:pos x="310" y="40"/>
                  </a:cxn>
                  <a:cxn ang="0">
                    <a:pos x="301" y="50"/>
                  </a:cxn>
                  <a:cxn ang="0">
                    <a:pos x="291" y="57"/>
                  </a:cxn>
                  <a:cxn ang="0">
                    <a:pos x="279" y="68"/>
                  </a:cxn>
                  <a:cxn ang="0">
                    <a:pos x="263" y="72"/>
                  </a:cxn>
                  <a:cxn ang="0">
                    <a:pos x="247" y="72"/>
                  </a:cxn>
                  <a:cxn ang="0">
                    <a:pos x="238" y="72"/>
                  </a:cxn>
                  <a:cxn ang="0">
                    <a:pos x="225" y="68"/>
                  </a:cxn>
                  <a:cxn ang="0">
                    <a:pos x="215" y="61"/>
                  </a:cxn>
                  <a:cxn ang="0">
                    <a:pos x="206" y="54"/>
                  </a:cxn>
                  <a:cxn ang="0">
                    <a:pos x="203" y="47"/>
                  </a:cxn>
                  <a:cxn ang="0">
                    <a:pos x="196" y="36"/>
                  </a:cxn>
                  <a:cxn ang="0">
                    <a:pos x="193" y="25"/>
                  </a:cxn>
                  <a:cxn ang="0">
                    <a:pos x="190" y="18"/>
                  </a:cxn>
                  <a:cxn ang="0">
                    <a:pos x="177" y="7"/>
                  </a:cxn>
                  <a:cxn ang="0">
                    <a:pos x="149" y="0"/>
                  </a:cxn>
                  <a:cxn ang="0">
                    <a:pos x="123" y="0"/>
                  </a:cxn>
                  <a:cxn ang="0">
                    <a:pos x="98" y="4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41" y="36"/>
                  </a:cxn>
                  <a:cxn ang="0">
                    <a:pos x="25" y="50"/>
                  </a:cxn>
                  <a:cxn ang="0">
                    <a:pos x="16" y="68"/>
                  </a:cxn>
                  <a:cxn ang="0">
                    <a:pos x="6" y="89"/>
                  </a:cxn>
                  <a:cxn ang="0">
                    <a:pos x="3" y="111"/>
                  </a:cxn>
                  <a:cxn ang="0">
                    <a:pos x="0" y="132"/>
                  </a:cxn>
                  <a:cxn ang="0">
                    <a:pos x="3" y="154"/>
                  </a:cxn>
                  <a:cxn ang="0">
                    <a:pos x="9" y="175"/>
                  </a:cxn>
                  <a:cxn ang="0">
                    <a:pos x="19" y="196"/>
                  </a:cxn>
                  <a:cxn ang="0">
                    <a:pos x="35" y="218"/>
                  </a:cxn>
                  <a:cxn ang="0">
                    <a:pos x="47" y="218"/>
                  </a:cxn>
                  <a:cxn ang="0">
                    <a:pos x="57" y="203"/>
                  </a:cxn>
                  <a:cxn ang="0">
                    <a:pos x="63" y="193"/>
                  </a:cxn>
                  <a:cxn ang="0">
                    <a:pos x="76" y="186"/>
                  </a:cxn>
                  <a:cxn ang="0">
                    <a:pos x="85" y="175"/>
                  </a:cxn>
                  <a:cxn ang="0">
                    <a:pos x="95" y="171"/>
                  </a:cxn>
                  <a:cxn ang="0">
                    <a:pos x="108" y="168"/>
                  </a:cxn>
                  <a:cxn ang="0">
                    <a:pos x="117" y="164"/>
                  </a:cxn>
                  <a:cxn ang="0">
                    <a:pos x="133" y="164"/>
                  </a:cxn>
                  <a:cxn ang="0">
                    <a:pos x="142" y="168"/>
                  </a:cxn>
                  <a:cxn ang="0">
                    <a:pos x="152" y="171"/>
                  </a:cxn>
                  <a:cxn ang="0">
                    <a:pos x="168" y="179"/>
                  </a:cxn>
                  <a:cxn ang="0">
                    <a:pos x="177" y="186"/>
                  </a:cxn>
                  <a:cxn ang="0">
                    <a:pos x="187" y="200"/>
                  </a:cxn>
                  <a:cxn ang="0">
                    <a:pos x="196" y="211"/>
                  </a:cxn>
                  <a:cxn ang="0">
                    <a:pos x="215" y="214"/>
                  </a:cxn>
                  <a:cxn ang="0">
                    <a:pos x="241" y="200"/>
                  </a:cxn>
                  <a:cxn ang="0">
                    <a:pos x="260" y="186"/>
                  </a:cxn>
                  <a:cxn ang="0">
                    <a:pos x="279" y="168"/>
                  </a:cxn>
                  <a:cxn ang="0">
                    <a:pos x="295" y="154"/>
                  </a:cxn>
                  <a:cxn ang="0">
                    <a:pos x="310" y="139"/>
                  </a:cxn>
                  <a:cxn ang="0">
                    <a:pos x="329" y="111"/>
                  </a:cxn>
                  <a:cxn ang="0">
                    <a:pos x="323" y="86"/>
                  </a:cxn>
                  <a:cxn ang="0">
                    <a:pos x="323" y="54"/>
                  </a:cxn>
                  <a:cxn ang="0">
                    <a:pos x="329" y="32"/>
                  </a:cxn>
                  <a:cxn ang="0">
                    <a:pos x="329" y="22"/>
                  </a:cxn>
                  <a:cxn ang="0">
                    <a:pos x="326" y="22"/>
                  </a:cxn>
                  <a:cxn ang="0">
                    <a:pos x="326" y="18"/>
                  </a:cxn>
                  <a:cxn ang="0">
                    <a:pos x="323" y="22"/>
                  </a:cxn>
                  <a:cxn ang="0">
                    <a:pos x="317" y="29"/>
                  </a:cxn>
                </a:cxnLst>
                <a:rect l="0" t="0" r="r" b="b"/>
                <a:pathLst>
                  <a:path w="336" h="225">
                    <a:moveTo>
                      <a:pt x="314" y="36"/>
                    </a:moveTo>
                    <a:lnTo>
                      <a:pt x="314" y="36"/>
                    </a:lnTo>
                    <a:lnTo>
                      <a:pt x="310" y="40"/>
                    </a:lnTo>
                    <a:lnTo>
                      <a:pt x="310" y="40"/>
                    </a:lnTo>
                    <a:lnTo>
                      <a:pt x="307" y="43"/>
                    </a:lnTo>
                    <a:lnTo>
                      <a:pt x="304" y="47"/>
                    </a:lnTo>
                    <a:lnTo>
                      <a:pt x="304" y="47"/>
                    </a:lnTo>
                    <a:lnTo>
                      <a:pt x="301" y="50"/>
                    </a:lnTo>
                    <a:lnTo>
                      <a:pt x="298" y="54"/>
                    </a:lnTo>
                    <a:lnTo>
                      <a:pt x="295" y="54"/>
                    </a:lnTo>
                    <a:lnTo>
                      <a:pt x="295" y="57"/>
                    </a:lnTo>
                    <a:lnTo>
                      <a:pt x="291" y="57"/>
                    </a:lnTo>
                    <a:lnTo>
                      <a:pt x="288" y="61"/>
                    </a:lnTo>
                    <a:lnTo>
                      <a:pt x="285" y="64"/>
                    </a:lnTo>
                    <a:lnTo>
                      <a:pt x="282" y="64"/>
                    </a:lnTo>
                    <a:lnTo>
                      <a:pt x="279" y="68"/>
                    </a:lnTo>
                    <a:lnTo>
                      <a:pt x="276" y="68"/>
                    </a:lnTo>
                    <a:lnTo>
                      <a:pt x="269" y="68"/>
                    </a:lnTo>
                    <a:lnTo>
                      <a:pt x="266" y="72"/>
                    </a:lnTo>
                    <a:lnTo>
                      <a:pt x="263" y="72"/>
                    </a:lnTo>
                    <a:lnTo>
                      <a:pt x="260" y="72"/>
                    </a:lnTo>
                    <a:lnTo>
                      <a:pt x="257" y="72"/>
                    </a:lnTo>
                    <a:lnTo>
                      <a:pt x="250" y="72"/>
                    </a:lnTo>
                    <a:lnTo>
                      <a:pt x="247" y="72"/>
                    </a:lnTo>
                    <a:lnTo>
                      <a:pt x="244" y="72"/>
                    </a:lnTo>
                    <a:lnTo>
                      <a:pt x="241" y="72"/>
                    </a:lnTo>
                    <a:lnTo>
                      <a:pt x="238" y="72"/>
                    </a:lnTo>
                    <a:lnTo>
                      <a:pt x="238" y="72"/>
                    </a:lnTo>
                    <a:lnTo>
                      <a:pt x="234" y="68"/>
                    </a:lnTo>
                    <a:lnTo>
                      <a:pt x="231" y="68"/>
                    </a:lnTo>
                    <a:lnTo>
                      <a:pt x="228" y="68"/>
                    </a:lnTo>
                    <a:lnTo>
                      <a:pt x="225" y="68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19" y="64"/>
                    </a:lnTo>
                    <a:lnTo>
                      <a:pt x="215" y="61"/>
                    </a:lnTo>
                    <a:lnTo>
                      <a:pt x="212" y="57"/>
                    </a:lnTo>
                    <a:lnTo>
                      <a:pt x="209" y="54"/>
                    </a:lnTo>
                    <a:lnTo>
                      <a:pt x="209" y="54"/>
                    </a:lnTo>
                    <a:lnTo>
                      <a:pt x="206" y="54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3" y="47"/>
                    </a:lnTo>
                    <a:lnTo>
                      <a:pt x="203" y="47"/>
                    </a:lnTo>
                    <a:lnTo>
                      <a:pt x="199" y="43"/>
                    </a:lnTo>
                    <a:lnTo>
                      <a:pt x="199" y="40"/>
                    </a:lnTo>
                    <a:lnTo>
                      <a:pt x="196" y="40"/>
                    </a:lnTo>
                    <a:lnTo>
                      <a:pt x="196" y="36"/>
                    </a:lnTo>
                    <a:lnTo>
                      <a:pt x="196" y="36"/>
                    </a:lnTo>
                    <a:lnTo>
                      <a:pt x="196" y="32"/>
                    </a:lnTo>
                    <a:lnTo>
                      <a:pt x="193" y="29"/>
                    </a:lnTo>
                    <a:lnTo>
                      <a:pt x="193" y="25"/>
                    </a:lnTo>
                    <a:lnTo>
                      <a:pt x="193" y="25"/>
                    </a:lnTo>
                    <a:lnTo>
                      <a:pt x="193" y="22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0" y="15"/>
                    </a:lnTo>
                    <a:lnTo>
                      <a:pt x="190" y="11"/>
                    </a:lnTo>
                    <a:lnTo>
                      <a:pt x="184" y="7"/>
                    </a:lnTo>
                    <a:lnTo>
                      <a:pt x="177" y="7"/>
                    </a:lnTo>
                    <a:lnTo>
                      <a:pt x="168" y="4"/>
                    </a:lnTo>
                    <a:lnTo>
                      <a:pt x="161" y="4"/>
                    </a:lnTo>
                    <a:lnTo>
                      <a:pt x="155" y="4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3" y="0"/>
                    </a:lnTo>
                    <a:lnTo>
                      <a:pt x="117" y="0"/>
                    </a:lnTo>
                    <a:lnTo>
                      <a:pt x="111" y="4"/>
                    </a:lnTo>
                    <a:lnTo>
                      <a:pt x="104" y="4"/>
                    </a:lnTo>
                    <a:lnTo>
                      <a:pt x="98" y="4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2" y="11"/>
                    </a:lnTo>
                    <a:lnTo>
                      <a:pt x="76" y="11"/>
                    </a:lnTo>
                    <a:lnTo>
                      <a:pt x="73" y="15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57" y="22"/>
                    </a:lnTo>
                    <a:lnTo>
                      <a:pt x="54" y="25"/>
                    </a:lnTo>
                    <a:lnTo>
                      <a:pt x="47" y="29"/>
                    </a:lnTo>
                    <a:lnTo>
                      <a:pt x="44" y="32"/>
                    </a:lnTo>
                    <a:lnTo>
                      <a:pt x="41" y="36"/>
                    </a:lnTo>
                    <a:lnTo>
                      <a:pt x="38" y="40"/>
                    </a:lnTo>
                    <a:lnTo>
                      <a:pt x="35" y="43"/>
                    </a:lnTo>
                    <a:lnTo>
                      <a:pt x="28" y="47"/>
                    </a:lnTo>
                    <a:lnTo>
                      <a:pt x="25" y="50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19" y="64"/>
                    </a:lnTo>
                    <a:lnTo>
                      <a:pt x="16" y="68"/>
                    </a:lnTo>
                    <a:lnTo>
                      <a:pt x="12" y="75"/>
                    </a:lnTo>
                    <a:lnTo>
                      <a:pt x="9" y="79"/>
                    </a:lnTo>
                    <a:lnTo>
                      <a:pt x="9" y="82"/>
                    </a:lnTo>
                    <a:lnTo>
                      <a:pt x="6" y="89"/>
                    </a:lnTo>
                    <a:lnTo>
                      <a:pt x="6" y="93"/>
                    </a:lnTo>
                    <a:lnTo>
                      <a:pt x="3" y="100"/>
                    </a:lnTo>
                    <a:lnTo>
                      <a:pt x="3" y="104"/>
                    </a:lnTo>
                    <a:lnTo>
                      <a:pt x="3" y="111"/>
                    </a:lnTo>
                    <a:lnTo>
                      <a:pt x="3" y="114"/>
                    </a:lnTo>
                    <a:lnTo>
                      <a:pt x="0" y="121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3" y="136"/>
                    </a:lnTo>
                    <a:lnTo>
                      <a:pt x="3" y="143"/>
                    </a:lnTo>
                    <a:lnTo>
                      <a:pt x="3" y="146"/>
                    </a:lnTo>
                    <a:lnTo>
                      <a:pt x="3" y="154"/>
                    </a:lnTo>
                    <a:lnTo>
                      <a:pt x="6" y="157"/>
                    </a:lnTo>
                    <a:lnTo>
                      <a:pt x="6" y="164"/>
                    </a:lnTo>
                    <a:lnTo>
                      <a:pt x="9" y="168"/>
                    </a:lnTo>
                    <a:lnTo>
                      <a:pt x="9" y="175"/>
                    </a:lnTo>
                    <a:lnTo>
                      <a:pt x="12" y="179"/>
                    </a:lnTo>
                    <a:lnTo>
                      <a:pt x="16" y="186"/>
                    </a:lnTo>
                    <a:lnTo>
                      <a:pt x="19" y="189"/>
                    </a:lnTo>
                    <a:lnTo>
                      <a:pt x="19" y="196"/>
                    </a:lnTo>
                    <a:lnTo>
                      <a:pt x="22" y="200"/>
                    </a:lnTo>
                    <a:lnTo>
                      <a:pt x="28" y="207"/>
                    </a:lnTo>
                    <a:lnTo>
                      <a:pt x="31" y="211"/>
                    </a:lnTo>
                    <a:lnTo>
                      <a:pt x="35" y="218"/>
                    </a:lnTo>
                    <a:lnTo>
                      <a:pt x="38" y="221"/>
                    </a:lnTo>
                    <a:lnTo>
                      <a:pt x="44" y="225"/>
                    </a:lnTo>
                    <a:lnTo>
                      <a:pt x="44" y="221"/>
                    </a:lnTo>
                    <a:lnTo>
                      <a:pt x="47" y="218"/>
                    </a:lnTo>
                    <a:lnTo>
                      <a:pt x="51" y="214"/>
                    </a:lnTo>
                    <a:lnTo>
                      <a:pt x="51" y="211"/>
                    </a:lnTo>
                    <a:lnTo>
                      <a:pt x="54" y="207"/>
                    </a:lnTo>
                    <a:lnTo>
                      <a:pt x="57" y="203"/>
                    </a:lnTo>
                    <a:lnTo>
                      <a:pt x="57" y="203"/>
                    </a:lnTo>
                    <a:lnTo>
                      <a:pt x="60" y="200"/>
                    </a:lnTo>
                    <a:lnTo>
                      <a:pt x="63" y="196"/>
                    </a:lnTo>
                    <a:lnTo>
                      <a:pt x="63" y="193"/>
                    </a:lnTo>
                    <a:lnTo>
                      <a:pt x="66" y="189"/>
                    </a:lnTo>
                    <a:lnTo>
                      <a:pt x="70" y="189"/>
                    </a:lnTo>
                    <a:lnTo>
                      <a:pt x="73" y="186"/>
                    </a:lnTo>
                    <a:lnTo>
                      <a:pt x="76" y="186"/>
                    </a:lnTo>
                    <a:lnTo>
                      <a:pt x="76" y="182"/>
                    </a:lnTo>
                    <a:lnTo>
                      <a:pt x="79" y="179"/>
                    </a:lnTo>
                    <a:lnTo>
                      <a:pt x="82" y="179"/>
                    </a:lnTo>
                    <a:lnTo>
                      <a:pt x="85" y="175"/>
                    </a:lnTo>
                    <a:lnTo>
                      <a:pt x="89" y="175"/>
                    </a:lnTo>
                    <a:lnTo>
                      <a:pt x="89" y="171"/>
                    </a:lnTo>
                    <a:lnTo>
                      <a:pt x="92" y="171"/>
                    </a:lnTo>
                    <a:lnTo>
                      <a:pt x="95" y="171"/>
                    </a:lnTo>
                    <a:lnTo>
                      <a:pt x="98" y="168"/>
                    </a:lnTo>
                    <a:lnTo>
                      <a:pt x="101" y="168"/>
                    </a:lnTo>
                    <a:lnTo>
                      <a:pt x="104" y="168"/>
                    </a:lnTo>
                    <a:lnTo>
                      <a:pt x="108" y="168"/>
                    </a:lnTo>
                    <a:lnTo>
                      <a:pt x="108" y="164"/>
                    </a:lnTo>
                    <a:lnTo>
                      <a:pt x="111" y="164"/>
                    </a:lnTo>
                    <a:lnTo>
                      <a:pt x="114" y="164"/>
                    </a:lnTo>
                    <a:lnTo>
                      <a:pt x="117" y="164"/>
                    </a:lnTo>
                    <a:lnTo>
                      <a:pt x="123" y="164"/>
                    </a:lnTo>
                    <a:lnTo>
                      <a:pt x="127" y="164"/>
                    </a:lnTo>
                    <a:lnTo>
                      <a:pt x="130" y="164"/>
                    </a:lnTo>
                    <a:lnTo>
                      <a:pt x="133" y="164"/>
                    </a:lnTo>
                    <a:lnTo>
                      <a:pt x="133" y="164"/>
                    </a:lnTo>
                    <a:lnTo>
                      <a:pt x="136" y="164"/>
                    </a:lnTo>
                    <a:lnTo>
                      <a:pt x="139" y="168"/>
                    </a:lnTo>
                    <a:lnTo>
                      <a:pt x="142" y="168"/>
                    </a:lnTo>
                    <a:lnTo>
                      <a:pt x="146" y="168"/>
                    </a:lnTo>
                    <a:lnTo>
                      <a:pt x="149" y="168"/>
                    </a:lnTo>
                    <a:lnTo>
                      <a:pt x="152" y="168"/>
                    </a:lnTo>
                    <a:lnTo>
                      <a:pt x="152" y="171"/>
                    </a:lnTo>
                    <a:lnTo>
                      <a:pt x="155" y="171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8" y="179"/>
                    </a:lnTo>
                    <a:lnTo>
                      <a:pt x="168" y="179"/>
                    </a:lnTo>
                    <a:lnTo>
                      <a:pt x="171" y="182"/>
                    </a:lnTo>
                    <a:lnTo>
                      <a:pt x="174" y="186"/>
                    </a:lnTo>
                    <a:lnTo>
                      <a:pt x="177" y="186"/>
                    </a:lnTo>
                    <a:lnTo>
                      <a:pt x="180" y="189"/>
                    </a:lnTo>
                    <a:lnTo>
                      <a:pt x="180" y="193"/>
                    </a:lnTo>
                    <a:lnTo>
                      <a:pt x="187" y="196"/>
                    </a:lnTo>
                    <a:lnTo>
                      <a:pt x="187" y="200"/>
                    </a:lnTo>
                    <a:lnTo>
                      <a:pt x="190" y="203"/>
                    </a:lnTo>
                    <a:lnTo>
                      <a:pt x="193" y="203"/>
                    </a:lnTo>
                    <a:lnTo>
                      <a:pt x="193" y="207"/>
                    </a:lnTo>
                    <a:lnTo>
                      <a:pt x="196" y="211"/>
                    </a:lnTo>
                    <a:lnTo>
                      <a:pt x="199" y="214"/>
                    </a:lnTo>
                    <a:lnTo>
                      <a:pt x="199" y="218"/>
                    </a:lnTo>
                    <a:lnTo>
                      <a:pt x="203" y="221"/>
                    </a:lnTo>
                    <a:lnTo>
                      <a:pt x="215" y="214"/>
                    </a:lnTo>
                    <a:lnTo>
                      <a:pt x="225" y="207"/>
                    </a:lnTo>
                    <a:lnTo>
                      <a:pt x="231" y="207"/>
                    </a:lnTo>
                    <a:lnTo>
                      <a:pt x="234" y="203"/>
                    </a:lnTo>
                    <a:lnTo>
                      <a:pt x="241" y="200"/>
                    </a:lnTo>
                    <a:lnTo>
                      <a:pt x="244" y="196"/>
                    </a:lnTo>
                    <a:lnTo>
                      <a:pt x="250" y="193"/>
                    </a:lnTo>
                    <a:lnTo>
                      <a:pt x="253" y="189"/>
                    </a:lnTo>
                    <a:lnTo>
                      <a:pt x="260" y="186"/>
                    </a:lnTo>
                    <a:lnTo>
                      <a:pt x="263" y="182"/>
                    </a:lnTo>
                    <a:lnTo>
                      <a:pt x="272" y="175"/>
                    </a:lnTo>
                    <a:lnTo>
                      <a:pt x="276" y="171"/>
                    </a:lnTo>
                    <a:lnTo>
                      <a:pt x="279" y="168"/>
                    </a:lnTo>
                    <a:lnTo>
                      <a:pt x="285" y="164"/>
                    </a:lnTo>
                    <a:lnTo>
                      <a:pt x="288" y="161"/>
                    </a:lnTo>
                    <a:lnTo>
                      <a:pt x="291" y="157"/>
                    </a:lnTo>
                    <a:lnTo>
                      <a:pt x="295" y="154"/>
                    </a:lnTo>
                    <a:lnTo>
                      <a:pt x="298" y="150"/>
                    </a:lnTo>
                    <a:lnTo>
                      <a:pt x="301" y="146"/>
                    </a:lnTo>
                    <a:lnTo>
                      <a:pt x="307" y="143"/>
                    </a:lnTo>
                    <a:lnTo>
                      <a:pt x="310" y="139"/>
                    </a:lnTo>
                    <a:lnTo>
                      <a:pt x="314" y="136"/>
                    </a:lnTo>
                    <a:lnTo>
                      <a:pt x="317" y="129"/>
                    </a:lnTo>
                    <a:lnTo>
                      <a:pt x="323" y="121"/>
                    </a:lnTo>
                    <a:lnTo>
                      <a:pt x="329" y="111"/>
                    </a:lnTo>
                    <a:lnTo>
                      <a:pt x="336" y="100"/>
                    </a:lnTo>
                    <a:lnTo>
                      <a:pt x="333" y="93"/>
                    </a:lnTo>
                    <a:lnTo>
                      <a:pt x="326" y="89"/>
                    </a:lnTo>
                    <a:lnTo>
                      <a:pt x="323" y="86"/>
                    </a:lnTo>
                    <a:lnTo>
                      <a:pt x="317" y="82"/>
                    </a:lnTo>
                    <a:lnTo>
                      <a:pt x="320" y="72"/>
                    </a:lnTo>
                    <a:lnTo>
                      <a:pt x="323" y="61"/>
                    </a:lnTo>
                    <a:lnTo>
                      <a:pt x="323" y="54"/>
                    </a:lnTo>
                    <a:lnTo>
                      <a:pt x="326" y="47"/>
                    </a:lnTo>
                    <a:lnTo>
                      <a:pt x="326" y="40"/>
                    </a:lnTo>
                    <a:lnTo>
                      <a:pt x="326" y="36"/>
                    </a:lnTo>
                    <a:lnTo>
                      <a:pt x="329" y="32"/>
                    </a:lnTo>
                    <a:lnTo>
                      <a:pt x="329" y="29"/>
                    </a:lnTo>
                    <a:lnTo>
                      <a:pt x="329" y="25"/>
                    </a:lnTo>
                    <a:lnTo>
                      <a:pt x="329" y="25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26" y="22"/>
                    </a:lnTo>
                    <a:lnTo>
                      <a:pt x="326" y="18"/>
                    </a:lnTo>
                    <a:lnTo>
                      <a:pt x="326" y="18"/>
                    </a:lnTo>
                    <a:lnTo>
                      <a:pt x="326" y="18"/>
                    </a:lnTo>
                    <a:lnTo>
                      <a:pt x="326" y="18"/>
                    </a:lnTo>
                    <a:lnTo>
                      <a:pt x="326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3" y="22"/>
                    </a:lnTo>
                    <a:lnTo>
                      <a:pt x="320" y="22"/>
                    </a:lnTo>
                    <a:lnTo>
                      <a:pt x="320" y="25"/>
                    </a:lnTo>
                    <a:lnTo>
                      <a:pt x="317" y="25"/>
                    </a:lnTo>
                    <a:lnTo>
                      <a:pt x="317" y="29"/>
                    </a:lnTo>
                    <a:lnTo>
                      <a:pt x="314" y="36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87758" name="Freeform 14"/>
              <p:cNvSpPr>
                <a:spLocks/>
              </p:cNvSpPr>
              <p:nvPr userDrawn="1"/>
            </p:nvSpPr>
            <p:spPr bwMode="auto">
              <a:xfrm>
                <a:off x="324" y="481"/>
                <a:ext cx="473" cy="370"/>
              </a:xfrm>
              <a:custGeom>
                <a:avLst/>
                <a:gdLst/>
                <a:ahLst/>
                <a:cxnLst>
                  <a:cxn ang="0">
                    <a:pos x="463" y="60"/>
                  </a:cxn>
                  <a:cxn ang="0">
                    <a:pos x="466" y="46"/>
                  </a:cxn>
                  <a:cxn ang="0">
                    <a:pos x="473" y="32"/>
                  </a:cxn>
                  <a:cxn ang="0">
                    <a:pos x="428" y="18"/>
                  </a:cxn>
                  <a:cxn ang="0">
                    <a:pos x="384" y="7"/>
                  </a:cxn>
                  <a:cxn ang="0">
                    <a:pos x="340" y="3"/>
                  </a:cxn>
                  <a:cxn ang="0">
                    <a:pos x="301" y="0"/>
                  </a:cxn>
                  <a:cxn ang="0">
                    <a:pos x="260" y="0"/>
                  </a:cxn>
                  <a:cxn ang="0">
                    <a:pos x="225" y="3"/>
                  </a:cxn>
                  <a:cxn ang="0">
                    <a:pos x="191" y="10"/>
                  </a:cxn>
                  <a:cxn ang="0">
                    <a:pos x="159" y="21"/>
                  </a:cxn>
                  <a:cxn ang="0">
                    <a:pos x="130" y="32"/>
                  </a:cxn>
                  <a:cxn ang="0">
                    <a:pos x="105" y="46"/>
                  </a:cxn>
                  <a:cxn ang="0">
                    <a:pos x="80" y="60"/>
                  </a:cxn>
                  <a:cxn ang="0">
                    <a:pos x="61" y="78"/>
                  </a:cxn>
                  <a:cxn ang="0">
                    <a:pos x="42" y="96"/>
                  </a:cxn>
                  <a:cxn ang="0">
                    <a:pos x="29" y="114"/>
                  </a:cxn>
                  <a:cxn ang="0">
                    <a:pos x="16" y="135"/>
                  </a:cxn>
                  <a:cxn ang="0">
                    <a:pos x="10" y="153"/>
                  </a:cxn>
                  <a:cxn ang="0">
                    <a:pos x="4" y="185"/>
                  </a:cxn>
                  <a:cxn ang="0">
                    <a:pos x="0" y="210"/>
                  </a:cxn>
                  <a:cxn ang="0">
                    <a:pos x="4" y="239"/>
                  </a:cxn>
                  <a:cxn ang="0">
                    <a:pos x="10" y="260"/>
                  </a:cxn>
                  <a:cxn ang="0">
                    <a:pos x="23" y="281"/>
                  </a:cxn>
                  <a:cxn ang="0">
                    <a:pos x="35" y="303"/>
                  </a:cxn>
                  <a:cxn ang="0">
                    <a:pos x="51" y="321"/>
                  </a:cxn>
                  <a:cxn ang="0">
                    <a:pos x="67" y="335"/>
                  </a:cxn>
                  <a:cxn ang="0">
                    <a:pos x="86" y="345"/>
                  </a:cxn>
                  <a:cxn ang="0">
                    <a:pos x="108" y="356"/>
                  </a:cxn>
                  <a:cxn ang="0">
                    <a:pos x="130" y="363"/>
                  </a:cxn>
                  <a:cxn ang="0">
                    <a:pos x="149" y="367"/>
                  </a:cxn>
                  <a:cxn ang="0">
                    <a:pos x="172" y="370"/>
                  </a:cxn>
                  <a:cxn ang="0">
                    <a:pos x="194" y="367"/>
                  </a:cxn>
                  <a:cxn ang="0">
                    <a:pos x="213" y="363"/>
                  </a:cxn>
                  <a:cxn ang="0">
                    <a:pos x="232" y="356"/>
                  </a:cxn>
                  <a:cxn ang="0">
                    <a:pos x="216" y="338"/>
                  </a:cxn>
                  <a:cxn ang="0">
                    <a:pos x="206" y="317"/>
                  </a:cxn>
                  <a:cxn ang="0">
                    <a:pos x="197" y="292"/>
                  </a:cxn>
                  <a:cxn ang="0">
                    <a:pos x="191" y="267"/>
                  </a:cxn>
                  <a:cxn ang="0">
                    <a:pos x="191" y="239"/>
                  </a:cxn>
                  <a:cxn ang="0">
                    <a:pos x="191" y="210"/>
                  </a:cxn>
                  <a:cxn ang="0">
                    <a:pos x="197" y="182"/>
                  </a:cxn>
                  <a:cxn ang="0">
                    <a:pos x="206" y="157"/>
                  </a:cxn>
                  <a:cxn ang="0">
                    <a:pos x="222" y="132"/>
                  </a:cxn>
                  <a:cxn ang="0">
                    <a:pos x="241" y="107"/>
                  </a:cxn>
                  <a:cxn ang="0">
                    <a:pos x="263" y="89"/>
                  </a:cxn>
                  <a:cxn ang="0">
                    <a:pos x="292" y="75"/>
                  </a:cxn>
                  <a:cxn ang="0">
                    <a:pos x="327" y="64"/>
                  </a:cxn>
                  <a:cxn ang="0">
                    <a:pos x="365" y="60"/>
                  </a:cxn>
                  <a:cxn ang="0">
                    <a:pos x="409" y="60"/>
                  </a:cxn>
                  <a:cxn ang="0">
                    <a:pos x="460" y="71"/>
                  </a:cxn>
                </a:cxnLst>
                <a:rect l="0" t="0" r="r" b="b"/>
                <a:pathLst>
                  <a:path w="473" h="370">
                    <a:moveTo>
                      <a:pt x="460" y="71"/>
                    </a:moveTo>
                    <a:lnTo>
                      <a:pt x="460" y="71"/>
                    </a:lnTo>
                    <a:lnTo>
                      <a:pt x="463" y="68"/>
                    </a:lnTo>
                    <a:lnTo>
                      <a:pt x="463" y="60"/>
                    </a:lnTo>
                    <a:lnTo>
                      <a:pt x="463" y="57"/>
                    </a:lnTo>
                    <a:lnTo>
                      <a:pt x="466" y="53"/>
                    </a:lnTo>
                    <a:lnTo>
                      <a:pt x="466" y="53"/>
                    </a:lnTo>
                    <a:lnTo>
                      <a:pt x="466" y="46"/>
                    </a:lnTo>
                    <a:lnTo>
                      <a:pt x="469" y="43"/>
                    </a:lnTo>
                    <a:lnTo>
                      <a:pt x="469" y="39"/>
                    </a:lnTo>
                    <a:lnTo>
                      <a:pt x="469" y="39"/>
                    </a:lnTo>
                    <a:lnTo>
                      <a:pt x="473" y="32"/>
                    </a:lnTo>
                    <a:lnTo>
                      <a:pt x="463" y="28"/>
                    </a:lnTo>
                    <a:lnTo>
                      <a:pt x="450" y="25"/>
                    </a:lnTo>
                    <a:lnTo>
                      <a:pt x="438" y="21"/>
                    </a:lnTo>
                    <a:lnTo>
                      <a:pt x="428" y="18"/>
                    </a:lnTo>
                    <a:lnTo>
                      <a:pt x="416" y="14"/>
                    </a:lnTo>
                    <a:lnTo>
                      <a:pt x="406" y="14"/>
                    </a:lnTo>
                    <a:lnTo>
                      <a:pt x="393" y="10"/>
                    </a:lnTo>
                    <a:lnTo>
                      <a:pt x="384" y="7"/>
                    </a:lnTo>
                    <a:lnTo>
                      <a:pt x="371" y="7"/>
                    </a:lnTo>
                    <a:lnTo>
                      <a:pt x="362" y="3"/>
                    </a:lnTo>
                    <a:lnTo>
                      <a:pt x="352" y="3"/>
                    </a:lnTo>
                    <a:lnTo>
                      <a:pt x="340" y="3"/>
                    </a:lnTo>
                    <a:lnTo>
                      <a:pt x="330" y="0"/>
                    </a:lnTo>
                    <a:lnTo>
                      <a:pt x="321" y="0"/>
                    </a:lnTo>
                    <a:lnTo>
                      <a:pt x="311" y="0"/>
                    </a:lnTo>
                    <a:lnTo>
                      <a:pt x="301" y="0"/>
                    </a:lnTo>
                    <a:lnTo>
                      <a:pt x="289" y="0"/>
                    </a:lnTo>
                    <a:lnTo>
                      <a:pt x="279" y="0"/>
                    </a:lnTo>
                    <a:lnTo>
                      <a:pt x="270" y="0"/>
                    </a:lnTo>
                    <a:lnTo>
                      <a:pt x="260" y="0"/>
                    </a:lnTo>
                    <a:lnTo>
                      <a:pt x="251" y="0"/>
                    </a:lnTo>
                    <a:lnTo>
                      <a:pt x="244" y="3"/>
                    </a:lnTo>
                    <a:lnTo>
                      <a:pt x="235" y="3"/>
                    </a:lnTo>
                    <a:lnTo>
                      <a:pt x="225" y="3"/>
                    </a:lnTo>
                    <a:lnTo>
                      <a:pt x="216" y="7"/>
                    </a:lnTo>
                    <a:lnTo>
                      <a:pt x="206" y="7"/>
                    </a:lnTo>
                    <a:lnTo>
                      <a:pt x="200" y="10"/>
                    </a:lnTo>
                    <a:lnTo>
                      <a:pt x="191" y="10"/>
                    </a:lnTo>
                    <a:lnTo>
                      <a:pt x="184" y="14"/>
                    </a:lnTo>
                    <a:lnTo>
                      <a:pt x="175" y="14"/>
                    </a:lnTo>
                    <a:lnTo>
                      <a:pt x="168" y="18"/>
                    </a:lnTo>
                    <a:lnTo>
                      <a:pt x="159" y="21"/>
                    </a:lnTo>
                    <a:lnTo>
                      <a:pt x="152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0" y="32"/>
                    </a:lnTo>
                    <a:lnTo>
                      <a:pt x="124" y="35"/>
                    </a:lnTo>
                    <a:lnTo>
                      <a:pt x="118" y="39"/>
                    </a:lnTo>
                    <a:lnTo>
                      <a:pt x="111" y="43"/>
                    </a:lnTo>
                    <a:lnTo>
                      <a:pt x="105" y="46"/>
                    </a:lnTo>
                    <a:lnTo>
                      <a:pt x="99" y="50"/>
                    </a:lnTo>
                    <a:lnTo>
                      <a:pt x="92" y="53"/>
                    </a:lnTo>
                    <a:lnTo>
                      <a:pt x="86" y="57"/>
                    </a:lnTo>
                    <a:lnTo>
                      <a:pt x="80" y="60"/>
                    </a:lnTo>
                    <a:lnTo>
                      <a:pt x="73" y="64"/>
                    </a:lnTo>
                    <a:lnTo>
                      <a:pt x="70" y="71"/>
                    </a:lnTo>
                    <a:lnTo>
                      <a:pt x="64" y="75"/>
                    </a:lnTo>
                    <a:lnTo>
                      <a:pt x="61" y="78"/>
                    </a:lnTo>
                    <a:lnTo>
                      <a:pt x="54" y="82"/>
                    </a:lnTo>
                    <a:lnTo>
                      <a:pt x="51" y="85"/>
                    </a:lnTo>
                    <a:lnTo>
                      <a:pt x="45" y="92"/>
                    </a:lnTo>
                    <a:lnTo>
                      <a:pt x="42" y="96"/>
                    </a:lnTo>
                    <a:lnTo>
                      <a:pt x="38" y="100"/>
                    </a:lnTo>
                    <a:lnTo>
                      <a:pt x="35" y="107"/>
                    </a:lnTo>
                    <a:lnTo>
                      <a:pt x="32" y="110"/>
                    </a:lnTo>
                    <a:lnTo>
                      <a:pt x="29" y="114"/>
                    </a:lnTo>
                    <a:lnTo>
                      <a:pt x="26" y="121"/>
                    </a:lnTo>
                    <a:lnTo>
                      <a:pt x="23" y="125"/>
                    </a:lnTo>
                    <a:lnTo>
                      <a:pt x="19" y="128"/>
                    </a:lnTo>
                    <a:lnTo>
                      <a:pt x="16" y="135"/>
                    </a:lnTo>
                    <a:lnTo>
                      <a:pt x="13" y="139"/>
                    </a:lnTo>
                    <a:lnTo>
                      <a:pt x="13" y="142"/>
                    </a:lnTo>
                    <a:lnTo>
                      <a:pt x="10" y="149"/>
                    </a:lnTo>
                    <a:lnTo>
                      <a:pt x="10" y="153"/>
                    </a:lnTo>
                    <a:lnTo>
                      <a:pt x="7" y="160"/>
                    </a:lnTo>
                    <a:lnTo>
                      <a:pt x="7" y="167"/>
                    </a:lnTo>
                    <a:lnTo>
                      <a:pt x="4" y="174"/>
                    </a:lnTo>
                    <a:lnTo>
                      <a:pt x="4" y="185"/>
                    </a:lnTo>
                    <a:lnTo>
                      <a:pt x="4" y="192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4" y="217"/>
                    </a:lnTo>
                    <a:lnTo>
                      <a:pt x="4" y="224"/>
                    </a:lnTo>
                    <a:lnTo>
                      <a:pt x="4" y="231"/>
                    </a:lnTo>
                    <a:lnTo>
                      <a:pt x="4" y="239"/>
                    </a:lnTo>
                    <a:lnTo>
                      <a:pt x="7" y="242"/>
                    </a:lnTo>
                    <a:lnTo>
                      <a:pt x="7" y="249"/>
                    </a:lnTo>
                    <a:lnTo>
                      <a:pt x="10" y="256"/>
                    </a:lnTo>
                    <a:lnTo>
                      <a:pt x="10" y="260"/>
                    </a:lnTo>
                    <a:lnTo>
                      <a:pt x="13" y="267"/>
                    </a:lnTo>
                    <a:lnTo>
                      <a:pt x="16" y="271"/>
                    </a:lnTo>
                    <a:lnTo>
                      <a:pt x="19" y="278"/>
                    </a:lnTo>
                    <a:lnTo>
                      <a:pt x="23" y="281"/>
                    </a:lnTo>
                    <a:lnTo>
                      <a:pt x="26" y="288"/>
                    </a:lnTo>
                    <a:lnTo>
                      <a:pt x="29" y="292"/>
                    </a:lnTo>
                    <a:lnTo>
                      <a:pt x="32" y="299"/>
                    </a:lnTo>
                    <a:lnTo>
                      <a:pt x="35" y="303"/>
                    </a:lnTo>
                    <a:lnTo>
                      <a:pt x="38" y="306"/>
                    </a:lnTo>
                    <a:lnTo>
                      <a:pt x="42" y="310"/>
                    </a:lnTo>
                    <a:lnTo>
                      <a:pt x="45" y="317"/>
                    </a:lnTo>
                    <a:lnTo>
                      <a:pt x="51" y="321"/>
                    </a:lnTo>
                    <a:lnTo>
                      <a:pt x="54" y="324"/>
                    </a:lnTo>
                    <a:lnTo>
                      <a:pt x="57" y="328"/>
                    </a:lnTo>
                    <a:lnTo>
                      <a:pt x="64" y="331"/>
                    </a:lnTo>
                    <a:lnTo>
                      <a:pt x="67" y="335"/>
                    </a:lnTo>
                    <a:lnTo>
                      <a:pt x="73" y="338"/>
                    </a:lnTo>
                    <a:lnTo>
                      <a:pt x="76" y="342"/>
                    </a:lnTo>
                    <a:lnTo>
                      <a:pt x="83" y="342"/>
                    </a:lnTo>
                    <a:lnTo>
                      <a:pt x="86" y="345"/>
                    </a:lnTo>
                    <a:lnTo>
                      <a:pt x="92" y="349"/>
                    </a:lnTo>
                    <a:lnTo>
                      <a:pt x="99" y="353"/>
                    </a:lnTo>
                    <a:lnTo>
                      <a:pt x="102" y="353"/>
                    </a:lnTo>
                    <a:lnTo>
                      <a:pt x="108" y="356"/>
                    </a:lnTo>
                    <a:lnTo>
                      <a:pt x="111" y="360"/>
                    </a:lnTo>
                    <a:lnTo>
                      <a:pt x="118" y="360"/>
                    </a:lnTo>
                    <a:lnTo>
                      <a:pt x="124" y="363"/>
                    </a:lnTo>
                    <a:lnTo>
                      <a:pt x="130" y="363"/>
                    </a:lnTo>
                    <a:lnTo>
                      <a:pt x="133" y="363"/>
                    </a:lnTo>
                    <a:lnTo>
                      <a:pt x="140" y="367"/>
                    </a:lnTo>
                    <a:lnTo>
                      <a:pt x="146" y="367"/>
                    </a:lnTo>
                    <a:lnTo>
                      <a:pt x="149" y="367"/>
                    </a:lnTo>
                    <a:lnTo>
                      <a:pt x="156" y="367"/>
                    </a:lnTo>
                    <a:lnTo>
                      <a:pt x="162" y="370"/>
                    </a:lnTo>
                    <a:lnTo>
                      <a:pt x="168" y="370"/>
                    </a:lnTo>
                    <a:lnTo>
                      <a:pt x="172" y="370"/>
                    </a:lnTo>
                    <a:lnTo>
                      <a:pt x="178" y="370"/>
                    </a:lnTo>
                    <a:lnTo>
                      <a:pt x="184" y="370"/>
                    </a:lnTo>
                    <a:lnTo>
                      <a:pt x="187" y="370"/>
                    </a:lnTo>
                    <a:lnTo>
                      <a:pt x="194" y="367"/>
                    </a:lnTo>
                    <a:lnTo>
                      <a:pt x="197" y="367"/>
                    </a:lnTo>
                    <a:lnTo>
                      <a:pt x="203" y="367"/>
                    </a:lnTo>
                    <a:lnTo>
                      <a:pt x="210" y="367"/>
                    </a:lnTo>
                    <a:lnTo>
                      <a:pt x="213" y="363"/>
                    </a:lnTo>
                    <a:lnTo>
                      <a:pt x="219" y="363"/>
                    </a:lnTo>
                    <a:lnTo>
                      <a:pt x="222" y="360"/>
                    </a:lnTo>
                    <a:lnTo>
                      <a:pt x="229" y="360"/>
                    </a:lnTo>
                    <a:lnTo>
                      <a:pt x="232" y="356"/>
                    </a:lnTo>
                    <a:lnTo>
                      <a:pt x="229" y="353"/>
                    </a:lnTo>
                    <a:lnTo>
                      <a:pt x="225" y="349"/>
                    </a:lnTo>
                    <a:lnTo>
                      <a:pt x="222" y="345"/>
                    </a:lnTo>
                    <a:lnTo>
                      <a:pt x="216" y="338"/>
                    </a:lnTo>
                    <a:lnTo>
                      <a:pt x="213" y="335"/>
                    </a:lnTo>
                    <a:lnTo>
                      <a:pt x="210" y="328"/>
                    </a:lnTo>
                    <a:lnTo>
                      <a:pt x="206" y="324"/>
                    </a:lnTo>
                    <a:lnTo>
                      <a:pt x="206" y="317"/>
                    </a:lnTo>
                    <a:lnTo>
                      <a:pt x="203" y="310"/>
                    </a:lnTo>
                    <a:lnTo>
                      <a:pt x="200" y="306"/>
                    </a:lnTo>
                    <a:lnTo>
                      <a:pt x="197" y="299"/>
                    </a:lnTo>
                    <a:lnTo>
                      <a:pt x="197" y="292"/>
                    </a:lnTo>
                    <a:lnTo>
                      <a:pt x="194" y="285"/>
                    </a:lnTo>
                    <a:lnTo>
                      <a:pt x="194" y="281"/>
                    </a:lnTo>
                    <a:lnTo>
                      <a:pt x="191" y="274"/>
                    </a:lnTo>
                    <a:lnTo>
                      <a:pt x="191" y="267"/>
                    </a:lnTo>
                    <a:lnTo>
                      <a:pt x="191" y="260"/>
                    </a:lnTo>
                    <a:lnTo>
                      <a:pt x="191" y="253"/>
                    </a:lnTo>
                    <a:lnTo>
                      <a:pt x="191" y="246"/>
                    </a:lnTo>
                    <a:lnTo>
                      <a:pt x="191" y="239"/>
                    </a:lnTo>
                    <a:lnTo>
                      <a:pt x="191" y="231"/>
                    </a:lnTo>
                    <a:lnTo>
                      <a:pt x="191" y="224"/>
                    </a:lnTo>
                    <a:lnTo>
                      <a:pt x="191" y="217"/>
                    </a:lnTo>
                    <a:lnTo>
                      <a:pt x="191" y="210"/>
                    </a:lnTo>
                    <a:lnTo>
                      <a:pt x="191" y="203"/>
                    </a:lnTo>
                    <a:lnTo>
                      <a:pt x="194" y="196"/>
                    </a:lnTo>
                    <a:lnTo>
                      <a:pt x="194" y="189"/>
                    </a:lnTo>
                    <a:lnTo>
                      <a:pt x="197" y="182"/>
                    </a:lnTo>
                    <a:lnTo>
                      <a:pt x="200" y="174"/>
                    </a:lnTo>
                    <a:lnTo>
                      <a:pt x="200" y="167"/>
                    </a:lnTo>
                    <a:lnTo>
                      <a:pt x="203" y="164"/>
                    </a:lnTo>
                    <a:lnTo>
                      <a:pt x="206" y="157"/>
                    </a:lnTo>
                    <a:lnTo>
                      <a:pt x="210" y="149"/>
                    </a:lnTo>
                    <a:lnTo>
                      <a:pt x="213" y="142"/>
                    </a:lnTo>
                    <a:lnTo>
                      <a:pt x="216" y="135"/>
                    </a:lnTo>
                    <a:lnTo>
                      <a:pt x="222" y="132"/>
                    </a:lnTo>
                    <a:lnTo>
                      <a:pt x="225" y="125"/>
                    </a:lnTo>
                    <a:lnTo>
                      <a:pt x="229" y="117"/>
                    </a:lnTo>
                    <a:lnTo>
                      <a:pt x="235" y="114"/>
                    </a:lnTo>
                    <a:lnTo>
                      <a:pt x="241" y="107"/>
                    </a:lnTo>
                    <a:lnTo>
                      <a:pt x="244" y="103"/>
                    </a:lnTo>
                    <a:lnTo>
                      <a:pt x="251" y="100"/>
                    </a:lnTo>
                    <a:lnTo>
                      <a:pt x="257" y="92"/>
                    </a:lnTo>
                    <a:lnTo>
                      <a:pt x="263" y="89"/>
                    </a:lnTo>
                    <a:lnTo>
                      <a:pt x="270" y="85"/>
                    </a:lnTo>
                    <a:lnTo>
                      <a:pt x="276" y="82"/>
                    </a:lnTo>
                    <a:lnTo>
                      <a:pt x="286" y="78"/>
                    </a:lnTo>
                    <a:lnTo>
                      <a:pt x="292" y="75"/>
                    </a:lnTo>
                    <a:lnTo>
                      <a:pt x="301" y="71"/>
                    </a:lnTo>
                    <a:lnTo>
                      <a:pt x="308" y="68"/>
                    </a:lnTo>
                    <a:lnTo>
                      <a:pt x="317" y="68"/>
                    </a:lnTo>
                    <a:lnTo>
                      <a:pt x="327" y="64"/>
                    </a:lnTo>
                    <a:lnTo>
                      <a:pt x="336" y="64"/>
                    </a:lnTo>
                    <a:lnTo>
                      <a:pt x="346" y="60"/>
                    </a:lnTo>
                    <a:lnTo>
                      <a:pt x="355" y="60"/>
                    </a:lnTo>
                    <a:lnTo>
                      <a:pt x="365" y="60"/>
                    </a:lnTo>
                    <a:lnTo>
                      <a:pt x="378" y="60"/>
                    </a:lnTo>
                    <a:lnTo>
                      <a:pt x="387" y="60"/>
                    </a:lnTo>
                    <a:lnTo>
                      <a:pt x="400" y="60"/>
                    </a:lnTo>
                    <a:lnTo>
                      <a:pt x="409" y="60"/>
                    </a:lnTo>
                    <a:lnTo>
                      <a:pt x="422" y="64"/>
                    </a:lnTo>
                    <a:lnTo>
                      <a:pt x="435" y="68"/>
                    </a:lnTo>
                    <a:lnTo>
                      <a:pt x="447" y="68"/>
                    </a:lnTo>
                    <a:lnTo>
                      <a:pt x="460" y="71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125000"/>
                  <a:buFont typeface="Wingdings" pitchFamily="2" charset="2"/>
                  <a:buNone/>
                  <a:defRPr/>
                </a:pPr>
                <a:endParaRPr lang="en-US" sz="3200" b="1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1024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7775575" cy="117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68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BDB8C-0892-4B08-A4BE-6C8F83D2BC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BDB8C-0892-4B08-A4BE-6C8F83D2BC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5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BDB8C-0892-4B08-A4BE-6C8F83D2BC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9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B7094-F19F-4974-8C99-2238A3A0510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03200" y="1447800"/>
            <a:ext cx="8940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US &amp; Kansas Dairy Industry Trends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Eastern KS Extension  Update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November 6, 2012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Mike Brouk</a:t>
            </a:r>
          </a:p>
        </p:txBody>
      </p:sp>
      <p:sp>
        <p:nvSpPr>
          <p:cNvPr id="921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557338" y="4114800"/>
            <a:ext cx="6400800" cy="1447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221" name="Picture 2053" descr="dai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838" y="5508625"/>
            <a:ext cx="28194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0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Source: Federal Milk Market Administrator – Central Order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686800" cy="576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381000" y="61722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Source: Federal Milk Market Administrator – Central Order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10525" cy="567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81000" y="61722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Source: Federal Milk Market Administrator – Central Order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9488"/>
            <a:ext cx="8462963" cy="51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599"/>
            <a:ext cx="7553325" cy="10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096000" y="61722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www.fmmacentral.com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6017907" cy="346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507"/>
            <a:ext cx="6017906" cy="34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495800" cy="119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9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Changes in KS Milk Cow Numbers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54638199"/>
              </p:ext>
            </p:extLst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248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2011 – 123,000 cows</a:t>
            </a:r>
          </a:p>
        </p:txBody>
      </p:sp>
    </p:spTree>
    <p:extLst>
      <p:ext uri="{BB962C8B-B14F-4D97-AF65-F5344CB8AC3E}">
        <p14:creationId xmlns:p14="http://schemas.microsoft.com/office/powerpoint/2010/main" val="309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Changes in KS Milk Production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61765955"/>
              </p:ext>
            </p:extLst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6400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2011  -  2,590 million pounds </a:t>
            </a:r>
          </a:p>
        </p:txBody>
      </p:sp>
    </p:spTree>
    <p:extLst>
      <p:ext uri="{BB962C8B-B14F-4D97-AF65-F5344CB8AC3E}">
        <p14:creationId xmlns:p14="http://schemas.microsoft.com/office/powerpoint/2010/main" val="7037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Changes in KS Milk Production per Cow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68948910"/>
              </p:ext>
            </p:extLst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6400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2011 – 21,057 lb per cow</a:t>
            </a:r>
          </a:p>
        </p:txBody>
      </p:sp>
    </p:spTree>
    <p:extLst>
      <p:ext uri="{BB962C8B-B14F-4D97-AF65-F5344CB8AC3E}">
        <p14:creationId xmlns:p14="http://schemas.microsoft.com/office/powerpoint/2010/main" val="19407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KS Dairy Industry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549442"/>
              </p:ext>
            </p:extLst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8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Data Source: NASS Quick Stats</a:t>
            </a:r>
          </a:p>
        </p:txBody>
      </p:sp>
    </p:spTree>
    <p:extLst>
      <p:ext uri="{BB962C8B-B14F-4D97-AF65-F5344CB8AC3E}">
        <p14:creationId xmlns:p14="http://schemas.microsoft.com/office/powerpoint/2010/main" val="2397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KS Dairy Industry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451306"/>
              </p:ext>
            </p:extLst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8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Data Source: NASS Quick Stats</a:t>
            </a:r>
          </a:p>
        </p:txBody>
      </p:sp>
    </p:spTree>
    <p:extLst>
      <p:ext uri="{BB962C8B-B14F-4D97-AF65-F5344CB8AC3E}">
        <p14:creationId xmlns:p14="http://schemas.microsoft.com/office/powerpoint/2010/main" val="19159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KS Dairy Industry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787268"/>
              </p:ext>
            </p:extLst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8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Data Source: NASS Quick Stats</a:t>
            </a:r>
          </a:p>
        </p:txBody>
      </p:sp>
    </p:spTree>
    <p:extLst>
      <p:ext uri="{BB962C8B-B14F-4D97-AF65-F5344CB8AC3E}">
        <p14:creationId xmlns:p14="http://schemas.microsoft.com/office/powerpoint/2010/main" val="32651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6962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Changes in the Number of US Dairy Cows and Total Milk Production from 1925 to 2011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838200" y="6248400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Compiled from: NASS Quick Stats</a:t>
            </a: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01083309"/>
              </p:ext>
            </p:extLst>
          </p:nvPr>
        </p:nvGraphicFramePr>
        <p:xfrm>
          <a:off x="284163" y="1422400"/>
          <a:ext cx="862647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5791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2011 – 	9.2 million dairy cows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196,245 million lbs of milk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21,345 pounds per cow</a:t>
            </a:r>
          </a:p>
        </p:txBody>
      </p:sp>
    </p:spTree>
    <p:extLst>
      <p:ext uri="{BB962C8B-B14F-4D97-AF65-F5344CB8AC3E}">
        <p14:creationId xmlns:p14="http://schemas.microsoft.com/office/powerpoint/2010/main" val="40516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KS Dairy Industry Trends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04386"/>
              </p:ext>
            </p:extLst>
          </p:nvPr>
        </p:nvGraphicFramePr>
        <p:xfrm>
          <a:off x="5334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2484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Data Source: Kansas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6512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137140"/>
              </p:ext>
            </p:extLst>
          </p:nvPr>
        </p:nvGraphicFramePr>
        <p:xfrm>
          <a:off x="279400" y="1422400"/>
          <a:ext cx="88138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723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Changes in the Location of Dairy Cattle Within Kansas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62484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Compiled from: NASS Quick Stats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5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838200" y="6172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Chart courtesy of Federal Milk Market Administrator, Central Order 32.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Kansas Dairy Farms by County - </a:t>
            </a:r>
            <a:r>
              <a:rPr lang="en-US" sz="3200" b="1" dirty="0" smtClean="0">
                <a:solidFill>
                  <a:srgbClr val="000000"/>
                </a:solidFill>
              </a:rPr>
              <a:t>2011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917504"/>
            <a:ext cx="8410575" cy="591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2098675" y="6096000"/>
            <a:ext cx="4976813" cy="4349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69850" tIns="34925" rIns="69850" bIns="34925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Brian Gould, </a:t>
            </a:r>
            <a:r>
              <a:rPr lang="en-US" sz="1400" b="1" i="1">
                <a:solidFill>
                  <a:srgbClr val="000000"/>
                </a:solidFill>
                <a:latin typeface="Arial Narrow" pitchFamily="34" charset="0"/>
              </a:rPr>
              <a:t>Agricultural and Applied Economics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, UW Madison</a:t>
            </a:r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 Black" pitchFamily="34" charset="0"/>
              </a:rPr>
              <a:t>   </a:t>
            </a:r>
            <a:r>
              <a:rPr lang="en-US" sz="24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676400" y="990600"/>
            <a:ext cx="6553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69850" tIns="34925" rIns="69850" bIns="34925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endParaRPr lang="en-US" sz="24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://future.aae.wisc.edu/yoyd_graph.php?pid=2058&amp;years=2010|2011|2012&amp;normalize=false&amp;area=US&amp;gtype=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7429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Milk-Feed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 Value (FV) ($/cwt) is the sum of:</a:t>
            </a:r>
          </a:p>
          <a:p>
            <a:pPr lvl="1"/>
            <a:r>
              <a:rPr lang="en-US" dirty="0" smtClean="0"/>
              <a:t>51/56 x corn price ($/</a:t>
            </a:r>
            <a:r>
              <a:rPr lang="en-US" dirty="0" err="1" smtClean="0"/>
              <a:t>bu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8/60 x Soybean price ($/</a:t>
            </a:r>
            <a:r>
              <a:rPr lang="en-US" dirty="0" err="1" smtClean="0"/>
              <a:t>bu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41/2000 x Price of Alfalfa Hay ($/ton)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Milk-feed ratio = </a:t>
            </a:r>
            <a:r>
              <a:rPr lang="en-US" dirty="0" err="1" smtClean="0"/>
              <a:t>Pmilk</a:t>
            </a:r>
            <a:r>
              <a:rPr lang="en-US" dirty="0" smtClean="0"/>
              <a:t>/FV</a:t>
            </a:r>
          </a:p>
          <a:p>
            <a:pPr lvl="1"/>
            <a:r>
              <a:rPr lang="en-US" dirty="0" err="1" smtClean="0"/>
              <a:t>Pmilk</a:t>
            </a:r>
            <a:r>
              <a:rPr lang="en-US" dirty="0" smtClean="0"/>
              <a:t> = milk price ($/cwt)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Ratio for 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 smtClean="0"/>
              <a:t>Prices</a:t>
            </a:r>
          </a:p>
          <a:p>
            <a:pPr lvl="1"/>
            <a:r>
              <a:rPr lang="en-US" dirty="0" smtClean="0"/>
              <a:t>Corn = $7.50/</a:t>
            </a:r>
            <a:r>
              <a:rPr lang="en-US" dirty="0" err="1" smtClean="0"/>
              <a:t>bu</a:t>
            </a:r>
            <a:endParaRPr lang="en-US" dirty="0" smtClean="0"/>
          </a:p>
          <a:p>
            <a:pPr lvl="1"/>
            <a:r>
              <a:rPr lang="en-US" dirty="0" smtClean="0"/>
              <a:t>Soybean = $15.00</a:t>
            </a:r>
          </a:p>
          <a:p>
            <a:pPr lvl="1"/>
            <a:r>
              <a:rPr lang="en-US" dirty="0" smtClean="0"/>
              <a:t>Alfalfa Hay = $250/ton</a:t>
            </a:r>
          </a:p>
          <a:p>
            <a:pPr lvl="1"/>
            <a:r>
              <a:rPr lang="en-US" dirty="0" smtClean="0"/>
              <a:t>Milk = $20.50/cwt</a:t>
            </a:r>
          </a:p>
          <a:p>
            <a:r>
              <a:rPr lang="en-US" dirty="0" smtClean="0"/>
              <a:t>Calculations </a:t>
            </a:r>
          </a:p>
          <a:p>
            <a:pPr lvl="1"/>
            <a:r>
              <a:rPr lang="en-US" dirty="0" smtClean="0"/>
              <a:t>FV = 51/56 x $7.50 + 8/60 x $15.00 + 41/2000 x $250 = $13.96/</a:t>
            </a:r>
            <a:r>
              <a:rPr lang="en-US" dirty="0" err="1" smtClean="0"/>
              <a:t>cwt</a:t>
            </a:r>
            <a:endParaRPr lang="en-US" dirty="0" smtClean="0"/>
          </a:p>
          <a:p>
            <a:pPr lvl="1"/>
            <a:r>
              <a:rPr lang="en-US" dirty="0" smtClean="0"/>
              <a:t>Milk-Feed = $20.50 / $13.96 = </a:t>
            </a:r>
            <a:r>
              <a:rPr lang="en-US" b="1" dirty="0" smtClean="0"/>
              <a:t>1.47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157"/>
            <a:ext cx="3657600" cy="302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7329"/>
            <a:ext cx="3519448" cy="26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581400" cy="277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429000"/>
            <a:ext cx="3439113" cy="27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430" y="6368534"/>
            <a:ext cx="45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Order Milk Market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33400"/>
            <a:ext cx="896302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308" y="640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 - NASS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Positive Growth in KS Dairy Industry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Marketing Options</a:t>
            </a:r>
          </a:p>
          <a:p>
            <a:pPr lvl="1"/>
            <a:r>
              <a:rPr lang="en-US" dirty="0" smtClean="0"/>
              <a:t>Feed/Forage</a:t>
            </a:r>
          </a:p>
          <a:p>
            <a:pPr lvl="1"/>
            <a:r>
              <a:rPr lang="en-US" smtClean="0"/>
              <a:t>Co-Products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1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 to Table</a:t>
            </a:r>
          </a:p>
          <a:p>
            <a:pPr lvl="1"/>
            <a:r>
              <a:rPr lang="en-US" dirty="0" smtClean="0"/>
              <a:t>Large Scale</a:t>
            </a:r>
          </a:p>
          <a:p>
            <a:pPr lvl="2"/>
            <a:r>
              <a:rPr lang="en-US" dirty="0" smtClean="0"/>
              <a:t>McCarty – </a:t>
            </a:r>
            <a:r>
              <a:rPr lang="en-US" dirty="0" err="1" smtClean="0"/>
              <a:t>Dannon</a:t>
            </a:r>
            <a:endParaRPr lang="en-US" dirty="0" smtClean="0"/>
          </a:p>
          <a:p>
            <a:pPr lvl="2"/>
            <a:r>
              <a:rPr lang="en-US" dirty="0" smtClean="0"/>
              <a:t>Forget-Me-Not – Dean Foods</a:t>
            </a:r>
          </a:p>
          <a:p>
            <a:pPr lvl="2"/>
            <a:r>
              <a:rPr lang="en-US" dirty="0" smtClean="0"/>
              <a:t>Milk Concentration</a:t>
            </a:r>
          </a:p>
          <a:p>
            <a:pPr lvl="1"/>
            <a:r>
              <a:rPr lang="en-US" dirty="0" smtClean="0"/>
              <a:t>Medium Scale</a:t>
            </a:r>
          </a:p>
          <a:p>
            <a:pPr lvl="2"/>
            <a:r>
              <a:rPr lang="en-US" dirty="0" smtClean="0"/>
              <a:t>On-farm Processing</a:t>
            </a:r>
          </a:p>
          <a:p>
            <a:pPr lvl="3"/>
            <a:r>
              <a:rPr lang="en-US" dirty="0" smtClean="0"/>
              <a:t>Hildebrand, </a:t>
            </a:r>
            <a:r>
              <a:rPr lang="en-US" dirty="0" err="1" smtClean="0"/>
              <a:t>Iwig</a:t>
            </a:r>
            <a:r>
              <a:rPr lang="en-US" dirty="0" smtClean="0"/>
              <a:t>, </a:t>
            </a:r>
            <a:r>
              <a:rPr lang="en-US" dirty="0" err="1" smtClean="0"/>
              <a:t>Wiebe</a:t>
            </a:r>
            <a:endParaRPr lang="en-US" dirty="0" smtClean="0"/>
          </a:p>
          <a:p>
            <a:pPr lvl="1"/>
            <a:r>
              <a:rPr lang="en-US" dirty="0" smtClean="0"/>
              <a:t>Small Scale</a:t>
            </a:r>
          </a:p>
          <a:p>
            <a:pPr lvl="2"/>
            <a:r>
              <a:rPr lang="en-US" dirty="0" smtClean="0"/>
              <a:t>Home Delivery</a:t>
            </a:r>
          </a:p>
          <a:p>
            <a:pPr lvl="3"/>
            <a:r>
              <a:rPr lang="en-US" dirty="0" err="1" smtClean="0"/>
              <a:t>Emrick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Average US Milk Production per Cow and Milk Fat Percent from 1925 to 2011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6096000"/>
            <a:ext cx="5786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Compiled from: USDA Statistical Bulletin 303, 430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USDA Statistical Bulletin Entitled Milk: Final Estimates for Various Issues.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28009376"/>
              </p:ext>
            </p:extLst>
          </p:nvPr>
        </p:nvGraphicFramePr>
        <p:xfrm>
          <a:off x="279400" y="1425575"/>
          <a:ext cx="8404225" cy="383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15000" y="44196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1945 - 	25 million cows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119,828 million lbs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2011 -	9.2 million cows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	  196,245 million lbs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594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36.8% of cows = 164%  of milk</a:t>
            </a:r>
          </a:p>
        </p:txBody>
      </p:sp>
    </p:spTree>
    <p:extLst>
      <p:ext uri="{BB962C8B-B14F-4D97-AF65-F5344CB8AC3E}">
        <p14:creationId xmlns:p14="http://schemas.microsoft.com/office/powerpoint/2010/main" val="233929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467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Changes in US Dairy Farm Numbers and Cows per Farm from 1965 to 2011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38200" y="6248400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Compiled from:  NASS Quick Stats</a:t>
            </a: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88351891"/>
              </p:ext>
            </p:extLst>
          </p:nvPr>
        </p:nvGraphicFramePr>
        <p:xfrm>
          <a:off x="279400" y="1425575"/>
          <a:ext cx="8404225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0" y="56425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60,000 dairy farms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153 cows/farm</a:t>
            </a:r>
          </a:p>
        </p:txBody>
      </p:sp>
    </p:spTree>
    <p:extLst>
      <p:ext uri="{BB962C8B-B14F-4D97-AF65-F5344CB8AC3E}">
        <p14:creationId xmlns:p14="http://schemas.microsoft.com/office/powerpoint/2010/main" val="84402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Dairy Farm Size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314114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223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 NASS – Quick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Milk Production by Dairy Farm Size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18383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223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 NASS – Quick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Cattle Ownership</a:t>
            </a:r>
            <a:br>
              <a:rPr lang="en-US" dirty="0" smtClean="0"/>
            </a:br>
            <a:r>
              <a:rPr lang="en-US" dirty="0" smtClean="0"/>
              <a:t> by Dairy Farm Size</a:t>
            </a:r>
            <a:endParaRPr lang="en-US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020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223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 NASS – Quick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Summary of Operation Size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b="1" dirty="0" smtClean="0"/>
              <a:t>500 - 1,000 Milking Cows</a:t>
            </a:r>
          </a:p>
          <a:p>
            <a:pPr lvl="1"/>
            <a:r>
              <a:rPr lang="en-US" dirty="0" smtClean="0"/>
              <a:t>1,650 farms or 2.8% of operations </a:t>
            </a:r>
          </a:p>
          <a:p>
            <a:pPr lvl="2"/>
            <a:r>
              <a:rPr lang="en-US" dirty="0" smtClean="0"/>
              <a:t>12.3% of cattle &amp; 12.6% of milk production</a:t>
            </a:r>
          </a:p>
          <a:p>
            <a:r>
              <a:rPr lang="en-US" b="1" dirty="0" smtClean="0"/>
              <a:t>1,000 – 2,000 Milking Cows</a:t>
            </a:r>
          </a:p>
          <a:p>
            <a:pPr lvl="1"/>
            <a:r>
              <a:rPr lang="en-US" dirty="0" smtClean="0"/>
              <a:t>950 farms or 1.6% of operations</a:t>
            </a:r>
          </a:p>
          <a:p>
            <a:pPr lvl="2"/>
            <a:r>
              <a:rPr lang="en-US" dirty="0" smtClean="0"/>
              <a:t>13.7% of cattle &amp; 15.7% of milk production</a:t>
            </a:r>
          </a:p>
          <a:p>
            <a:r>
              <a:rPr lang="en-US" b="1" dirty="0" smtClean="0"/>
              <a:t>Over 2,000 Milking Cows</a:t>
            </a:r>
          </a:p>
          <a:p>
            <a:pPr lvl="1"/>
            <a:r>
              <a:rPr lang="en-US" dirty="0" smtClean="0"/>
              <a:t>800 farms or 1.3% of operations</a:t>
            </a:r>
          </a:p>
          <a:p>
            <a:pPr lvl="1"/>
            <a:r>
              <a:rPr lang="en-US" dirty="0" smtClean="0"/>
              <a:t>32.5% of cattle &amp; 34.6% of production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91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5.7% of operations own 58.5% of cattle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				and produce 62.9% of the milk </a:t>
            </a:r>
          </a:p>
        </p:txBody>
      </p:sp>
    </p:spTree>
    <p:extLst>
      <p:ext uri="{BB962C8B-B14F-4D97-AF65-F5344CB8AC3E}">
        <p14:creationId xmlns:p14="http://schemas.microsoft.com/office/powerpoint/2010/main" val="21676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Federal Milk Market Administrator – Central Order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" y="381000"/>
            <a:ext cx="9106231" cy="56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vngln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E9B03"/>
      </a:accent1>
      <a:accent2>
        <a:srgbClr val="FF0000"/>
      </a:accent2>
      <a:accent3>
        <a:srgbClr val="FFFFFF"/>
      </a:accent3>
      <a:accent4>
        <a:srgbClr val="000000"/>
      </a:accent4>
      <a:accent5>
        <a:srgbClr val="FECBAA"/>
      </a:accent5>
      <a:accent6>
        <a:srgbClr val="E70000"/>
      </a:accent6>
      <a:hlink>
        <a:srgbClr val="00FF00"/>
      </a:hlink>
      <a:folHlink>
        <a:srgbClr val="CF0E30"/>
      </a:folHlink>
    </a:clrScheme>
    <a:fontScheme name="movngl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69850" tIns="34925" rIns="69850" bIns="34925" numCol="1" anchor="t" anchorCtr="0" compatLnSpc="1">
        <a:prstTxWarp prst="textNoShape">
          <a:avLst/>
        </a:prstTxWarp>
        <a:spAutoFit/>
      </a:bodyPr>
      <a:lstStyle>
        <a:defPPr marL="0" marR="0" indent="0" algn="ctr" defTabSz="6953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69850" tIns="34925" rIns="69850" bIns="34925" numCol="1" anchor="t" anchorCtr="0" compatLnSpc="1">
        <a:prstTxWarp prst="textNoShape">
          <a:avLst/>
        </a:prstTxWarp>
        <a:spAutoFit/>
      </a:bodyPr>
      <a:lstStyle>
        <a:defPPr marL="0" marR="0" indent="0" algn="ctr" defTabSz="695325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125000"/>
          <a:buFont typeface="Wingdings" pitchFamily="2" charset="2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649</Words>
  <Application>Microsoft Office PowerPoint</Application>
  <PresentationFormat>On-screen Show (4:3)</PresentationFormat>
  <Paragraphs>166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Theme</vt:lpstr>
      <vt:lpstr>movnglns</vt:lpstr>
      <vt:lpstr>Default Design</vt:lpstr>
      <vt:lpstr>1_Default Design</vt:lpstr>
      <vt:lpstr>2_Default Design</vt:lpstr>
      <vt:lpstr>3_Default Design</vt:lpstr>
      <vt:lpstr>US &amp; Kansas Dairy Industry Trends  Eastern KS Extension  Update  November 6, 2012  Mike Brouk</vt:lpstr>
      <vt:lpstr>Changes in the Number of US Dairy Cows and Total Milk Production from 1925 to 2011</vt:lpstr>
      <vt:lpstr>Average US Milk Production per Cow and Milk Fat Percent from 1925 to 2011</vt:lpstr>
      <vt:lpstr>Changes in US Dairy Farm Numbers and Cows per Farm from 1965 to 2011</vt:lpstr>
      <vt:lpstr>Trends in Dairy Farm Size</vt:lpstr>
      <vt:lpstr>Trends in Milk Production by Dairy Farm Size</vt:lpstr>
      <vt:lpstr>Trends in Cattle Ownership  by Dairy Farm Size</vt:lpstr>
      <vt:lpstr>Summary of Operation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in KS Milk Cow Numbers</vt:lpstr>
      <vt:lpstr>Changes in KS Milk Production</vt:lpstr>
      <vt:lpstr>Changes in KS Milk Production per Cow</vt:lpstr>
      <vt:lpstr>KS Dairy Industry Trends </vt:lpstr>
      <vt:lpstr>KS Dairy Industry Trends </vt:lpstr>
      <vt:lpstr>KS Dairy Industry Trends </vt:lpstr>
      <vt:lpstr>KS Dairy Industry Trends </vt:lpstr>
      <vt:lpstr>PowerPoint Presentation</vt:lpstr>
      <vt:lpstr>PowerPoint Presentation</vt:lpstr>
      <vt:lpstr>PowerPoint Presentation</vt:lpstr>
      <vt:lpstr>Milk-Feed Ratio</vt:lpstr>
      <vt:lpstr>Current Ratio for KS</vt:lpstr>
      <vt:lpstr>PowerPoint Presentation</vt:lpstr>
      <vt:lpstr>PowerPoint Presentation</vt:lpstr>
      <vt:lpstr>Summary</vt:lpstr>
      <vt:lpstr>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Micheal Brouk</dc:creator>
  <cp:lastModifiedBy>Karen Marie Blakeslee</cp:lastModifiedBy>
  <cp:revision>14</cp:revision>
  <dcterms:created xsi:type="dcterms:W3CDTF">2012-11-06T09:36:03Z</dcterms:created>
  <dcterms:modified xsi:type="dcterms:W3CDTF">2014-05-08T18:36:14Z</dcterms:modified>
</cp:coreProperties>
</file>