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4" r:id="rId15"/>
    <p:sldId id="275" r:id="rId16"/>
    <p:sldId id="273"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6" d="100"/>
          <a:sy n="26" d="100"/>
        </p:scale>
        <p:origin x="-821"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90D97-F707-4C13-ADD7-D0C0A09BD257}" type="datetimeFigureOut">
              <a:rPr lang="en-US" smtClean="0"/>
              <a:t>5/8/2014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CD6463-DFD9-4B04-A2A7-86F152919DFD}" type="slidenum">
              <a:rPr lang="en-US" smtClean="0"/>
              <a:t>‹#›</a:t>
            </a:fld>
            <a:endParaRPr lang="en-US"/>
          </a:p>
        </p:txBody>
      </p:sp>
    </p:spTree>
    <p:extLst>
      <p:ext uri="{BB962C8B-B14F-4D97-AF65-F5344CB8AC3E}">
        <p14:creationId xmlns:p14="http://schemas.microsoft.com/office/powerpoint/2010/main" val="9469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7097E22-F730-4E19-BD0C-A5E00D4FC91A}" type="slidenum">
              <a:rPr lang="en-US"/>
              <a:pPr/>
              <a:t>5</a:t>
            </a:fld>
            <a:endParaRPr lang="en-US"/>
          </a:p>
        </p:txBody>
      </p:sp>
      <p:sp>
        <p:nvSpPr>
          <p:cNvPr id="1243138" name="Rectangle 2"/>
          <p:cNvSpPr>
            <a:spLocks noGrp="1" noRot="1" noChangeAspect="1" noChangeArrowheads="1" noTextEdit="1"/>
          </p:cNvSpPr>
          <p:nvPr>
            <p:ph type="sldImg"/>
          </p:nvPr>
        </p:nvSpPr>
        <p:spPr>
          <a:ln/>
        </p:spPr>
      </p:sp>
      <p:sp>
        <p:nvSpPr>
          <p:cNvPr id="124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17099-D06E-4AA7-BDD9-B411FA7FF29B}" type="slidenum">
              <a:rPr lang="en-US"/>
              <a:pPr/>
              <a:t>8</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10A08-2383-40E9-9EC9-69D3E6BD1667}" type="slidenum">
              <a:rPr lang="en-US"/>
              <a:pPr/>
              <a:t>9</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pitchFamily="36" charset="0"/>
                <a:ea typeface="ＭＳ Ｐゴシック" pitchFamily="36" charset="-128"/>
              </a:rPr>
              <a:t>Pork production is still very important to the local economy and to corn and soybean producers. More than half of the U.S. corn crop is used as livestock feed, with pigs consuming nearly 1.4 billion bushels – or about 10 percent of the total corn crop. Pork producers purchased the equivalent of 283 million bushels of soybeans last year – or roughly 10  percent of the total U.S. soybean crop.</a:t>
            </a:r>
          </a:p>
          <a:p>
            <a:pPr eaLnBrk="1" hangingPunct="1"/>
            <a:endParaRPr lang="en-US" smtClean="0">
              <a:latin typeface="Times" pitchFamily="36" charset="0"/>
              <a:ea typeface="ＭＳ Ｐゴシック" pitchFamily="36" charset="-128"/>
            </a:endParaRPr>
          </a:p>
          <a:p>
            <a:pPr eaLnBrk="1" hangingPunct="1"/>
            <a:r>
              <a:rPr lang="en-US" i="1" smtClean="0">
                <a:latin typeface="Times" pitchFamily="36" charset="0"/>
                <a:ea typeface="ＭＳ Ｐゴシック" pitchFamily="36" charset="-128"/>
              </a:rPr>
              <a:t>Source: Pork Facts 2002/2003 www.porkboard.org</a:t>
            </a:r>
          </a:p>
          <a:p>
            <a:pPr eaLnBrk="1" hangingPunct="1"/>
            <a:r>
              <a:rPr lang="en-US" i="1" smtClean="0">
                <a:latin typeface="Times" pitchFamily="36" charset="0"/>
                <a:ea typeface="ＭＳ Ｐゴシック" pitchFamily="36" charset="-128"/>
              </a:rPr>
              <a:t/>
            </a:r>
            <a:br>
              <a:rPr lang="en-US" i="1" smtClean="0">
                <a:latin typeface="Times" pitchFamily="36" charset="0"/>
                <a:ea typeface="ＭＳ Ｐゴシック" pitchFamily="36" charset="-128"/>
              </a:rPr>
            </a:br>
            <a:r>
              <a:rPr lang="en-US" i="1" smtClean="0">
                <a:latin typeface="Times" pitchFamily="36" charset="0"/>
                <a:ea typeface="ＭＳ Ｐゴシック" pitchFamily="36" charset="-128"/>
              </a:rPr>
              <a:t>Source: American Soybean Association Soystats 2004 www.soystats.com</a:t>
            </a:r>
            <a:endParaRPr lang="en-US" smtClean="0">
              <a:latin typeface="Times" pitchFamily="36" charset="0"/>
              <a:ea typeface="ＭＳ Ｐゴシック" pitchFamily="36" charset="-128"/>
            </a:endParaRPr>
          </a:p>
          <a:p>
            <a:endParaRPr lang="en-US" smtClean="0">
              <a:latin typeface="Times" pitchFamily="36" charset="0"/>
              <a:ea typeface="ＭＳ Ｐゴシック" pitchFamily="36"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36" charset="0"/>
                <a:ea typeface="ＭＳ Ｐゴシック" pitchFamily="36" charset="-128"/>
              </a:defRPr>
            </a:lvl1pPr>
            <a:lvl2pPr marL="742852" indent="-285712">
              <a:defRPr sz="2400">
                <a:solidFill>
                  <a:schemeClr val="tx1"/>
                </a:solidFill>
                <a:latin typeface="Times" pitchFamily="36" charset="0"/>
                <a:ea typeface="ＭＳ Ｐゴシック" pitchFamily="36" charset="-128"/>
              </a:defRPr>
            </a:lvl2pPr>
            <a:lvl3pPr marL="1142848" indent="-228569">
              <a:defRPr sz="2400">
                <a:solidFill>
                  <a:schemeClr val="tx1"/>
                </a:solidFill>
                <a:latin typeface="Times" pitchFamily="36" charset="0"/>
                <a:ea typeface="ＭＳ Ｐゴシック" pitchFamily="36" charset="-128"/>
              </a:defRPr>
            </a:lvl3pPr>
            <a:lvl4pPr marL="1599988" indent="-228569">
              <a:defRPr sz="2400">
                <a:solidFill>
                  <a:schemeClr val="tx1"/>
                </a:solidFill>
                <a:latin typeface="Times" pitchFamily="36" charset="0"/>
                <a:ea typeface="ＭＳ Ｐゴシック" pitchFamily="36" charset="-128"/>
              </a:defRPr>
            </a:lvl4pPr>
            <a:lvl5pPr marL="2057128" indent="-228569">
              <a:defRPr sz="2400">
                <a:solidFill>
                  <a:schemeClr val="tx1"/>
                </a:solidFill>
                <a:latin typeface="Times" pitchFamily="36" charset="0"/>
                <a:ea typeface="ＭＳ Ｐゴシック" pitchFamily="36" charset="-128"/>
              </a:defRPr>
            </a:lvl5pPr>
            <a:lvl6pPr marL="2514267" indent="-228569" eaLnBrk="0" fontAlgn="base" hangingPunct="0">
              <a:spcBef>
                <a:spcPct val="0"/>
              </a:spcBef>
              <a:spcAft>
                <a:spcPct val="0"/>
              </a:spcAft>
              <a:defRPr sz="2400">
                <a:solidFill>
                  <a:schemeClr val="tx1"/>
                </a:solidFill>
                <a:latin typeface="Times" pitchFamily="36" charset="0"/>
                <a:ea typeface="ＭＳ Ｐゴシック" pitchFamily="36" charset="-128"/>
              </a:defRPr>
            </a:lvl6pPr>
            <a:lvl7pPr marL="2971407" indent="-228569" eaLnBrk="0" fontAlgn="base" hangingPunct="0">
              <a:spcBef>
                <a:spcPct val="0"/>
              </a:spcBef>
              <a:spcAft>
                <a:spcPct val="0"/>
              </a:spcAft>
              <a:defRPr sz="2400">
                <a:solidFill>
                  <a:schemeClr val="tx1"/>
                </a:solidFill>
                <a:latin typeface="Times" pitchFamily="36" charset="0"/>
                <a:ea typeface="ＭＳ Ｐゴシック" pitchFamily="36" charset="-128"/>
              </a:defRPr>
            </a:lvl7pPr>
            <a:lvl8pPr marL="3428546" indent="-228569" eaLnBrk="0" fontAlgn="base" hangingPunct="0">
              <a:spcBef>
                <a:spcPct val="0"/>
              </a:spcBef>
              <a:spcAft>
                <a:spcPct val="0"/>
              </a:spcAft>
              <a:defRPr sz="2400">
                <a:solidFill>
                  <a:schemeClr val="tx1"/>
                </a:solidFill>
                <a:latin typeface="Times" pitchFamily="36" charset="0"/>
                <a:ea typeface="ＭＳ Ｐゴシック" pitchFamily="36" charset="-128"/>
              </a:defRPr>
            </a:lvl8pPr>
            <a:lvl9pPr marL="3885685" indent="-228569" eaLnBrk="0" fontAlgn="base" hangingPunct="0">
              <a:spcBef>
                <a:spcPct val="0"/>
              </a:spcBef>
              <a:spcAft>
                <a:spcPct val="0"/>
              </a:spcAft>
              <a:defRPr sz="2400">
                <a:solidFill>
                  <a:schemeClr val="tx1"/>
                </a:solidFill>
                <a:latin typeface="Times" pitchFamily="36" charset="0"/>
                <a:ea typeface="ＭＳ Ｐゴシック" pitchFamily="36" charset="-128"/>
              </a:defRPr>
            </a:lvl9pPr>
          </a:lstStyle>
          <a:p>
            <a:fld id="{3B1C1866-AB67-4309-9B75-879545B6B720}" type="slidenum">
              <a:rPr lang="en-US" sz="1200"/>
              <a:pPr/>
              <a:t>12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31"/>
          <p:cNvSpPr>
            <a:spLocks noGrp="1" noChangeArrowheads="1"/>
          </p:cNvSpPr>
          <p:nvPr>
            <p:ph type="sldNum" sz="quarter" idx="5"/>
          </p:nvPr>
        </p:nvSpPr>
        <p:spPr>
          <a:ln/>
        </p:spPr>
        <p:txBody>
          <a:bodyPr/>
          <a:lstStyle/>
          <a:p>
            <a:fld id="{F3913200-34A9-4944-9A14-3F21A107CC3D}" type="slidenum">
              <a:rPr lang="en-US"/>
              <a:pPr/>
              <a:t>17</a:t>
            </a:fld>
            <a:endParaRPr lang="en-US"/>
          </a:p>
        </p:txBody>
      </p:sp>
      <p:sp>
        <p:nvSpPr>
          <p:cNvPr id="592898"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lIns="91416" tIns="45708" rIns="91416" bIns="45708" anchor="ctr"/>
          <a:lstStyle/>
          <a:p>
            <a:endParaRPr lang="en-US"/>
          </a:p>
        </p:txBody>
      </p:sp>
      <p:sp>
        <p:nvSpPr>
          <p:cNvPr id="592899"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46" tIns="0" rIns="19046" bIns="0" anchor="b"/>
          <a:lstStyle/>
          <a:p>
            <a:pPr algn="r"/>
            <a:r>
              <a:rPr lang="en-US" sz="1000" i="1" dirty="0"/>
              <a:t>1</a:t>
            </a:r>
          </a:p>
        </p:txBody>
      </p:sp>
      <p:sp>
        <p:nvSpPr>
          <p:cNvPr id="592900"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lIns="91416" tIns="45708" rIns="91416" bIns="45708" anchor="ctr"/>
          <a:lstStyle/>
          <a:p>
            <a:endParaRPr lang="en-US"/>
          </a:p>
        </p:txBody>
      </p:sp>
      <p:sp>
        <p:nvSpPr>
          <p:cNvPr id="592901"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lIns="91416" tIns="45708" rIns="91416" bIns="45708" anchor="ctr"/>
          <a:lstStyle/>
          <a:p>
            <a:endParaRPr lang="en-US"/>
          </a:p>
        </p:txBody>
      </p:sp>
      <p:sp>
        <p:nvSpPr>
          <p:cNvPr id="592902" name="Rectangle 6"/>
          <p:cNvSpPr>
            <a:spLocks noGrp="1" noRot="1" noChangeAspect="1" noChangeArrowheads="1" noTextEdit="1"/>
          </p:cNvSpPr>
          <p:nvPr>
            <p:ph type="sldImg"/>
          </p:nvPr>
        </p:nvSpPr>
        <p:spPr>
          <a:xfrm>
            <a:off x="1156121" y="685723"/>
            <a:ext cx="4547303" cy="3428612"/>
          </a:xfrm>
          <a:ln w="12700" cap="flat">
            <a:solidFill>
              <a:schemeClr val="tx1"/>
            </a:solidFill>
          </a:ln>
        </p:spPr>
      </p:sp>
      <p:sp>
        <p:nvSpPr>
          <p:cNvPr id="592903" name="Rectangle 7"/>
          <p:cNvSpPr>
            <a:spLocks noGrp="1" noChangeArrowheads="1"/>
          </p:cNvSpPr>
          <p:nvPr>
            <p:ph type="body" idx="1"/>
          </p:nvPr>
        </p:nvSpPr>
        <p:spPr>
          <a:ln/>
        </p:spPr>
        <p:txBody>
          <a:bodyPr lIns="92050" tIns="46026" rIns="92050" bIns="46026"/>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1CD5D-7A1A-4967-AF54-28FFAB0EE0E1}"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1CD5D-7A1A-4967-AF54-28FFAB0EE0E1}"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1CD5D-7A1A-4967-AF54-28FFAB0EE0E1}"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752600"/>
            <a:ext cx="7772400" cy="4114800"/>
          </a:xfrm>
        </p:spPr>
        <p:txBody>
          <a:bodyPr/>
          <a:lstStyle/>
          <a:p>
            <a:pPr lvl="0"/>
            <a:endParaRPr lang="en-US" noProof="0" dirty="0"/>
          </a:p>
        </p:txBody>
      </p:sp>
      <p:sp>
        <p:nvSpPr>
          <p:cNvPr id="4" name="Rectangle 5"/>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pPr>
              <a:defRPr/>
            </a:pPr>
            <a:fld id="{1BD8775B-1671-4A54-98B1-578BD81FBEDA}" type="slidenum">
              <a:rPr lang="en-US"/>
              <a:pPr>
                <a:defRPr/>
              </a:pPr>
              <a:t>‹#›</a:t>
            </a:fld>
            <a:endParaRPr lang="en-US" dirty="0"/>
          </a:p>
        </p:txBody>
      </p:sp>
    </p:spTree>
    <p:extLst>
      <p:ext uri="{BB962C8B-B14F-4D97-AF65-F5344CB8AC3E}">
        <p14:creationId xmlns:p14="http://schemas.microsoft.com/office/powerpoint/2010/main" val="260098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23197" y="186267"/>
            <a:ext cx="8229600" cy="1244600"/>
          </a:xfrm>
        </p:spPr>
        <p:txBody>
          <a:bodyPr anchor="ctr">
            <a:normAutofit/>
          </a:bodyPr>
          <a:lstStyle>
            <a:lvl1pPr>
              <a:defRPr b="1">
                <a:solidFill>
                  <a:srgbClr val="1F497D"/>
                </a:solidFill>
              </a:defRPr>
            </a:lvl1pPr>
          </a:lstStyle>
          <a:p>
            <a:r>
              <a:rPr lang="en-US" smtClean="0"/>
              <a:t>Click to edit Master title style</a:t>
            </a:r>
            <a:endParaRPr lang="en-US" dirty="0"/>
          </a:p>
        </p:txBody>
      </p:sp>
      <p:sp>
        <p:nvSpPr>
          <p:cNvPr id="4" name="Content Placeholder 2"/>
          <p:cNvSpPr>
            <a:spLocks noGrp="1"/>
          </p:cNvSpPr>
          <p:nvPr>
            <p:ph idx="1"/>
          </p:nvPr>
        </p:nvSpPr>
        <p:spPr>
          <a:xfrm>
            <a:off x="331663" y="1380067"/>
            <a:ext cx="4079207" cy="4512733"/>
          </a:xfrm>
        </p:spPr>
        <p:txBody>
          <a:bodyPr/>
          <a:lstStyle>
            <a:lvl1pPr algn="l">
              <a:buClr>
                <a:schemeClr val="accent3"/>
              </a:buClr>
              <a:buFont typeface="Arial"/>
              <a:buChar char="•"/>
              <a:defRPr sz="2800">
                <a:solidFill>
                  <a:schemeClr val="tx1"/>
                </a:solidFill>
              </a:defRPr>
            </a:lvl1pPr>
            <a:lvl2pPr>
              <a:buClr>
                <a:schemeClr val="accent3">
                  <a:lumMod val="75000"/>
                </a:schemeClr>
              </a:buClr>
              <a:defRPr sz="2600"/>
            </a:lvl2pPr>
            <a:lvl3pPr>
              <a:buClr>
                <a:schemeClr val="accent3">
                  <a:lumMod val="75000"/>
                </a:schemeClr>
              </a:buClr>
              <a:defRPr/>
            </a:lvl3pPr>
            <a:lvl4pPr>
              <a:buClr>
                <a:schemeClr val="accent3">
                  <a:lumMod val="75000"/>
                </a:schemeClr>
              </a:buClr>
              <a:defRPr/>
            </a:lvl4pPr>
            <a:lvl5pPr>
              <a:buClr>
                <a:schemeClr val="accent3">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97204" y="1365153"/>
            <a:ext cx="4079207" cy="4512733"/>
          </a:xfrm>
        </p:spPr>
        <p:txBody>
          <a:bodyPr/>
          <a:lstStyle>
            <a:lvl1pPr algn="l">
              <a:buClr>
                <a:schemeClr val="accent3"/>
              </a:buClr>
              <a:buFont typeface="Arial"/>
              <a:buChar char="•"/>
              <a:defRPr sz="3000">
                <a:solidFill>
                  <a:schemeClr val="tx1"/>
                </a:solidFill>
              </a:defRPr>
            </a:lvl1pPr>
            <a:lvl2pPr>
              <a:buClr>
                <a:schemeClr val="accent3">
                  <a:lumMod val="75000"/>
                </a:schemeClr>
              </a:buClr>
              <a:defRPr sz="2600"/>
            </a:lvl2pPr>
            <a:lvl3pPr>
              <a:buClr>
                <a:schemeClr val="accent3">
                  <a:lumMod val="75000"/>
                </a:schemeClr>
              </a:buClr>
              <a:defRPr/>
            </a:lvl3pPr>
            <a:lvl4pPr>
              <a:buClr>
                <a:schemeClr val="accent3">
                  <a:lumMod val="75000"/>
                </a:schemeClr>
              </a:buClr>
              <a:defRPr/>
            </a:lvl4pPr>
            <a:lvl5pPr>
              <a:buClr>
                <a:schemeClr val="accent3">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331788" y="6313488"/>
            <a:ext cx="2133600" cy="3651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latin typeface="Calibri" pitchFamily="36" charset="0"/>
              </a:defRPr>
            </a:lvl1pPr>
          </a:lstStyle>
          <a:p>
            <a:pPr>
              <a:defRPr/>
            </a:pPr>
            <a:fld id="{C2EB3E3D-50F0-4C0C-96BE-7D272E305310}" type="slidenum">
              <a:rPr lang="en-US"/>
              <a:pPr>
                <a:defRPr/>
              </a:pPr>
              <a:t>‹#›</a:t>
            </a:fld>
            <a:endParaRPr lang="en-US"/>
          </a:p>
        </p:txBody>
      </p:sp>
    </p:spTree>
    <p:extLst>
      <p:ext uri="{BB962C8B-B14F-4D97-AF65-F5344CB8AC3E}">
        <p14:creationId xmlns:p14="http://schemas.microsoft.com/office/powerpoint/2010/main" val="176311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1CD5D-7A1A-4967-AF54-28FFAB0EE0E1}"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1CD5D-7A1A-4967-AF54-28FFAB0EE0E1}"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1CD5D-7A1A-4967-AF54-28FFAB0EE0E1}"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1CD5D-7A1A-4967-AF54-28FFAB0EE0E1}"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1CD5D-7A1A-4967-AF54-28FFAB0EE0E1}"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1CD5D-7A1A-4967-AF54-28FFAB0EE0E1}"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1CD5D-7A1A-4967-AF54-28FFAB0EE0E1}"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1CD5D-7A1A-4967-AF54-28FFAB0EE0E1}"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985FC-A430-45BC-AA35-C281DA6163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1CD5D-7A1A-4967-AF54-28FFAB0EE0E1}" type="datetimeFigureOut">
              <a:rPr lang="en-US" smtClean="0"/>
              <a:t>5/8/2014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985FC-A430-45BC-AA35-C281DA6163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76200" y="1219200"/>
            <a:ext cx="8991600" cy="1219200"/>
          </a:xfrm>
          <a:prstGeom prst="rect">
            <a:avLst/>
          </a:prstGeom>
          <a:noFill/>
          <a:ln/>
        </p:spPr>
        <p:txBody>
          <a:bodyPr vert="horz" lIns="92075" tIns="46038" rIns="92075" bIns="46038"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mj-lt"/>
                <a:ea typeface="+mj-ea"/>
                <a:cs typeface="+mj-cs"/>
              </a:rPr>
              <a:t>Swine Industry Update</a:t>
            </a:r>
            <a:endParaRPr kumimoji="0" lang="en-US"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17" name="Text Box 16"/>
          <p:cNvSpPr txBox="1">
            <a:spLocks noChangeArrowheads="1"/>
          </p:cNvSpPr>
          <p:nvPr/>
        </p:nvSpPr>
        <p:spPr bwMode="auto">
          <a:xfrm>
            <a:off x="1828800" y="2971800"/>
            <a:ext cx="5567805" cy="1945148"/>
          </a:xfrm>
          <a:prstGeom prst="rect">
            <a:avLst/>
          </a:prstGeom>
          <a:noFill/>
          <a:ln w="9525">
            <a:noFill/>
            <a:miter lim="800000"/>
            <a:headEnd/>
            <a:tailEnd/>
          </a:ln>
          <a:effectLst/>
        </p:spPr>
        <p:txBody>
          <a:bodyPr wrap="square">
            <a:spAutoFit/>
          </a:bodyPr>
          <a:lstStyle/>
          <a:p>
            <a:pPr algn="ctr">
              <a:lnSpc>
                <a:spcPct val="70000"/>
              </a:lnSpc>
            </a:pPr>
            <a:r>
              <a:rPr lang="en-US" sz="6000" i="1" dirty="0">
                <a:solidFill>
                  <a:srgbClr val="7030A0"/>
                </a:solidFill>
                <a:latin typeface="Bookman Old Style" pitchFamily="18" charset="0"/>
              </a:rPr>
              <a:t>K-S</a:t>
            </a:r>
            <a:r>
              <a:rPr lang="en-US" sz="4500" i="1" dirty="0">
                <a:solidFill>
                  <a:srgbClr val="7030A0"/>
                </a:solidFill>
                <a:latin typeface="Bookman Old Style" pitchFamily="18" charset="0"/>
              </a:rPr>
              <a:t>TATE</a:t>
            </a:r>
          </a:p>
          <a:p>
            <a:pPr algn="ctr">
              <a:lnSpc>
                <a:spcPct val="70000"/>
              </a:lnSpc>
            </a:pPr>
            <a:r>
              <a:rPr lang="en-US" sz="4200" i="1" dirty="0">
                <a:solidFill>
                  <a:srgbClr val="7030A0"/>
                </a:solidFill>
                <a:latin typeface="Bookman Old Style" pitchFamily="18" charset="0"/>
              </a:rPr>
              <a:t>R</a:t>
            </a:r>
            <a:r>
              <a:rPr lang="en-US" sz="2800" i="1" dirty="0">
                <a:solidFill>
                  <a:srgbClr val="7030A0"/>
                </a:solidFill>
                <a:latin typeface="Bookman Old Style" pitchFamily="18" charset="0"/>
              </a:rPr>
              <a:t>ESEARCH</a:t>
            </a:r>
          </a:p>
          <a:p>
            <a:pPr algn="ctr">
              <a:lnSpc>
                <a:spcPct val="70000"/>
              </a:lnSpc>
            </a:pPr>
            <a:r>
              <a:rPr lang="en-US" sz="2800" i="1" dirty="0">
                <a:solidFill>
                  <a:srgbClr val="7030A0"/>
                </a:solidFill>
                <a:latin typeface="Bookman Old Style" pitchFamily="18" charset="0"/>
              </a:rPr>
              <a:t>and</a:t>
            </a:r>
          </a:p>
          <a:p>
            <a:pPr algn="ctr">
              <a:lnSpc>
                <a:spcPct val="70000"/>
              </a:lnSpc>
            </a:pPr>
            <a:r>
              <a:rPr lang="en-US" sz="4200" i="1" dirty="0">
                <a:solidFill>
                  <a:srgbClr val="7030A0"/>
                </a:solidFill>
                <a:latin typeface="Bookman Old Style" pitchFamily="18" charset="0"/>
              </a:rPr>
              <a:t>E</a:t>
            </a:r>
            <a:r>
              <a:rPr lang="en-US" sz="2800" i="1" dirty="0">
                <a:solidFill>
                  <a:srgbClr val="7030A0"/>
                </a:solidFill>
                <a:latin typeface="Bookman Old Style" pitchFamily="18" charset="0"/>
              </a:rPr>
              <a:t>XTENSION</a:t>
            </a:r>
          </a:p>
        </p:txBody>
      </p:sp>
    </p:spTree>
    <p:extLst>
      <p:ext uri="{BB962C8B-B14F-4D97-AF65-F5344CB8AC3E}">
        <p14:creationId xmlns:p14="http://schemas.microsoft.com/office/powerpoint/2010/main" val="168306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jderouch\Documents\Extension\Swine\Swine education trips\2012\pictures\DSC00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5133"/>
            <a:ext cx="9144000" cy="514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38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jderouch\Documents\Extension\Swine\Swine education trips\2012\pictures\DSC005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5133"/>
            <a:ext cx="9144000" cy="514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7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23850" y="185738"/>
            <a:ext cx="8229600" cy="1244600"/>
          </a:xfrm>
        </p:spPr>
        <p:txBody>
          <a:bodyPr/>
          <a:lstStyle/>
          <a:p>
            <a:pPr eaLnBrk="1" hangingPunct="1"/>
            <a:r>
              <a:rPr lang="en-US" smtClean="0">
                <a:ea typeface="ＭＳ Ｐゴシック" pitchFamily="36" charset="-128"/>
              </a:rPr>
              <a:t>Pork and the Rural Economy</a:t>
            </a:r>
          </a:p>
        </p:txBody>
      </p:sp>
      <p:sp>
        <p:nvSpPr>
          <p:cNvPr id="36867" name="Content Placeholder 2"/>
          <p:cNvSpPr>
            <a:spLocks noGrp="1"/>
          </p:cNvSpPr>
          <p:nvPr>
            <p:ph idx="1"/>
          </p:nvPr>
        </p:nvSpPr>
        <p:spPr>
          <a:xfrm>
            <a:off x="331788" y="1379538"/>
            <a:ext cx="4079875" cy="4513262"/>
          </a:xfrm>
        </p:spPr>
        <p:txBody>
          <a:bodyPr/>
          <a:lstStyle/>
          <a:p>
            <a:pPr eaLnBrk="1" hangingPunct="1">
              <a:buClr>
                <a:srgbClr val="9BBB59"/>
              </a:buClr>
              <a:buFont typeface="Arial" charset="0"/>
              <a:buChar char="•"/>
            </a:pPr>
            <a:r>
              <a:rPr lang="en-US" smtClean="0">
                <a:ea typeface="ＭＳ Ｐゴシック" pitchFamily="36" charset="-128"/>
              </a:rPr>
              <a:t>Pork Industry consumes 10% of the total </a:t>
            </a:r>
            <a:br>
              <a:rPr lang="en-US" smtClean="0">
                <a:ea typeface="ＭＳ Ｐゴシック" pitchFamily="36" charset="-128"/>
              </a:rPr>
            </a:br>
            <a:r>
              <a:rPr lang="en-US" smtClean="0">
                <a:ea typeface="ＭＳ Ｐゴシック" pitchFamily="36" charset="-128"/>
              </a:rPr>
              <a:t>US corn crop – </a:t>
            </a:r>
            <a:br>
              <a:rPr lang="en-US" smtClean="0">
                <a:ea typeface="ＭＳ Ｐゴシック" pitchFamily="36" charset="-128"/>
              </a:rPr>
            </a:br>
            <a:r>
              <a:rPr lang="en-US" smtClean="0">
                <a:ea typeface="ＭＳ Ｐゴシック" pitchFamily="36" charset="-128"/>
              </a:rPr>
              <a:t>1.4 billion bushels.</a:t>
            </a:r>
          </a:p>
          <a:p>
            <a:pPr eaLnBrk="1" hangingPunct="1">
              <a:buClr>
                <a:srgbClr val="9BBB59"/>
              </a:buClr>
              <a:buFont typeface="Arial" charset="0"/>
              <a:buNone/>
            </a:pPr>
            <a:endParaRPr lang="en-US" smtClean="0">
              <a:ea typeface="ＭＳ Ｐゴシック" pitchFamily="36" charset="-128"/>
            </a:endParaRPr>
          </a:p>
          <a:p>
            <a:pPr eaLnBrk="1" hangingPunct="1">
              <a:buClr>
                <a:srgbClr val="9BBB59"/>
              </a:buClr>
              <a:buFont typeface="Arial" charset="0"/>
              <a:buChar char="•"/>
            </a:pPr>
            <a:r>
              <a:rPr lang="en-US" smtClean="0">
                <a:ea typeface="ＭＳ Ｐゴシック" pitchFamily="36" charset="-128"/>
              </a:rPr>
              <a:t>Pork Industry consumes roughly 10% of the US soybean crop - 283 million bushels.</a:t>
            </a:r>
          </a:p>
          <a:p>
            <a:pPr eaLnBrk="1" hangingPunct="1">
              <a:buClr>
                <a:srgbClr val="9BBB59"/>
              </a:buClr>
              <a:buFont typeface="Arial" charset="0"/>
              <a:buChar char="•"/>
            </a:pPr>
            <a:endParaRPr lang="en-US" smtClean="0">
              <a:ea typeface="ＭＳ Ｐゴシック" pitchFamily="36" charset="-128"/>
            </a:endParaRPr>
          </a:p>
        </p:txBody>
      </p:sp>
      <p:pic>
        <p:nvPicPr>
          <p:cNvPr id="5" name="Content Placeholder 7" descr="combine.jpg"/>
          <p:cNvPicPr>
            <a:picLocks noGrp="1" noChangeAspect="1"/>
          </p:cNvPicPr>
          <p:nvPr>
            <p:ph idx="1"/>
          </p:nvPr>
        </p:nvPicPr>
        <p:blipFill>
          <a:blip r:embed="rId3"/>
          <a:srcRect/>
          <a:stretch>
            <a:fillRect/>
          </a:stretch>
        </p:blipFill>
        <p:spPr>
          <a:xfrm>
            <a:off x="4862513" y="1663700"/>
            <a:ext cx="3941762" cy="3929063"/>
          </a:xfrm>
          <a:effectLst>
            <a:outerShdw blurRad="50800" dist="38100" dir="2700000" algn="tl" rotWithShape="0">
              <a:srgbClr val="000000">
                <a:alpha val="42999"/>
              </a:srgbClr>
            </a:outerShdw>
          </a:effectLst>
        </p:spPr>
      </p:pic>
    </p:spTree>
    <p:extLst>
      <p:ext uri="{BB962C8B-B14F-4D97-AF65-F5344CB8AC3E}">
        <p14:creationId xmlns:p14="http://schemas.microsoft.com/office/powerpoint/2010/main" val="3202103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KS Swine industry future</a:t>
            </a:r>
            <a:endParaRPr lang="en-US" dirty="0"/>
          </a:p>
        </p:txBody>
      </p:sp>
      <p:sp>
        <p:nvSpPr>
          <p:cNvPr id="3" name="Content Placeholder 2"/>
          <p:cNvSpPr>
            <a:spLocks noGrp="1"/>
          </p:cNvSpPr>
          <p:nvPr>
            <p:ph idx="1"/>
          </p:nvPr>
        </p:nvSpPr>
        <p:spPr>
          <a:xfrm>
            <a:off x="457200" y="1219200"/>
            <a:ext cx="8382000" cy="4572000"/>
          </a:xfrm>
        </p:spPr>
        <p:txBody>
          <a:bodyPr>
            <a:normAutofit fontScale="92500" lnSpcReduction="10000"/>
          </a:bodyPr>
          <a:lstStyle/>
          <a:p>
            <a:r>
              <a:rPr lang="en-US" dirty="0" smtClean="0"/>
              <a:t>Volatility</a:t>
            </a:r>
          </a:p>
          <a:p>
            <a:pPr lvl="1"/>
            <a:r>
              <a:rPr lang="en-US" dirty="0" smtClean="0"/>
              <a:t>Good times for land-based diversified systems</a:t>
            </a:r>
          </a:p>
          <a:p>
            <a:pPr lvl="2"/>
            <a:r>
              <a:rPr lang="en-US" dirty="0" smtClean="0"/>
              <a:t>Make money on grain when pigs losing money and (hopefully) vice versa</a:t>
            </a:r>
          </a:p>
          <a:p>
            <a:pPr lvl="2"/>
            <a:r>
              <a:rPr lang="en-US" dirty="0" smtClean="0"/>
              <a:t>These farms will continually question whether they want to remain in swine industry</a:t>
            </a:r>
          </a:p>
          <a:p>
            <a:pPr lvl="1"/>
            <a:r>
              <a:rPr lang="en-US" dirty="0" smtClean="0"/>
              <a:t>Large systems must have either:</a:t>
            </a:r>
          </a:p>
          <a:p>
            <a:pPr lvl="2"/>
            <a:r>
              <a:rPr lang="en-US" dirty="0" smtClean="0"/>
              <a:t>Deep pockets (high equity and understanding banker)</a:t>
            </a:r>
          </a:p>
          <a:p>
            <a:pPr lvl="2"/>
            <a:r>
              <a:rPr lang="en-US" dirty="0" smtClean="0"/>
              <a:t>Risk management to avoid open market swings</a:t>
            </a:r>
          </a:p>
          <a:p>
            <a:r>
              <a:rPr lang="en-US" dirty="0" smtClean="0"/>
              <a:t>KDA promoting swine production in KS</a:t>
            </a:r>
          </a:p>
          <a:p>
            <a:pPr lvl="1"/>
            <a:r>
              <a:rPr lang="en-US" dirty="0" smtClean="0"/>
              <a:t>Stated goal to be top 5 producer in US</a:t>
            </a:r>
          </a:p>
          <a:p>
            <a:pPr lvl="2"/>
            <a:endParaRPr lang="en-US" dirty="0"/>
          </a:p>
        </p:txBody>
      </p:sp>
    </p:spTree>
    <p:extLst>
      <p:ext uri="{BB962C8B-B14F-4D97-AF65-F5344CB8AC3E}">
        <p14:creationId xmlns:p14="http://schemas.microsoft.com/office/powerpoint/2010/main" val="952062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err="1" smtClean="0"/>
              <a:t>Improvest</a:t>
            </a:r>
            <a:r>
              <a:rPr lang="en-US" dirty="0" smtClean="0"/>
              <a:t> </a:t>
            </a:r>
            <a:endParaRPr lang="en-US" dirty="0"/>
          </a:p>
        </p:txBody>
      </p:sp>
      <p:sp>
        <p:nvSpPr>
          <p:cNvPr id="3" name="Content Placeholder 2"/>
          <p:cNvSpPr>
            <a:spLocks noGrp="1"/>
          </p:cNvSpPr>
          <p:nvPr>
            <p:ph idx="1"/>
          </p:nvPr>
        </p:nvSpPr>
        <p:spPr>
          <a:xfrm>
            <a:off x="422564" y="457200"/>
            <a:ext cx="8721436" cy="3886200"/>
          </a:xfrm>
        </p:spPr>
        <p:txBody>
          <a:bodyPr>
            <a:noAutofit/>
          </a:bodyPr>
          <a:lstStyle/>
          <a:p>
            <a:r>
              <a:rPr lang="en-US" sz="2800" b="1" dirty="0"/>
              <a:t>What is IMPROVEST</a:t>
            </a:r>
            <a:r>
              <a:rPr lang="en-US" sz="2800" b="1" baseline="30000" dirty="0"/>
              <a:t>®</a:t>
            </a:r>
            <a:r>
              <a:rPr lang="en-US" sz="2800" b="1" dirty="0"/>
              <a:t> and how does it work?</a:t>
            </a:r>
            <a:endParaRPr lang="en-US" sz="2800" dirty="0"/>
          </a:p>
          <a:p>
            <a:r>
              <a:rPr lang="en-US" sz="2800" dirty="0"/>
              <a:t>IMPROVEST</a:t>
            </a:r>
            <a:r>
              <a:rPr lang="en-US" sz="2800" baseline="30000" dirty="0"/>
              <a:t>®</a:t>
            </a:r>
            <a:r>
              <a:rPr lang="en-US" sz="2800" dirty="0"/>
              <a:t> (</a:t>
            </a:r>
            <a:r>
              <a:rPr lang="en-US" sz="2800" i="1" dirty="0"/>
              <a:t>gonadotropin releasing factor analog – diphtheria toxoid conjugate</a:t>
            </a:r>
            <a:r>
              <a:rPr lang="en-US" sz="2800" dirty="0"/>
              <a:t>) is a veterinary prescription product that is a </a:t>
            </a:r>
            <a:r>
              <a:rPr lang="en-US" sz="2800" b="1" dirty="0"/>
              <a:t>safe and effective alternative to physical castration.</a:t>
            </a:r>
            <a:r>
              <a:rPr lang="en-US" sz="2800" dirty="0"/>
              <a:t> It’s a </a:t>
            </a:r>
            <a:r>
              <a:rPr lang="en-US" sz="2800" b="1" dirty="0"/>
              <a:t>protein compound</a:t>
            </a:r>
            <a:r>
              <a:rPr lang="en-US" sz="2800" dirty="0"/>
              <a:t> that </a:t>
            </a:r>
            <a:r>
              <a:rPr lang="en-US" sz="2800" b="1" dirty="0"/>
              <a:t>works like an immunization</a:t>
            </a:r>
            <a:r>
              <a:rPr lang="en-US" sz="2800" dirty="0"/>
              <a:t> to protect against unpleasant aromas that can occur when cooking pork from some male pigs.</a:t>
            </a:r>
          </a:p>
          <a:p>
            <a:r>
              <a:rPr lang="en-US" sz="2800" dirty="0"/>
              <a:t>FDA-approved, IMPROVEST</a:t>
            </a:r>
            <a:r>
              <a:rPr lang="en-US" sz="2800" baseline="30000" dirty="0"/>
              <a:t>®</a:t>
            </a:r>
            <a:r>
              <a:rPr lang="en-US" sz="2800" dirty="0"/>
              <a:t> is for the temporary immunological castration and reduction of boar taint in intact male pigs intended for pork. It uses the pig’s own immune system to provide the same effect as physical castration, but much later in the male pig’s life</a:t>
            </a:r>
            <a:r>
              <a:rPr lang="en-US" sz="2800" dirty="0" smtClean="0"/>
              <a:t>.</a:t>
            </a:r>
            <a:endParaRPr lang="en-US" sz="2800" dirty="0"/>
          </a:p>
        </p:txBody>
      </p:sp>
    </p:spTree>
    <p:extLst>
      <p:ext uri="{BB962C8B-B14F-4D97-AF65-F5344CB8AC3E}">
        <p14:creationId xmlns:p14="http://schemas.microsoft.com/office/powerpoint/2010/main" val="668979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dirty="0" err="1" smtClean="0"/>
              <a:t>Improvest</a:t>
            </a:r>
            <a:r>
              <a:rPr lang="en-US" dirty="0" smtClean="0"/>
              <a:t> </a:t>
            </a:r>
            <a:endParaRPr lang="en-US" dirty="0"/>
          </a:p>
        </p:txBody>
      </p:sp>
      <p:sp>
        <p:nvSpPr>
          <p:cNvPr id="3" name="Content Placeholder 2"/>
          <p:cNvSpPr>
            <a:spLocks noGrp="1"/>
          </p:cNvSpPr>
          <p:nvPr>
            <p:ph idx="1"/>
          </p:nvPr>
        </p:nvSpPr>
        <p:spPr>
          <a:xfrm>
            <a:off x="152400" y="1447800"/>
            <a:ext cx="8991600" cy="5638800"/>
          </a:xfrm>
        </p:spPr>
        <p:txBody>
          <a:bodyPr>
            <a:noAutofit/>
          </a:bodyPr>
          <a:lstStyle/>
          <a:p>
            <a:r>
              <a:rPr lang="en-US" sz="2800" b="1" dirty="0" smtClean="0"/>
              <a:t>IMPROVEST</a:t>
            </a:r>
            <a:r>
              <a:rPr lang="en-US" sz="2800" b="1" baseline="30000" dirty="0"/>
              <a:t>®</a:t>
            </a:r>
            <a:r>
              <a:rPr lang="en-US" sz="2800" b="1" dirty="0"/>
              <a:t> works like an immunization</a:t>
            </a:r>
          </a:p>
          <a:p>
            <a:r>
              <a:rPr lang="en-US" sz="2800" dirty="0"/>
              <a:t>IMPROVEST</a:t>
            </a:r>
            <a:r>
              <a:rPr lang="en-US" sz="2800" baseline="30000" dirty="0"/>
              <a:t>®</a:t>
            </a:r>
            <a:r>
              <a:rPr lang="en-US" sz="2800" dirty="0"/>
              <a:t> works like an immunization, using the male pig’s immune system to temporarily reduce the two major off-odor causing compounds in pork, </a:t>
            </a:r>
            <a:r>
              <a:rPr lang="en-US" sz="2800" dirty="0" err="1"/>
              <a:t>androstenone</a:t>
            </a:r>
            <a:r>
              <a:rPr lang="en-US" sz="2800" dirty="0"/>
              <a:t> and </a:t>
            </a:r>
            <a:r>
              <a:rPr lang="en-US" sz="2800" dirty="0" err="1"/>
              <a:t>skatole</a:t>
            </a:r>
            <a:r>
              <a:rPr lang="en-US" sz="2800" dirty="0" smtClean="0"/>
              <a:t>.</a:t>
            </a:r>
          </a:p>
          <a:p>
            <a:r>
              <a:rPr lang="en-US" sz="2800" dirty="0"/>
              <a:t>IMPROVEST</a:t>
            </a:r>
            <a:r>
              <a:rPr lang="en-US" sz="2800" baseline="30000" dirty="0"/>
              <a:t>®</a:t>
            </a:r>
            <a:r>
              <a:rPr lang="en-US" sz="2800" dirty="0"/>
              <a:t> is given subcutaneously behind the base of the pig’s ear in </a:t>
            </a:r>
            <a:r>
              <a:rPr lang="en-US" sz="2800" dirty="0" smtClean="0"/>
              <a:t>two </a:t>
            </a:r>
            <a:r>
              <a:rPr lang="en-US" sz="2800" dirty="0"/>
              <a:t>2-mL </a:t>
            </a:r>
            <a:r>
              <a:rPr lang="en-US" sz="2800" dirty="0" smtClean="0"/>
              <a:t>doses.  1</a:t>
            </a:r>
            <a:r>
              <a:rPr lang="en-US" sz="2800" baseline="30000" dirty="0" smtClean="0"/>
              <a:t>st</a:t>
            </a:r>
            <a:r>
              <a:rPr lang="en-US" sz="2800" dirty="0" smtClean="0"/>
              <a:t> does is primer;  2</a:t>
            </a:r>
            <a:r>
              <a:rPr lang="en-US" sz="2800" baseline="30000" dirty="0" smtClean="0"/>
              <a:t>nd</a:t>
            </a:r>
            <a:r>
              <a:rPr lang="en-US" sz="2800" dirty="0" smtClean="0"/>
              <a:t> dose causes the immune response, market pigs 3 to 10 weeks following 2</a:t>
            </a:r>
            <a:r>
              <a:rPr lang="en-US" sz="2800" baseline="30000" dirty="0" smtClean="0"/>
              <a:t>nd</a:t>
            </a:r>
            <a:r>
              <a:rPr lang="en-US" sz="2800" dirty="0" smtClean="0"/>
              <a:t> dose.</a:t>
            </a:r>
            <a:endParaRPr lang="en-US" sz="2800" dirty="0"/>
          </a:p>
        </p:txBody>
      </p:sp>
    </p:spTree>
    <p:extLst>
      <p:ext uri="{BB962C8B-B14F-4D97-AF65-F5344CB8AC3E}">
        <p14:creationId xmlns:p14="http://schemas.microsoft.com/office/powerpoint/2010/main" val="2481061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Adult PQA+</a:t>
            </a:r>
            <a:endParaRPr lang="en-US" dirty="0"/>
          </a:p>
        </p:txBody>
      </p:sp>
      <p:sp>
        <p:nvSpPr>
          <p:cNvPr id="3" name="Content Placeholder 2"/>
          <p:cNvSpPr>
            <a:spLocks noGrp="1"/>
          </p:cNvSpPr>
          <p:nvPr>
            <p:ph idx="1"/>
          </p:nvPr>
        </p:nvSpPr>
        <p:spPr>
          <a:xfrm>
            <a:off x="457200" y="1219200"/>
            <a:ext cx="8382000" cy="4572000"/>
          </a:xfrm>
        </p:spPr>
        <p:txBody>
          <a:bodyPr>
            <a:normAutofit/>
          </a:bodyPr>
          <a:lstStyle/>
          <a:p>
            <a:r>
              <a:rPr lang="en-US" dirty="0" smtClean="0"/>
              <a:t>Program is under revision to include more animal handling aspects</a:t>
            </a:r>
          </a:p>
          <a:p>
            <a:r>
              <a:rPr lang="en-US" dirty="0" smtClean="0"/>
              <a:t>All Advisors will have to be trained in May-June 2013.</a:t>
            </a:r>
          </a:p>
          <a:p>
            <a:r>
              <a:rPr lang="en-US" dirty="0" smtClean="0"/>
              <a:t>Major Change – All individuals you certify must now take and pass a test.</a:t>
            </a:r>
          </a:p>
          <a:p>
            <a:pPr lvl="1"/>
            <a:r>
              <a:rPr lang="en-US" dirty="0" smtClean="0"/>
              <a:t>Similar to the test you take to pass to become an advisor.</a:t>
            </a:r>
          </a:p>
          <a:p>
            <a:pPr lvl="2"/>
            <a:endParaRPr lang="en-US" dirty="0"/>
          </a:p>
        </p:txBody>
      </p:sp>
    </p:spTree>
    <p:extLst>
      <p:ext uri="{BB962C8B-B14F-4D97-AF65-F5344CB8AC3E}">
        <p14:creationId xmlns:p14="http://schemas.microsoft.com/office/powerpoint/2010/main" val="538587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ChangeArrowheads="1"/>
          </p:cNvSpPr>
          <p:nvPr/>
        </p:nvSpPr>
        <p:spPr bwMode="auto">
          <a:xfrm>
            <a:off x="711200" y="6248400"/>
            <a:ext cx="1896533" cy="457200"/>
          </a:xfrm>
          <a:prstGeom prst="rect">
            <a:avLst/>
          </a:prstGeom>
          <a:noFill/>
          <a:ln w="9525">
            <a:noFill/>
            <a:miter lim="800000"/>
            <a:headEnd/>
            <a:tailEnd/>
          </a:ln>
          <a:effectLst/>
        </p:spPr>
        <p:txBody>
          <a:bodyPr wrap="none" anchor="ctr"/>
          <a:lstStyle/>
          <a:p>
            <a:endParaRPr lang="en-US"/>
          </a:p>
        </p:txBody>
      </p:sp>
      <p:sp>
        <p:nvSpPr>
          <p:cNvPr id="591875" name="Rectangle 3"/>
          <p:cNvSpPr>
            <a:spLocks noChangeArrowheads="1"/>
          </p:cNvSpPr>
          <p:nvPr/>
        </p:nvSpPr>
        <p:spPr bwMode="auto">
          <a:xfrm>
            <a:off x="3149600" y="6248400"/>
            <a:ext cx="2844800" cy="457200"/>
          </a:xfrm>
          <a:prstGeom prst="rect">
            <a:avLst/>
          </a:prstGeom>
          <a:noFill/>
          <a:ln w="9525">
            <a:noFill/>
            <a:miter lim="800000"/>
            <a:headEnd/>
            <a:tailEnd/>
          </a:ln>
          <a:effectLst/>
        </p:spPr>
        <p:txBody>
          <a:bodyPr wrap="none" anchor="ctr"/>
          <a:lstStyle/>
          <a:p>
            <a:endParaRPr lang="en-US"/>
          </a:p>
        </p:txBody>
      </p:sp>
      <p:pic>
        <p:nvPicPr>
          <p:cNvPr id="591889" name="Picture 17" descr="SwineIndustryDay logo"/>
          <p:cNvPicPr>
            <a:picLocks noChangeAspect="1" noChangeArrowheads="1"/>
          </p:cNvPicPr>
          <p:nvPr/>
        </p:nvPicPr>
        <p:blipFill>
          <a:blip r:embed="rId3" cstate="print"/>
          <a:srcRect/>
          <a:stretch>
            <a:fillRect/>
          </a:stretch>
        </p:blipFill>
        <p:spPr bwMode="auto">
          <a:xfrm>
            <a:off x="1151467" y="457200"/>
            <a:ext cx="6739467" cy="4262438"/>
          </a:xfrm>
          <a:prstGeom prst="rect">
            <a:avLst/>
          </a:prstGeom>
          <a:noFill/>
        </p:spPr>
      </p:pic>
      <p:sp>
        <p:nvSpPr>
          <p:cNvPr id="591891" name="Text Box 19"/>
          <p:cNvSpPr txBox="1">
            <a:spLocks noChangeArrowheads="1"/>
          </p:cNvSpPr>
          <p:nvPr/>
        </p:nvSpPr>
        <p:spPr bwMode="auto">
          <a:xfrm>
            <a:off x="1371600" y="4992469"/>
            <a:ext cx="6682150" cy="646331"/>
          </a:xfrm>
          <a:prstGeom prst="rect">
            <a:avLst/>
          </a:prstGeom>
          <a:noFill/>
          <a:ln w="9525">
            <a:noFill/>
            <a:miter lim="800000"/>
            <a:headEnd/>
            <a:tailEnd/>
          </a:ln>
          <a:effectLst/>
        </p:spPr>
        <p:txBody>
          <a:bodyPr wrap="none">
            <a:spAutoFit/>
          </a:bodyPr>
          <a:lstStyle/>
          <a:p>
            <a:r>
              <a:rPr lang="en-US" sz="3600" b="1" i="1" dirty="0" smtClean="0">
                <a:latin typeface="Arial" pitchFamily="34" charset="0"/>
              </a:rPr>
              <a:t>Thursday, November 15, 2012</a:t>
            </a:r>
            <a:endParaRPr lang="en-US" sz="3600" b="1" i="1" dirty="0">
              <a:latin typeface="Arial" pitchFamily="34" charset="0"/>
            </a:endParaRPr>
          </a:p>
        </p:txBody>
      </p:sp>
      <p:sp>
        <p:nvSpPr>
          <p:cNvPr id="6" name="Rectangle 5"/>
          <p:cNvSpPr/>
          <p:nvPr/>
        </p:nvSpPr>
        <p:spPr>
          <a:xfrm>
            <a:off x="3962400" y="3987225"/>
            <a:ext cx="1210588" cy="646331"/>
          </a:xfrm>
          <a:prstGeom prst="rect">
            <a:avLst/>
          </a:prstGeom>
        </p:spPr>
        <p:txBody>
          <a:bodyPr wrap="none">
            <a:spAutoFit/>
          </a:bodyPr>
          <a:lstStyle/>
          <a:p>
            <a:r>
              <a:rPr lang="en-US" sz="3600" b="1" dirty="0" smtClean="0">
                <a:latin typeface="Arial" pitchFamily="34" charset="0"/>
              </a:rPr>
              <a:t>2012</a:t>
            </a:r>
            <a:endParaRPr lang="en-US" sz="3600" dirty="0"/>
          </a:p>
        </p:txBody>
      </p:sp>
    </p:spTree>
    <p:extLst>
      <p:ext uri="{BB962C8B-B14F-4D97-AF65-F5344CB8AC3E}">
        <p14:creationId xmlns:p14="http://schemas.microsoft.com/office/powerpoint/2010/main" val="40137567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Junior Swine Producer Day</a:t>
            </a:r>
            <a:endParaRPr lang="en-US" dirty="0"/>
          </a:p>
        </p:txBody>
      </p:sp>
      <p:sp>
        <p:nvSpPr>
          <p:cNvPr id="3" name="Content Placeholder 2"/>
          <p:cNvSpPr>
            <a:spLocks noGrp="1"/>
          </p:cNvSpPr>
          <p:nvPr>
            <p:ph idx="1"/>
          </p:nvPr>
        </p:nvSpPr>
        <p:spPr>
          <a:xfrm>
            <a:off x="609600" y="1447800"/>
            <a:ext cx="8153400" cy="4648200"/>
          </a:xfrm>
        </p:spPr>
        <p:txBody>
          <a:bodyPr>
            <a:normAutofit lnSpcReduction="10000"/>
          </a:bodyPr>
          <a:lstStyle/>
          <a:p>
            <a:r>
              <a:rPr lang="en-US" dirty="0" smtClean="0"/>
              <a:t>To be held February 16, 2012</a:t>
            </a:r>
          </a:p>
          <a:p>
            <a:pPr lvl="1"/>
            <a:r>
              <a:rPr lang="en-US" dirty="0" smtClean="0"/>
              <a:t>Held every other year in Manhattan</a:t>
            </a:r>
          </a:p>
          <a:p>
            <a:pPr lvl="1"/>
            <a:r>
              <a:rPr lang="en-US" dirty="0" smtClean="0"/>
              <a:t>400 youth and adults attend (2011 - 47 counties)</a:t>
            </a:r>
          </a:p>
          <a:p>
            <a:r>
              <a:rPr lang="en-US" dirty="0" smtClean="0"/>
              <a:t>Focused on the basics of swine projects</a:t>
            </a:r>
          </a:p>
          <a:p>
            <a:pPr lvl="1"/>
            <a:r>
              <a:rPr lang="en-US" dirty="0" smtClean="0"/>
              <a:t>Buying the right pig, daily care, nutrition, showing, youth PQA+ and </a:t>
            </a:r>
            <a:r>
              <a:rPr lang="en-US" dirty="0" err="1" smtClean="0"/>
              <a:t>skillathon</a:t>
            </a:r>
            <a:r>
              <a:rPr lang="en-US" dirty="0" smtClean="0"/>
              <a:t> etc..</a:t>
            </a:r>
          </a:p>
          <a:p>
            <a:r>
              <a:rPr lang="en-US" dirty="0" smtClean="0"/>
              <a:t>More information to come</a:t>
            </a:r>
          </a:p>
          <a:p>
            <a:pPr lvl="1"/>
            <a:r>
              <a:rPr lang="en-US" dirty="0" smtClean="0"/>
              <a:t>We greatly appreciate your promotion and support of this event</a:t>
            </a:r>
          </a:p>
          <a:p>
            <a:pPr lvl="1"/>
            <a:endParaRPr lang="en-US" dirty="0" smtClean="0"/>
          </a:p>
          <a:p>
            <a:pPr lvl="1"/>
            <a:endParaRPr lang="en-US" dirty="0"/>
          </a:p>
        </p:txBody>
      </p:sp>
    </p:spTree>
    <p:extLst>
      <p:ext uri="{BB962C8B-B14F-4D97-AF65-F5344CB8AC3E}">
        <p14:creationId xmlns:p14="http://schemas.microsoft.com/office/powerpoint/2010/main" val="2077610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76200" y="1219200"/>
            <a:ext cx="8991600" cy="1219200"/>
          </a:xfrm>
          <a:prstGeom prst="rect">
            <a:avLst/>
          </a:prstGeom>
          <a:noFill/>
          <a:ln/>
        </p:spPr>
        <p:txBody>
          <a:bodyPr vert="horz" lIns="92075" tIns="46038" rIns="92075" bIns="46038"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mj-lt"/>
                <a:ea typeface="+mj-ea"/>
                <a:cs typeface="+mj-cs"/>
              </a:rPr>
              <a:t>Thank you!</a:t>
            </a:r>
            <a:endParaRPr kumimoji="0" lang="en-US"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17" name="Text Box 16"/>
          <p:cNvSpPr txBox="1">
            <a:spLocks noChangeArrowheads="1"/>
          </p:cNvSpPr>
          <p:nvPr/>
        </p:nvSpPr>
        <p:spPr bwMode="auto">
          <a:xfrm>
            <a:off x="1828800" y="2971800"/>
            <a:ext cx="5567805" cy="1945148"/>
          </a:xfrm>
          <a:prstGeom prst="rect">
            <a:avLst/>
          </a:prstGeom>
          <a:noFill/>
          <a:ln w="9525">
            <a:noFill/>
            <a:miter lim="800000"/>
            <a:headEnd/>
            <a:tailEnd/>
          </a:ln>
          <a:effectLst/>
        </p:spPr>
        <p:txBody>
          <a:bodyPr wrap="square">
            <a:spAutoFit/>
          </a:bodyPr>
          <a:lstStyle/>
          <a:p>
            <a:pPr algn="ctr">
              <a:lnSpc>
                <a:spcPct val="70000"/>
              </a:lnSpc>
            </a:pPr>
            <a:r>
              <a:rPr lang="en-US" sz="6000" i="1" dirty="0">
                <a:solidFill>
                  <a:srgbClr val="7030A0"/>
                </a:solidFill>
                <a:latin typeface="Bookman Old Style" pitchFamily="18" charset="0"/>
              </a:rPr>
              <a:t>K-S</a:t>
            </a:r>
            <a:r>
              <a:rPr lang="en-US" sz="4500" i="1" dirty="0">
                <a:solidFill>
                  <a:srgbClr val="7030A0"/>
                </a:solidFill>
                <a:latin typeface="Bookman Old Style" pitchFamily="18" charset="0"/>
              </a:rPr>
              <a:t>TATE</a:t>
            </a:r>
          </a:p>
          <a:p>
            <a:pPr algn="ctr">
              <a:lnSpc>
                <a:spcPct val="70000"/>
              </a:lnSpc>
            </a:pPr>
            <a:r>
              <a:rPr lang="en-US" sz="4200" i="1" dirty="0">
                <a:solidFill>
                  <a:srgbClr val="7030A0"/>
                </a:solidFill>
                <a:latin typeface="Bookman Old Style" pitchFamily="18" charset="0"/>
              </a:rPr>
              <a:t>R</a:t>
            </a:r>
            <a:r>
              <a:rPr lang="en-US" sz="2800" i="1" dirty="0">
                <a:solidFill>
                  <a:srgbClr val="7030A0"/>
                </a:solidFill>
                <a:latin typeface="Bookman Old Style" pitchFamily="18" charset="0"/>
              </a:rPr>
              <a:t>ESEARCH</a:t>
            </a:r>
          </a:p>
          <a:p>
            <a:pPr algn="ctr">
              <a:lnSpc>
                <a:spcPct val="70000"/>
              </a:lnSpc>
            </a:pPr>
            <a:r>
              <a:rPr lang="en-US" sz="2800" i="1" dirty="0">
                <a:solidFill>
                  <a:srgbClr val="7030A0"/>
                </a:solidFill>
                <a:latin typeface="Bookman Old Style" pitchFamily="18" charset="0"/>
              </a:rPr>
              <a:t>and</a:t>
            </a:r>
          </a:p>
          <a:p>
            <a:pPr algn="ctr">
              <a:lnSpc>
                <a:spcPct val="70000"/>
              </a:lnSpc>
            </a:pPr>
            <a:r>
              <a:rPr lang="en-US" sz="4200" i="1" dirty="0">
                <a:solidFill>
                  <a:srgbClr val="7030A0"/>
                </a:solidFill>
                <a:latin typeface="Bookman Old Style" pitchFamily="18" charset="0"/>
              </a:rPr>
              <a:t>E</a:t>
            </a:r>
            <a:r>
              <a:rPr lang="en-US" sz="2800" i="1" dirty="0">
                <a:solidFill>
                  <a:srgbClr val="7030A0"/>
                </a:solidFill>
                <a:latin typeface="Bookman Old Style" pitchFamily="18" charset="0"/>
              </a:rPr>
              <a:t>XTENSION</a:t>
            </a:r>
          </a:p>
        </p:txBody>
      </p:sp>
    </p:spTree>
    <p:extLst>
      <p:ext uri="{BB962C8B-B14F-4D97-AF65-F5344CB8AC3E}">
        <p14:creationId xmlns:p14="http://schemas.microsoft.com/office/powerpoint/2010/main" val="684846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KSU Swine Extension Team</a:t>
            </a:r>
            <a:endParaRPr lang="en-US" dirty="0"/>
          </a:p>
        </p:txBody>
      </p:sp>
      <p:sp>
        <p:nvSpPr>
          <p:cNvPr id="3" name="Content Placeholder 2"/>
          <p:cNvSpPr>
            <a:spLocks noGrp="1"/>
          </p:cNvSpPr>
          <p:nvPr>
            <p:ph idx="1"/>
          </p:nvPr>
        </p:nvSpPr>
        <p:spPr>
          <a:xfrm>
            <a:off x="304800" y="1447800"/>
            <a:ext cx="8382000" cy="4953000"/>
          </a:xfrm>
        </p:spPr>
        <p:txBody>
          <a:bodyPr>
            <a:normAutofit/>
          </a:bodyPr>
          <a:lstStyle/>
          <a:p>
            <a:r>
              <a:rPr lang="en-US" dirty="0" smtClean="0"/>
              <a:t>1.4 Extension tenths in Swine</a:t>
            </a:r>
          </a:p>
          <a:p>
            <a:pPr lvl="1"/>
            <a:r>
              <a:rPr lang="en-US" dirty="0" smtClean="0"/>
              <a:t>Joel </a:t>
            </a:r>
            <a:r>
              <a:rPr lang="en-US" dirty="0" err="1" smtClean="0"/>
              <a:t>DeRouchey</a:t>
            </a:r>
            <a:r>
              <a:rPr lang="en-US" dirty="0" smtClean="0"/>
              <a:t> (20%)</a:t>
            </a:r>
          </a:p>
          <a:p>
            <a:pPr lvl="1"/>
            <a:r>
              <a:rPr lang="en-US" dirty="0" smtClean="0"/>
              <a:t>Bob </a:t>
            </a:r>
            <a:r>
              <a:rPr lang="en-US" dirty="0" err="1" smtClean="0"/>
              <a:t>Goodband</a:t>
            </a:r>
            <a:r>
              <a:rPr lang="en-US" dirty="0" smtClean="0"/>
              <a:t> (20%)</a:t>
            </a:r>
          </a:p>
          <a:p>
            <a:pPr lvl="1"/>
            <a:r>
              <a:rPr lang="en-US" dirty="0" smtClean="0"/>
              <a:t>Jim </a:t>
            </a:r>
            <a:r>
              <a:rPr lang="en-US" dirty="0" err="1" smtClean="0"/>
              <a:t>Nelssen</a:t>
            </a:r>
            <a:r>
              <a:rPr lang="en-US" dirty="0" smtClean="0"/>
              <a:t> (40%)</a:t>
            </a:r>
          </a:p>
          <a:p>
            <a:pPr lvl="1"/>
            <a:r>
              <a:rPr lang="en-US" dirty="0" smtClean="0"/>
              <a:t>Mike </a:t>
            </a:r>
            <a:r>
              <a:rPr lang="en-US" dirty="0" err="1" smtClean="0"/>
              <a:t>Tokach</a:t>
            </a:r>
            <a:r>
              <a:rPr lang="en-US" dirty="0" smtClean="0"/>
              <a:t> (60%)</a:t>
            </a:r>
          </a:p>
          <a:p>
            <a:pPr lvl="1"/>
            <a:r>
              <a:rPr lang="en-US" dirty="0" smtClean="0"/>
              <a:t>Steve </a:t>
            </a:r>
            <a:r>
              <a:rPr lang="en-US" dirty="0" err="1" smtClean="0"/>
              <a:t>Dritz</a:t>
            </a:r>
            <a:endParaRPr lang="en-US" dirty="0" smtClean="0"/>
          </a:p>
          <a:p>
            <a:pPr lvl="1"/>
            <a:r>
              <a:rPr lang="en-US" dirty="0" smtClean="0"/>
              <a:t>Lois Schreiner</a:t>
            </a:r>
          </a:p>
        </p:txBody>
      </p:sp>
      <p:pic>
        <p:nvPicPr>
          <p:cNvPr id="4" name="Picture 3" descr="Swine team 2010 medium size of photo.jpg"/>
          <p:cNvPicPr>
            <a:picLocks noChangeAspect="1"/>
          </p:cNvPicPr>
          <p:nvPr/>
        </p:nvPicPr>
        <p:blipFill>
          <a:blip r:embed="rId2" cstate="print"/>
          <a:srcRect l="13513" t="15694" r="7336"/>
          <a:stretch>
            <a:fillRect/>
          </a:stretch>
        </p:blipFill>
        <p:spPr>
          <a:xfrm>
            <a:off x="4403835" y="2667000"/>
            <a:ext cx="4740165" cy="3352800"/>
          </a:xfrm>
          <a:prstGeom prst="rect">
            <a:avLst/>
          </a:prstGeom>
        </p:spPr>
      </p:pic>
    </p:spTree>
    <p:extLst>
      <p:ext uri="{BB962C8B-B14F-4D97-AF65-F5344CB8AC3E}">
        <p14:creationId xmlns:p14="http://schemas.microsoft.com/office/powerpoint/2010/main" val="371151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r>
              <a:rPr lang="en-US" dirty="0" smtClean="0"/>
              <a:t>Other KSU Faculty </a:t>
            </a:r>
            <a:br>
              <a:rPr lang="en-US" dirty="0" smtClean="0"/>
            </a:br>
            <a:r>
              <a:rPr lang="en-US" dirty="0" smtClean="0"/>
              <a:t>working with swine</a:t>
            </a:r>
            <a:endParaRPr lang="en-US" dirty="0"/>
          </a:p>
        </p:txBody>
      </p:sp>
      <p:sp>
        <p:nvSpPr>
          <p:cNvPr id="3" name="Content Placeholder 2"/>
          <p:cNvSpPr>
            <a:spLocks noGrp="1"/>
          </p:cNvSpPr>
          <p:nvPr>
            <p:ph idx="1"/>
          </p:nvPr>
        </p:nvSpPr>
        <p:spPr>
          <a:xfrm>
            <a:off x="609600" y="1447800"/>
            <a:ext cx="8229600" cy="4953000"/>
          </a:xfrm>
        </p:spPr>
        <p:txBody>
          <a:bodyPr>
            <a:normAutofit/>
          </a:bodyPr>
          <a:lstStyle/>
          <a:p>
            <a:r>
              <a:rPr lang="en-US" dirty="0" smtClean="0"/>
              <a:t>Animal Sciences and Industry </a:t>
            </a:r>
          </a:p>
          <a:p>
            <a:pPr lvl="1"/>
            <a:r>
              <a:rPr lang="en-US" dirty="0" smtClean="0"/>
              <a:t>Duane Davis (Repro phys)</a:t>
            </a:r>
          </a:p>
          <a:p>
            <a:pPr lvl="1"/>
            <a:r>
              <a:rPr lang="en-US" dirty="0" smtClean="0"/>
              <a:t>Joe Hancock (Nutrition R-T)</a:t>
            </a:r>
          </a:p>
          <a:p>
            <a:pPr lvl="1"/>
            <a:r>
              <a:rPr lang="en-US" dirty="0" smtClean="0"/>
              <a:t>Terry Houser &amp; John Gonzalez (meats)</a:t>
            </a:r>
          </a:p>
          <a:p>
            <a:r>
              <a:rPr lang="en-US" dirty="0" smtClean="0"/>
              <a:t>Ag Econ </a:t>
            </a:r>
          </a:p>
          <a:p>
            <a:pPr lvl="1"/>
            <a:r>
              <a:rPr lang="en-US" dirty="0" smtClean="0"/>
              <a:t>Kevin </a:t>
            </a:r>
            <a:r>
              <a:rPr lang="en-US" dirty="0" err="1" smtClean="0"/>
              <a:t>Dhuyvetter</a:t>
            </a:r>
            <a:r>
              <a:rPr lang="en-US" dirty="0" smtClean="0"/>
              <a:t>, Glynn </a:t>
            </a:r>
            <a:r>
              <a:rPr lang="en-US" dirty="0" err="1" smtClean="0"/>
              <a:t>Tonser</a:t>
            </a:r>
            <a:r>
              <a:rPr lang="en-US" dirty="0" smtClean="0"/>
              <a:t>, etc.</a:t>
            </a:r>
          </a:p>
          <a:p>
            <a:r>
              <a:rPr lang="en-US" dirty="0" smtClean="0"/>
              <a:t>Veterinary Medicine</a:t>
            </a:r>
          </a:p>
          <a:p>
            <a:pPr lvl="1"/>
            <a:r>
              <a:rPr lang="en-US" dirty="0" smtClean="0"/>
              <a:t>Dick </a:t>
            </a:r>
            <a:r>
              <a:rPr lang="en-US" dirty="0" err="1" smtClean="0"/>
              <a:t>Hesse</a:t>
            </a:r>
            <a:r>
              <a:rPr lang="en-US" dirty="0" smtClean="0"/>
              <a:t>, Bob Rowland, </a:t>
            </a:r>
            <a:r>
              <a:rPr lang="en-US" dirty="0" err="1" smtClean="0"/>
              <a:t>Jurgen</a:t>
            </a:r>
            <a:r>
              <a:rPr lang="en-US" dirty="0" smtClean="0"/>
              <a:t> </a:t>
            </a:r>
            <a:r>
              <a:rPr lang="en-US" dirty="0" err="1" smtClean="0"/>
              <a:t>Richt</a:t>
            </a:r>
            <a:r>
              <a:rPr lang="en-US" dirty="0" smtClean="0"/>
              <a:t>, Jerome </a:t>
            </a:r>
            <a:r>
              <a:rPr lang="en-US" dirty="0" err="1" smtClean="0"/>
              <a:t>Nietfeld</a:t>
            </a:r>
            <a:r>
              <a:rPr lang="en-US" dirty="0" smtClean="0"/>
              <a:t>, Morgan Scott, etc</a:t>
            </a:r>
          </a:p>
        </p:txBody>
      </p:sp>
    </p:spTree>
    <p:extLst>
      <p:ext uri="{BB962C8B-B14F-4D97-AF65-F5344CB8AC3E}">
        <p14:creationId xmlns:p14="http://schemas.microsoft.com/office/powerpoint/2010/main" val="306079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1143000"/>
          </a:xfrm>
        </p:spPr>
        <p:txBody>
          <a:bodyPr/>
          <a:lstStyle/>
          <a:p>
            <a:r>
              <a:rPr lang="en-US" dirty="0" smtClean="0"/>
              <a:t>Recent Swine Industry History</a:t>
            </a:r>
            <a:endParaRPr lang="en-US" dirty="0"/>
          </a:p>
        </p:txBody>
      </p:sp>
      <p:sp>
        <p:nvSpPr>
          <p:cNvPr id="5" name="Content Placeholder 4"/>
          <p:cNvSpPr>
            <a:spLocks noGrp="1"/>
          </p:cNvSpPr>
          <p:nvPr>
            <p:ph idx="1"/>
          </p:nvPr>
        </p:nvSpPr>
        <p:spPr>
          <a:xfrm>
            <a:off x="762000" y="1524000"/>
            <a:ext cx="7772400" cy="4648200"/>
          </a:xfrm>
        </p:spPr>
        <p:txBody>
          <a:bodyPr>
            <a:normAutofit fontScale="92500" lnSpcReduction="20000"/>
          </a:bodyPr>
          <a:lstStyle/>
          <a:p>
            <a:pPr>
              <a:buNone/>
            </a:pPr>
            <a:r>
              <a:rPr lang="en-US" dirty="0" smtClean="0"/>
              <a:t>Volatility</a:t>
            </a:r>
          </a:p>
          <a:p>
            <a:r>
              <a:rPr lang="en-US" b="1" dirty="0" smtClean="0">
                <a:solidFill>
                  <a:srgbClr val="00B050"/>
                </a:solidFill>
              </a:rPr>
              <a:t>Profit</a:t>
            </a:r>
            <a:r>
              <a:rPr lang="en-US" dirty="0" smtClean="0"/>
              <a:t> to 1998 - 30+years</a:t>
            </a:r>
          </a:p>
          <a:p>
            <a:r>
              <a:rPr lang="en-US" b="1" dirty="0" smtClean="0">
                <a:solidFill>
                  <a:srgbClr val="FF0000"/>
                </a:solidFill>
              </a:rPr>
              <a:t>LOSS</a:t>
            </a:r>
            <a:r>
              <a:rPr lang="en-US" dirty="0" smtClean="0">
                <a:solidFill>
                  <a:srgbClr val="FF0000"/>
                </a:solidFill>
              </a:rPr>
              <a:t> </a:t>
            </a:r>
            <a:r>
              <a:rPr lang="en-US" dirty="0" smtClean="0"/>
              <a:t>to 2000</a:t>
            </a:r>
          </a:p>
          <a:p>
            <a:r>
              <a:rPr lang="en-US" b="1" dirty="0" smtClean="0">
                <a:solidFill>
                  <a:srgbClr val="00B050"/>
                </a:solidFill>
              </a:rPr>
              <a:t>Profit</a:t>
            </a:r>
            <a:r>
              <a:rPr lang="en-US" dirty="0" smtClean="0"/>
              <a:t> to 2002</a:t>
            </a:r>
          </a:p>
          <a:p>
            <a:r>
              <a:rPr lang="en-US" dirty="0" smtClean="0">
                <a:solidFill>
                  <a:srgbClr val="FF0000"/>
                </a:solidFill>
              </a:rPr>
              <a:t>Loss</a:t>
            </a:r>
            <a:r>
              <a:rPr lang="en-US" dirty="0" smtClean="0"/>
              <a:t> to 2004</a:t>
            </a:r>
          </a:p>
          <a:p>
            <a:r>
              <a:rPr lang="en-US" sz="3500" b="1" dirty="0" smtClean="0">
                <a:solidFill>
                  <a:srgbClr val="00B050"/>
                </a:solidFill>
              </a:rPr>
              <a:t>PROFIT</a:t>
            </a:r>
            <a:r>
              <a:rPr lang="en-US" b="1" dirty="0" smtClean="0">
                <a:solidFill>
                  <a:srgbClr val="00B050"/>
                </a:solidFill>
              </a:rPr>
              <a:t> </a:t>
            </a:r>
            <a:r>
              <a:rPr lang="en-US" dirty="0" smtClean="0"/>
              <a:t>to 2007</a:t>
            </a:r>
          </a:p>
          <a:p>
            <a:r>
              <a:rPr lang="en-US" sz="3900" b="1" dirty="0" smtClean="0">
                <a:solidFill>
                  <a:srgbClr val="FF0000"/>
                </a:solidFill>
              </a:rPr>
              <a:t>LOSS</a:t>
            </a:r>
            <a:r>
              <a:rPr lang="en-US" sz="3600" b="1" dirty="0" smtClean="0">
                <a:solidFill>
                  <a:srgbClr val="FF0000"/>
                </a:solidFill>
              </a:rPr>
              <a:t> </a:t>
            </a:r>
            <a:r>
              <a:rPr lang="en-US" dirty="0" smtClean="0"/>
              <a:t>to 2010</a:t>
            </a:r>
          </a:p>
          <a:p>
            <a:r>
              <a:rPr lang="en-US" dirty="0" smtClean="0">
                <a:solidFill>
                  <a:srgbClr val="00B050"/>
                </a:solidFill>
              </a:rPr>
              <a:t>Profit</a:t>
            </a:r>
            <a:r>
              <a:rPr lang="en-US" dirty="0" smtClean="0"/>
              <a:t> for 2011</a:t>
            </a:r>
          </a:p>
          <a:p>
            <a:r>
              <a:rPr lang="en-US" sz="5800" b="1" dirty="0" smtClean="0">
                <a:solidFill>
                  <a:srgbClr val="FF0000"/>
                </a:solidFill>
              </a:rPr>
              <a:t>Loss</a:t>
            </a:r>
            <a:r>
              <a:rPr lang="en-US" dirty="0" smtClean="0"/>
              <a:t> for 2012 and 2013?</a:t>
            </a:r>
            <a:endParaRPr lang="en-US" dirty="0"/>
          </a:p>
        </p:txBody>
      </p:sp>
    </p:spTree>
    <p:extLst>
      <p:ext uri="{BB962C8B-B14F-4D97-AF65-F5344CB8AC3E}">
        <p14:creationId xmlns:p14="http://schemas.microsoft.com/office/powerpoint/2010/main" val="101778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a:xfrm>
            <a:off x="685800" y="-152400"/>
            <a:ext cx="7772400" cy="1143000"/>
          </a:xfrm>
        </p:spPr>
        <p:txBody>
          <a:bodyPr/>
          <a:lstStyle/>
          <a:p>
            <a:r>
              <a:rPr lang="en-US" dirty="0" smtClean="0"/>
              <a:t>Recent Ingredient Prices</a:t>
            </a:r>
            <a:endParaRPr lang="en-US" dirty="0"/>
          </a:p>
        </p:txBody>
      </p:sp>
      <p:graphicFrame>
        <p:nvGraphicFramePr>
          <p:cNvPr id="1242219" name="Group 107"/>
          <p:cNvGraphicFramePr>
            <a:graphicFrameLocks noGrp="1"/>
          </p:cNvGraphicFramePr>
          <p:nvPr>
            <p:ph idx="1"/>
            <p:extLst>
              <p:ext uri="{D42A27DB-BD31-4B8C-83A1-F6EECF244321}">
                <p14:modId xmlns:p14="http://schemas.microsoft.com/office/powerpoint/2010/main" val="17449469"/>
              </p:ext>
            </p:extLst>
          </p:nvPr>
        </p:nvGraphicFramePr>
        <p:xfrm>
          <a:off x="-1" y="730552"/>
          <a:ext cx="9298211" cy="5239312"/>
        </p:xfrm>
        <a:graphic>
          <a:graphicData uri="http://schemas.openxmlformats.org/drawingml/2006/table">
            <a:tbl>
              <a:tblPr/>
              <a:tblGrid>
                <a:gridCol w="2470785"/>
                <a:gridCol w="1447908"/>
                <a:gridCol w="1447908"/>
                <a:gridCol w="1334600"/>
                <a:gridCol w="1298505"/>
                <a:gridCol w="1298505"/>
              </a:tblGrid>
              <a:tr h="533400">
                <a:tc>
                  <a:txBody>
                    <a:bodyPr/>
                    <a:lstStyle/>
                    <a:p>
                      <a:pPr marL="0" marR="0" lvl="0" indent="0" algn="l" defTabSz="914400" rtl="0" eaLnBrk="0" fontAlgn="base" latinLnBrk="0" hangingPunct="0">
                        <a:lnSpc>
                          <a:spcPct val="100000"/>
                        </a:lnSpc>
                        <a:spcBef>
                          <a:spcPct val="20000"/>
                        </a:spcBef>
                        <a:spcAft>
                          <a:spcPct val="0"/>
                        </a:spcAft>
                        <a:buClr>
                          <a:srgbClr val="800080"/>
                        </a:buClr>
                        <a:buSzTx/>
                        <a:buFont typeface="Wingdings" pitchFamily="2" charset="2"/>
                        <a:buNone/>
                        <a:tabLst/>
                      </a:pP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June 2009</a:t>
                      </a:r>
                    </a:p>
                  </a:txBody>
                  <a:tcPr marL="81280" marR="8128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June 2010</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June 2011</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June 2012</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Sept 2012</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966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Corn, $/</a:t>
                      </a:r>
                      <a:r>
                        <a:rPr kumimoji="0" lang="en-US" sz="2200" b="0" i="0" u="none" strike="noStrike" cap="none" normalizeH="0" baseline="0" dirty="0" err="1" smtClean="0">
                          <a:ln>
                            <a:noFill/>
                          </a:ln>
                          <a:solidFill>
                            <a:schemeClr val="tx1"/>
                          </a:solidFill>
                          <a:effectLst/>
                          <a:latin typeface="Arial" pitchFamily="34" charset="0"/>
                          <a:ea typeface="MS Mincho" pitchFamily="49" charset="-128"/>
                        </a:rPr>
                        <a:t>bu</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$4.00</a:t>
                      </a:r>
                    </a:p>
                  </a:txBody>
                  <a:tcPr marL="81280" marR="8128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$3.20</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$7.25</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$6.00</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$7.48</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tr>
              <a:tr h="55966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SBM, $/ton</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$395</a:t>
                      </a:r>
                    </a:p>
                  </a:txBody>
                  <a:tcPr marL="81280" marR="8128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$285</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$350</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$400</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$500</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a:noFill/>
                    </a:lnT>
                    <a:lnB>
                      <a:noFill/>
                    </a:lnB>
                    <a:lnTlToBr>
                      <a:noFill/>
                    </a:lnTlToBr>
                    <a:lnBlToTr>
                      <a:noFill/>
                    </a:lnBlToTr>
                    <a:noFill/>
                  </a:tcPr>
                </a:tc>
              </a:tr>
              <a:tr h="55966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DDGS, $/ton</a:t>
                      </a:r>
                    </a:p>
                  </a:txBody>
                  <a:tcPr marL="81280" marR="81280" anchor="b" horzOverflow="overflow">
                    <a:lnL cap="flat">
                      <a:noFill/>
                    </a:lnL>
                    <a:lnR>
                      <a:noFill/>
                    </a:lnR>
                    <a:lnT>
                      <a:noFill/>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$150</a:t>
                      </a:r>
                    </a:p>
                  </a:txBody>
                  <a:tcPr marL="81280" marR="81280" anchor="b" horzOverflow="overflow">
                    <a:lnL>
                      <a:noFill/>
                    </a:lnL>
                    <a:lnR>
                      <a:noFill/>
                    </a:lnR>
                    <a:lnT>
                      <a:noFill/>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$120</a:t>
                      </a:r>
                    </a:p>
                  </a:txBody>
                  <a:tcPr marL="81280" marR="81280" anchor="b" horzOverflow="overflow">
                    <a:lnL>
                      <a:noFill/>
                    </a:lnL>
                    <a:lnR>
                      <a:noFill/>
                    </a:lnR>
                    <a:lnT>
                      <a:noFill/>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$200</a:t>
                      </a:r>
                    </a:p>
                  </a:txBody>
                  <a:tcPr marL="81280" marR="81280" anchor="b" horzOverflow="overflow">
                    <a:lnL>
                      <a:noFill/>
                    </a:lnL>
                    <a:lnR>
                      <a:noFill/>
                    </a:lnR>
                    <a:lnT>
                      <a:noFill/>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$240</a:t>
                      </a:r>
                    </a:p>
                  </a:txBody>
                  <a:tcPr marL="81280" marR="81280" anchor="b" horzOverflow="overflow">
                    <a:lnL>
                      <a:noFill/>
                    </a:lnL>
                    <a:lnR cap="flat">
                      <a:noFill/>
                    </a:lnR>
                    <a:lnT>
                      <a:noFill/>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$273</a:t>
                      </a:r>
                    </a:p>
                  </a:txBody>
                  <a:tcPr marL="81280" marR="81280" anchor="b" horzOverflow="overflow">
                    <a:lnL>
                      <a:noFill/>
                    </a:lnL>
                    <a:lnR cap="flat">
                      <a:noFill/>
                    </a:lnR>
                    <a:lnT>
                      <a:noFill/>
                    </a:lnT>
                    <a:lnB>
                      <a:noFill/>
                    </a:lnB>
                    <a:lnTlToBr>
                      <a:noFill/>
                    </a:lnTlToBr>
                    <a:lnBlToTr>
                      <a:noFill/>
                    </a:lnBlToTr>
                    <a:solidFill>
                      <a:srgbClr val="FFFF99"/>
                    </a:solidFill>
                  </a:tcPr>
                </a:tc>
              </a:tr>
              <a:tr h="55966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CWG, $/cwt</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$27</a:t>
                      </a:r>
                    </a:p>
                  </a:txBody>
                  <a:tcPr marL="81280" marR="8128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$33</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$50</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$46</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$44</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a:noFill/>
                    </a:lnT>
                    <a:lnB>
                      <a:noFill/>
                    </a:lnB>
                    <a:lnTlToBr>
                      <a:noFill/>
                    </a:lnTlToBr>
                    <a:lnBlToTr>
                      <a:noFill/>
                    </a:lnBlToTr>
                    <a:noFill/>
                  </a:tcPr>
                </a:tc>
              </a:tr>
              <a:tr h="55966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Arial" pitchFamily="34" charset="0"/>
                          <a:ea typeface="MS Mincho" pitchFamily="49" charset="-128"/>
                        </a:rPr>
                        <a:t>Dical</a:t>
                      </a:r>
                      <a:r>
                        <a:rPr kumimoji="0" lang="en-US" sz="2200" b="0" i="0" u="none" strike="noStrike" cap="none" normalizeH="0" baseline="0" dirty="0" smtClean="0">
                          <a:ln>
                            <a:noFill/>
                          </a:ln>
                          <a:solidFill>
                            <a:schemeClr val="tx1"/>
                          </a:solidFill>
                          <a:effectLst/>
                          <a:latin typeface="Arial" pitchFamily="34" charset="0"/>
                          <a:ea typeface="MS Mincho" pitchFamily="49" charset="-128"/>
                        </a:rPr>
                        <a:t>, $/cwt</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cap="flat">
                      <a:noFill/>
                    </a:lnL>
                    <a:lnR>
                      <a:noFill/>
                    </a:lnR>
                    <a:lnT>
                      <a:noFill/>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$23</a:t>
                      </a:r>
                    </a:p>
                  </a:txBody>
                  <a:tcPr marL="81280" marR="81280" anchor="b" horzOverflow="overflow">
                    <a:lnL>
                      <a:noFill/>
                    </a:lnL>
                    <a:lnR>
                      <a:noFill/>
                    </a:lnR>
                    <a:lnT>
                      <a:noFill/>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$26</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a:noFill/>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$28</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a:noFill/>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$33</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a:noFill/>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MS Mincho" pitchFamily="49" charset="-128"/>
                        </a:rPr>
                        <a:t> $33</a:t>
                      </a: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a:noFill/>
                    </a:lnT>
                    <a:lnB>
                      <a:noFill/>
                    </a:lnB>
                    <a:lnTlToBr>
                      <a:noFill/>
                    </a:lnTlToBr>
                    <a:lnBlToTr>
                      <a:noFill/>
                    </a:lnBlToTr>
                    <a:solidFill>
                      <a:srgbClr val="FFFF99"/>
                    </a:solidFill>
                  </a:tcPr>
                </a:tc>
              </a:tr>
              <a:tr h="55966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L-lysine, $/cwt</a:t>
                      </a:r>
                    </a:p>
                  </a:txBody>
                  <a:tcPr marL="81280" marR="8128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$70</a:t>
                      </a:r>
                    </a:p>
                  </a:txBody>
                  <a:tcPr marL="81280" marR="8128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 $110</a:t>
                      </a:r>
                    </a:p>
                  </a:txBody>
                  <a:tcPr marL="81280" marR="8128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 $120</a:t>
                      </a:r>
                    </a:p>
                  </a:txBody>
                  <a:tcPr marL="81280" marR="8128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 $113</a:t>
                      </a:r>
                    </a:p>
                  </a:txBody>
                  <a:tcPr marL="81280" marR="8128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 $105</a:t>
                      </a:r>
                    </a:p>
                  </a:txBody>
                  <a:tcPr marL="81280" marR="8128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5966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~cost/finishing pig</a:t>
                      </a:r>
                    </a:p>
                  </a:txBody>
                  <a:tcPr marL="81280" marR="8128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$64</a:t>
                      </a:r>
                    </a:p>
                  </a:txBody>
                  <a:tcPr marL="81280" marR="8128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$57</a:t>
                      </a:r>
                    </a:p>
                  </a:txBody>
                  <a:tcPr marL="81280" marR="8128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$90</a:t>
                      </a:r>
                    </a:p>
                  </a:txBody>
                  <a:tcPr marL="81280" marR="8128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$87</a:t>
                      </a:r>
                    </a:p>
                  </a:txBody>
                  <a:tcPr marL="81280" marR="81280"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$104</a:t>
                      </a:r>
                    </a:p>
                  </a:txBody>
                  <a:tcPr marL="81280" marR="81280"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5966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a:txBody>
                  <a:tcPr marL="81280" marR="8128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r>
            </a:tbl>
          </a:graphicData>
        </a:graphic>
      </p:graphicFrame>
    </p:spTree>
    <p:extLst>
      <p:ext uri="{BB962C8B-B14F-4D97-AF65-F5344CB8AC3E}">
        <p14:creationId xmlns:p14="http://schemas.microsoft.com/office/powerpoint/2010/main" val="71712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Sow Production Standards</a:t>
            </a:r>
          </a:p>
        </p:txBody>
      </p:sp>
      <p:sp>
        <p:nvSpPr>
          <p:cNvPr id="19459" name="Rectangle 3"/>
          <p:cNvSpPr>
            <a:spLocks noGrp="1" noChangeArrowheads="1"/>
          </p:cNvSpPr>
          <p:nvPr>
            <p:ph type="body" idx="1"/>
          </p:nvPr>
        </p:nvSpPr>
        <p:spPr>
          <a:xfrm>
            <a:off x="541338" y="1685925"/>
            <a:ext cx="8331200" cy="4181475"/>
          </a:xfrm>
        </p:spPr>
        <p:txBody>
          <a:bodyPr/>
          <a:lstStyle/>
          <a:p>
            <a:pPr>
              <a:buFont typeface="Wingdings" pitchFamily="2" charset="2"/>
              <a:buNone/>
            </a:pPr>
            <a:r>
              <a:rPr lang="en-US" sz="2800" b="0" dirty="0" smtClean="0"/>
              <a:t>Total pigs per litter 		13 to 14</a:t>
            </a:r>
          </a:p>
          <a:p>
            <a:pPr>
              <a:buFont typeface="Wingdings" pitchFamily="2" charset="2"/>
              <a:buNone/>
            </a:pPr>
            <a:r>
              <a:rPr lang="en-US" sz="2800" b="0" dirty="0" smtClean="0"/>
              <a:t>Total live born per litter  		12 to 13</a:t>
            </a:r>
          </a:p>
          <a:p>
            <a:pPr>
              <a:buFont typeface="Wingdings" pitchFamily="2" charset="2"/>
              <a:buNone/>
            </a:pPr>
            <a:r>
              <a:rPr lang="en-US" sz="2800" b="0" dirty="0" smtClean="0"/>
              <a:t>Total pigs weaned per litter 	11 to 12</a:t>
            </a:r>
          </a:p>
          <a:p>
            <a:pPr>
              <a:buFont typeface="Wingdings" pitchFamily="2" charset="2"/>
              <a:buNone/>
            </a:pPr>
            <a:r>
              <a:rPr lang="en-US" sz="2800" b="0" dirty="0" err="1" smtClean="0"/>
              <a:t>Preweaning</a:t>
            </a:r>
            <a:r>
              <a:rPr lang="en-US" sz="2800" b="0" dirty="0" smtClean="0"/>
              <a:t> mortality		 5 to 10%</a:t>
            </a:r>
          </a:p>
          <a:p>
            <a:pPr>
              <a:buFont typeface="Wingdings" pitchFamily="2" charset="2"/>
              <a:buNone/>
            </a:pPr>
            <a:r>
              <a:rPr lang="en-US" sz="2800" b="0" dirty="0" smtClean="0"/>
              <a:t>Pigs weaned per sow per year 	26 - 30</a:t>
            </a:r>
          </a:p>
          <a:p>
            <a:pPr lvl="1"/>
            <a:r>
              <a:rPr lang="en-US" sz="2400" b="0" dirty="0" smtClean="0"/>
              <a:t>mated female</a:t>
            </a:r>
          </a:p>
          <a:p>
            <a:pPr>
              <a:buFont typeface="Wingdings" pitchFamily="2" charset="2"/>
              <a:buNone/>
            </a:pPr>
            <a:r>
              <a:rPr lang="en-US" sz="2800" b="0" dirty="0" smtClean="0"/>
              <a:t>Adjusted 21-d litter weights 	150 to 170 </a:t>
            </a:r>
            <a:r>
              <a:rPr lang="en-US" sz="2800" b="0" dirty="0" err="1" smtClean="0"/>
              <a:t>lb</a:t>
            </a:r>
            <a:endParaRPr lang="en-US" sz="2800" b="0" dirty="0" smtClean="0"/>
          </a:p>
        </p:txBody>
      </p:sp>
    </p:spTree>
    <p:extLst>
      <p:ext uri="{BB962C8B-B14F-4D97-AF65-F5344CB8AC3E}">
        <p14:creationId xmlns:p14="http://schemas.microsoft.com/office/powerpoint/2010/main" val="204887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Sow Housing</a:t>
            </a:r>
            <a:endParaRPr lang="en-US" dirty="0"/>
          </a:p>
        </p:txBody>
      </p:sp>
      <p:sp>
        <p:nvSpPr>
          <p:cNvPr id="3" name="Content Placeholder 2"/>
          <p:cNvSpPr>
            <a:spLocks noGrp="1"/>
          </p:cNvSpPr>
          <p:nvPr>
            <p:ph idx="1"/>
          </p:nvPr>
        </p:nvSpPr>
        <p:spPr>
          <a:xfrm>
            <a:off x="381000" y="1447800"/>
            <a:ext cx="8382000" cy="4114800"/>
          </a:xfrm>
        </p:spPr>
        <p:txBody>
          <a:bodyPr/>
          <a:lstStyle/>
          <a:p>
            <a:r>
              <a:rPr lang="en-US" dirty="0" smtClean="0"/>
              <a:t>Large portion of retailers and meat suppliers have indicated they will only purchase pork from pigs originating from group housed sows in approximately 8 - 10 years.</a:t>
            </a:r>
          </a:p>
          <a:p>
            <a:r>
              <a:rPr lang="en-US" dirty="0" smtClean="0"/>
              <a:t>Affects virtually all commercial producers in KS.</a:t>
            </a:r>
          </a:p>
          <a:p>
            <a:r>
              <a:rPr lang="en-US" dirty="0" smtClean="0"/>
              <a:t>Estimated ~ 20% of sow in US are in group housing today.</a:t>
            </a:r>
            <a:endParaRPr lang="en-US" dirty="0"/>
          </a:p>
        </p:txBody>
      </p:sp>
    </p:spTree>
    <p:extLst>
      <p:ext uri="{BB962C8B-B14F-4D97-AF65-F5344CB8AC3E}">
        <p14:creationId xmlns:p14="http://schemas.microsoft.com/office/powerpoint/2010/main" val="2037191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050"/>
          <p:cNvSpPr>
            <a:spLocks noGrp="1" noChangeArrowheads="1"/>
          </p:cNvSpPr>
          <p:nvPr>
            <p:ph type="title"/>
          </p:nvPr>
        </p:nvSpPr>
        <p:spPr/>
        <p:txBody>
          <a:bodyPr/>
          <a:lstStyle/>
          <a:p>
            <a:endParaRPr lang="en-US"/>
          </a:p>
        </p:txBody>
      </p:sp>
      <p:pic>
        <p:nvPicPr>
          <p:cNvPr id="84996" name="Picture 2052" descr="2 row stalls back to back"/>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30660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US"/>
          </a:p>
        </p:txBody>
      </p:sp>
      <p:pic>
        <p:nvPicPr>
          <p:cNvPr id="117763" name="Picture 3" descr="Group housed sows"/>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7764" name="Text Box 4"/>
          <p:cNvSpPr txBox="1">
            <a:spLocks noChangeArrowheads="1"/>
          </p:cNvSpPr>
          <p:nvPr/>
        </p:nvSpPr>
        <p:spPr bwMode="auto">
          <a:xfrm>
            <a:off x="228600" y="0"/>
            <a:ext cx="3136900" cy="579438"/>
          </a:xfrm>
          <a:prstGeom prst="rect">
            <a:avLst/>
          </a:prstGeom>
          <a:noFill/>
          <a:ln w="9525">
            <a:noFill/>
            <a:miter lim="800000"/>
            <a:headEnd/>
            <a:tailEnd/>
          </a:ln>
          <a:effectLst/>
        </p:spPr>
        <p:txBody>
          <a:bodyPr wrap="none">
            <a:spAutoFit/>
          </a:bodyPr>
          <a:lstStyle/>
          <a:p>
            <a:pPr algn="l">
              <a:spcBef>
                <a:spcPct val="0"/>
              </a:spcBef>
              <a:buClrTx/>
              <a:buSzTx/>
              <a:buFontTx/>
              <a:buNone/>
            </a:pPr>
            <a:r>
              <a:rPr lang="en-US" dirty="0">
                <a:solidFill>
                  <a:schemeClr val="tx1"/>
                </a:solidFill>
              </a:rPr>
              <a:t>Gestation Pens</a:t>
            </a:r>
          </a:p>
        </p:txBody>
      </p:sp>
    </p:spTree>
    <p:extLst>
      <p:ext uri="{BB962C8B-B14F-4D97-AF65-F5344CB8AC3E}">
        <p14:creationId xmlns:p14="http://schemas.microsoft.com/office/powerpoint/2010/main" val="1497279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817</Words>
  <Application>Microsoft Office PowerPoint</Application>
  <PresentationFormat>On-screen Show (4:3)</PresentationFormat>
  <Paragraphs>145</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KSU Swine Extension Team</vt:lpstr>
      <vt:lpstr>Other KSU Faculty  working with swine</vt:lpstr>
      <vt:lpstr>Recent Swine Industry History</vt:lpstr>
      <vt:lpstr>Recent Ingredient Prices</vt:lpstr>
      <vt:lpstr>Sow Production Standards</vt:lpstr>
      <vt:lpstr>Sow Housing</vt:lpstr>
      <vt:lpstr>PowerPoint Presentation</vt:lpstr>
      <vt:lpstr>PowerPoint Presentation</vt:lpstr>
      <vt:lpstr>PowerPoint Presentation</vt:lpstr>
      <vt:lpstr>PowerPoint Presentation</vt:lpstr>
      <vt:lpstr>Pork and the Rural Economy</vt:lpstr>
      <vt:lpstr>KS Swine industry future</vt:lpstr>
      <vt:lpstr>Improvest </vt:lpstr>
      <vt:lpstr>Improvest </vt:lpstr>
      <vt:lpstr>Adult PQA+</vt:lpstr>
      <vt:lpstr>PowerPoint Presentation</vt:lpstr>
      <vt:lpstr>Junior Swine Producer Day</vt:lpstr>
      <vt:lpstr>PowerPoint Presentation</vt:lpstr>
    </vt:vector>
  </TitlesOfParts>
  <Company>KSU Animal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 DeRouchey</dc:creator>
  <cp:lastModifiedBy>Karen Marie Blakeslee</cp:lastModifiedBy>
  <cp:revision>3</cp:revision>
  <dcterms:created xsi:type="dcterms:W3CDTF">2011-11-01T01:48:20Z</dcterms:created>
  <dcterms:modified xsi:type="dcterms:W3CDTF">2014-05-08T18:36:48Z</dcterms:modified>
</cp:coreProperties>
</file>