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75" r:id="rId13"/>
    <p:sldId id="274" r:id="rId14"/>
    <p:sldId id="273" r:id="rId15"/>
    <p:sldId id="277" r:id="rId16"/>
    <p:sldId id="276" r:id="rId17"/>
    <p:sldId id="278" r:id="rId18"/>
    <p:sldId id="270" r:id="rId19"/>
    <p:sldId id="282" r:id="rId20"/>
    <p:sldId id="283" r:id="rId21"/>
    <p:sldId id="286" r:id="rId22"/>
    <p:sldId id="284" r:id="rId23"/>
    <p:sldId id="279" r:id="rId24"/>
    <p:sldId id="268" r:id="rId25"/>
    <p:sldId id="287" r:id="rId26"/>
    <p:sldId id="266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94660"/>
  </p:normalViewPr>
  <p:slideViewPr>
    <p:cSldViewPr>
      <p:cViewPr varScale="1">
        <p:scale>
          <a:sx n="26" d="100"/>
          <a:sy n="26" d="100"/>
        </p:scale>
        <p:origin x="-83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163209-A1A8-48C3-9F91-2BCD8BC16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7F0AA8C-C814-46AE-A927-ABF6F21C3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73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9E1843-8121-444B-9741-E14FF43BEA96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no sig differences</a:t>
            </a:r>
          </a:p>
          <a:p>
            <a:pPr eaLnBrk="1" hangingPunct="1"/>
            <a:r>
              <a:rPr lang="en-US" smtClean="0"/>
              <a:t>Sprayed with 4 gallons of Loomix, turned on end for 30 minutes</a:t>
            </a:r>
          </a:p>
          <a:p>
            <a:pPr eaLnBrk="1" hangingPunct="1"/>
            <a:r>
              <a:rPr lang="en-US" smtClean="0"/>
              <a:t>3% ammonia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EF24B8-E11C-44CA-B420-023BC9DBD150}" type="slidenum">
              <a:rPr lang="en-US"/>
              <a:pPr/>
              <a:t>26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Nov. 2007 Beef Tips</a:t>
            </a:r>
          </a:p>
          <a:p>
            <a:pPr eaLnBrk="1" hangingPunct="1"/>
            <a:r>
              <a:rPr lang="en-US" smtClean="0"/>
              <a:t>University of Illinois, Miller et al., 2007; Prof. Ani. Sci.  23: 366-372.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BC3FFE-9D6C-4E4C-9214-2E575705FE72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LS dilutes straw, composition of wheat its self is not changed</a:t>
            </a:r>
          </a:p>
          <a:p>
            <a:pPr eaLnBrk="1" hangingPunct="1"/>
            <a:r>
              <a:rPr lang="en-US" smtClean="0"/>
              <a:t>Increased gas prod, MAY indicate a higher rate of fermentation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0BEB41-04FD-425A-892D-D17FC7956E50}" type="slidenum">
              <a:rPr lang="en-US"/>
              <a:pPr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32% CP liquid ptn (urea based), to achieve 6% liquid suppl on DMB</a:t>
            </a:r>
          </a:p>
          <a:p>
            <a:pPr eaLnBrk="1" hangingPunct="1"/>
            <a:r>
              <a:rPr lang="en-US" smtClean="0"/>
              <a:t>to wheat straw, 3 reps gestating cows, free choice in round bale feeders, also fed 16.3 lbs hay (alfalfa??) M,W &amp;F, visual estimate of hay refusal</a:t>
            </a:r>
          </a:p>
          <a:p>
            <a:pPr eaLnBrk="1" hangingPunct="1"/>
            <a:r>
              <a:rPr lang="en-US" smtClean="0"/>
              <a:t>NaOH straw was moldy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C26D66-2C8E-4973-803E-9665B2DD1415}" type="slidenum">
              <a:rPr lang="en-US"/>
              <a:pPr/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15 gestating mature cows, 1030 lbs, cow preference of each, 3 reps (3 bales of each offered)</a:t>
            </a:r>
          </a:p>
          <a:p>
            <a:pPr eaLnBrk="1" hangingPunct="1"/>
            <a:r>
              <a:rPr lang="en-US" smtClean="0"/>
              <a:t>Suppl with 7 lbs alfalfa</a:t>
            </a:r>
          </a:p>
          <a:p>
            <a:pPr eaLnBrk="1" hangingPunct="1"/>
            <a:r>
              <a:rPr lang="en-US" smtClean="0"/>
              <a:t>LS – 51% CP (urea based) sprayed on windrow, to achieve 10% CP in bale</a:t>
            </a:r>
          </a:p>
          <a:p>
            <a:pPr eaLnBrk="1" hangingPunct="1"/>
            <a:r>
              <a:rPr lang="en-US" smtClean="0"/>
              <a:t>IVDMD – NaOH 24% increase, 6.5% decrease cell walls (NDF) – LS 9.3% increase digestibility, CP increased</a:t>
            </a:r>
          </a:p>
          <a:p>
            <a:pPr eaLnBrk="1" hangingPunct="1"/>
            <a:r>
              <a:rPr lang="en-US" smtClean="0"/>
              <a:t>Uniform application of LS and NaOH a problem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7B4B1-73BF-4C69-BE14-BD95E7ED6369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www.</a:t>
            </a:r>
            <a:r>
              <a:rPr lang="en-US" b="1" i="1" smtClean="0"/>
              <a:t>lsu</a:t>
            </a:r>
            <a:r>
              <a:rPr lang="en-US" i="1" smtClean="0"/>
              <a:t>agcenter.com/NR/...CC99.../2010FieldDaysSummary.pdf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no diff nutritive values P&gt;0.1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0AC3F5-3180-46F2-84E3-DF31F9B33DCB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www.</a:t>
            </a:r>
            <a:r>
              <a:rPr lang="en-US" b="1" i="1" smtClean="0"/>
              <a:t>lsu</a:t>
            </a:r>
            <a:r>
              <a:rPr lang="en-US" i="1" smtClean="0"/>
              <a:t>agcenter.com/NR/...CC99.../2010FieldDaysSummary.pdf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offered free choice to 30 yearling Holstein heifers, feeding periods per bale from 3-5 days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6311B9-7A38-4254-A792-22CA59738E38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solublizes hemicellulose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38B0BF-E137-4C68-8086-B529D51959BB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LS dilutes straw, composition of wheat its self is not changed</a:t>
            </a:r>
          </a:p>
          <a:p>
            <a:pPr eaLnBrk="1" hangingPunct="1"/>
            <a:r>
              <a:rPr lang="en-US" smtClean="0"/>
              <a:t>Increased gas prod, MAY indicate a higher rate of fermentation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Project at CCC on GrowSafe System some of you saw when we worked on BRANDS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62B373-126C-456E-A594-2B6F5C2A2DF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7400-63F5-4E9F-87F7-B611A4ECF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9EE8-DB9C-4563-A868-863C0F9FD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9278-D3FA-4FB7-B676-89911969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D4DAA-E2C2-4749-B7A5-9198C7A34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2BC51-8C53-4985-BF90-FE23C883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BF5D-C297-4E22-AC5F-4958B376D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93AA-9CAE-41B7-AC76-9DFA89023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D772-80DC-4F7D-BF2F-E3AEE86D0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E711-44B7-4E46-BC8C-000ACA605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717E-1675-463B-A71E-0B36756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EB9F-79A6-44CF-AE20-7287F1E40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A986-0A3C-4142-A871-0EE40331A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0275803-6CB7-4CA4-BC3A-B9A11F9EB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Application of liquid protein supplements on intake and digestibility of low quality forages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Sandy Johnson</a:t>
            </a:r>
          </a:p>
          <a:p>
            <a:pPr eaLnBrk="1" hangingPunct="1"/>
            <a:r>
              <a:rPr lang="en-US" smtClean="0"/>
              <a:t>NW ASI Update</a:t>
            </a:r>
          </a:p>
          <a:p>
            <a:pPr eaLnBrk="1" hangingPunct="1"/>
            <a:r>
              <a:rPr lang="en-US" smtClean="0"/>
              <a:t>Nov. 7,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Ammoniation</a:t>
            </a:r>
          </a:p>
          <a:p>
            <a:pPr eaLnBrk="1" hangingPunct="1"/>
            <a:r>
              <a:rPr lang="en-US" smtClean="0"/>
              <a:t>Increase digestibility</a:t>
            </a:r>
          </a:p>
          <a:p>
            <a:pPr eaLnBrk="1" hangingPunct="1"/>
            <a:r>
              <a:rPr lang="en-US" smtClean="0"/>
              <a:t>Increase intake</a:t>
            </a:r>
          </a:p>
          <a:p>
            <a:pPr eaLnBrk="1" hangingPunct="1"/>
            <a:r>
              <a:rPr lang="en-US" smtClean="0"/>
              <a:t>Increase CP</a:t>
            </a:r>
          </a:p>
          <a:p>
            <a:pPr eaLnBrk="1" hangingPunct="1"/>
            <a:r>
              <a:rPr lang="en-US" smtClean="0"/>
              <a:t>treat group of bales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LS injection</a:t>
            </a:r>
          </a:p>
          <a:p>
            <a:pPr eaLnBrk="1" hangingPunct="1"/>
            <a:r>
              <a:rPr lang="en-US" smtClean="0"/>
              <a:t>Increase intake</a:t>
            </a:r>
          </a:p>
          <a:p>
            <a:pPr eaLnBrk="1" hangingPunct="1"/>
            <a:r>
              <a:rPr lang="en-US" smtClean="0"/>
              <a:t>Nutrient content function of dilution </a:t>
            </a:r>
          </a:p>
          <a:p>
            <a:pPr eaLnBrk="1" hangingPunct="1"/>
            <a:r>
              <a:rPr lang="en-US" smtClean="0"/>
              <a:t>treat individual bales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3000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36925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Ammoniation Project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37350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763000" cy="5176840"/>
        </p:xfrm>
        <a:graphic>
          <a:graphicData uri="http://schemas.openxmlformats.org/drawingml/2006/table">
            <a:tbl>
              <a:tblPr/>
              <a:tblGrid>
                <a:gridCol w="3429000"/>
                <a:gridCol w="1371600"/>
                <a:gridCol w="1524000"/>
                <a:gridCol w="1066800"/>
                <a:gridCol w="13716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 Production,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ml/hr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TDN Estimate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IVDMD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ADF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IVDMD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Ammoniation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Pretreatment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30.9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39.6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Post-treatment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12.7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 Supplement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Pre-treatment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Post-treatment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42.8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0" name="Text Box 64"/>
          <p:cNvSpPr txBox="1">
            <a:spLocks noChangeArrowheads="1"/>
          </p:cNvSpPr>
          <p:nvPr/>
        </p:nvSpPr>
        <p:spPr bwMode="auto">
          <a:xfrm>
            <a:off x="304800" y="6019800"/>
            <a:ext cx="548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/>
              <a:t>d,e,f,g </a:t>
            </a:r>
            <a:r>
              <a:rPr lang="en-US"/>
              <a:t>Means with different superscripts differ.  P&lt;0.05</a:t>
            </a:r>
          </a:p>
        </p:txBody>
      </p:sp>
      <p:sp>
        <p:nvSpPr>
          <p:cNvPr id="14381" name="Text Box 65"/>
          <p:cNvSpPr txBox="1">
            <a:spLocks noChangeArrowheads="1"/>
          </p:cNvSpPr>
          <p:nvPr/>
        </p:nvSpPr>
        <p:spPr bwMode="auto">
          <a:xfrm>
            <a:off x="6629400" y="64770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Goehring et al., 1990</a:t>
            </a:r>
          </a:p>
        </p:txBody>
      </p:sp>
      <p:sp>
        <p:nvSpPr>
          <p:cNvPr id="14382" name="Text Box 68"/>
          <p:cNvSpPr txBox="1">
            <a:spLocks noChangeArrowheads="1"/>
          </p:cNvSpPr>
          <p:nvPr/>
        </p:nvSpPr>
        <p:spPr bwMode="auto">
          <a:xfrm>
            <a:off x="8763000" y="2971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909" name="Text Box 69"/>
          <p:cNvSpPr txBox="1">
            <a:spLocks noChangeArrowheads="1"/>
          </p:cNvSpPr>
          <p:nvPr/>
        </p:nvSpPr>
        <p:spPr bwMode="auto">
          <a:xfrm>
            <a:off x="8502650" y="3048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KPICS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Nitrate Concentration in Forages Survey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Date</a:t>
            </a:r>
          </a:p>
          <a:p>
            <a:pPr eaLnBrk="1" hangingPunct="1"/>
            <a:r>
              <a:rPr lang="en-US" smtClean="0"/>
              <a:t>Location of forage sampled (City)</a:t>
            </a:r>
          </a:p>
          <a:p>
            <a:pPr eaLnBrk="1" hangingPunct="1"/>
            <a:r>
              <a:rPr lang="en-US" smtClean="0"/>
              <a:t>County/District of forage sampled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00450"/>
            <a:ext cx="69246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3838"/>
            <a:ext cx="67818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990600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Nitrate tests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KPICS </a:t>
            </a:r>
          </a:p>
          <a:p>
            <a:pPr eaLnBrk="1" hangingPunct="1"/>
            <a:r>
              <a:rPr lang="en-US" smtClean="0"/>
              <a:t>Sub-samples you were asked to collect</a:t>
            </a:r>
          </a:p>
          <a:p>
            <a:pPr eaLnBrk="1" hangingPunct="1">
              <a:buFontTx/>
              <a:buNone/>
            </a:pPr>
            <a:r>
              <a:rPr lang="en-US" smtClean="0"/>
              <a:t>		correct sub sample procedure</a:t>
            </a:r>
          </a:p>
          <a:p>
            <a:pPr eaLnBrk="1" hangingPunct="1">
              <a:buFontTx/>
              <a:buNone/>
            </a:pPr>
            <a:r>
              <a:rPr lang="en-US" smtClean="0"/>
              <a:t>		2 teaspoons to ¼ cup </a:t>
            </a:r>
          </a:p>
          <a:p>
            <a:pPr eaLnBrk="1" hangingPunct="1">
              <a:buFontTx/>
              <a:buNone/>
            </a:pPr>
            <a:r>
              <a:rPr lang="en-US" smtClean="0"/>
              <a:t>		type of forage </a:t>
            </a:r>
          </a:p>
          <a:p>
            <a:pPr eaLnBrk="1" hangingPunct="1">
              <a:buFontTx/>
              <a:buNone/>
            </a:pPr>
            <a:r>
              <a:rPr lang="en-US" smtClean="0"/>
              <a:t>		actual nitrate value and associated units (copy analysis sheet)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Starting weight and condition</a:t>
            </a:r>
          </a:p>
        </p:txBody>
      </p:sp>
      <p:graphicFrame>
        <p:nvGraphicFramePr>
          <p:cNvPr id="46196" name="Group 1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2209800"/>
                <a:gridCol w="1905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Cow age, yr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 ± 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 ± 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Julian calving date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 ±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± 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Calf weight, lbs.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351 ± 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367 ± 13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Cow weight, lbs.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1023 ± 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1072 ± 38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Cow body condition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 ±.2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 ± 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726613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Ending weight and condition</a:t>
            </a:r>
          </a:p>
        </p:txBody>
      </p:sp>
      <p:graphicFrame>
        <p:nvGraphicFramePr>
          <p:cNvPr id="49226" name="Group 7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915400" cy="4181475"/>
        </p:xfrm>
        <a:graphic>
          <a:graphicData uri="http://schemas.openxmlformats.org/drawingml/2006/table">
            <a:tbl>
              <a:tblPr/>
              <a:tblGrid>
                <a:gridCol w="4114800"/>
                <a:gridCol w="1981200"/>
                <a:gridCol w="1828800"/>
                <a:gridCol w="9906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Cow weight, lbs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1182 ± 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1137 ± 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Cow weight change, lbs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 ± 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 ± 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Cow body condition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 ± 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 ± 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Cow body condition change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 ± 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 ± 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Dry matter intake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20.4 ±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25.5 ±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Body condition change in 2-yr old and mature cows after a 77 day re-feeding period following nutrient restriction</a:t>
            </a:r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4623" r="22668"/>
          <a:stretch>
            <a:fillRect/>
          </a:stretch>
        </p:blipFill>
        <p:spPr>
          <a:xfrm>
            <a:off x="304800" y="3124200"/>
            <a:ext cx="4419600" cy="3425825"/>
          </a:xfrm>
          <a:noFill/>
        </p:spPr>
      </p:pic>
      <p:pic>
        <p:nvPicPr>
          <p:cNvPr id="2355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2370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1676400" y="25908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Day 0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791200" y="277495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Day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Ideas for local demonstrations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that isn’t being used</a:t>
            </a:r>
          </a:p>
          <a:p>
            <a:pPr eaLnBrk="1" hangingPunct="1"/>
            <a:r>
              <a:rPr lang="en-US" smtClean="0"/>
              <a:t>scales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Hay waste – </a:t>
            </a:r>
          </a:p>
          <a:p>
            <a:pPr lvl="1" eaLnBrk="1" hangingPunct="1"/>
            <a:r>
              <a:rPr lang="en-US" smtClean="0"/>
              <a:t>Feeder type</a:t>
            </a:r>
          </a:p>
          <a:p>
            <a:pPr lvl="1" eaLnBrk="1" hangingPunct="1"/>
            <a:r>
              <a:rPr lang="en-US" smtClean="0"/>
              <a:t>Access time</a:t>
            </a:r>
          </a:p>
          <a:p>
            <a:pPr lvl="1" eaLnBrk="1" hangingPunct="1"/>
            <a:r>
              <a:rPr lang="en-US" smtClean="0"/>
              <a:t>Shred vs unrolling</a:t>
            </a:r>
          </a:p>
          <a:p>
            <a:pPr lvl="1" eaLnBrk="1" hangingPunct="1"/>
            <a:r>
              <a:rPr lang="en-US" smtClean="0"/>
              <a:t>At current cost of hay when does it pay to buy bunks/processing ect.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of Feeding Hay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Method			     Amount Wasted</a:t>
            </a:r>
          </a:p>
          <a:p>
            <a:pPr eaLnBrk="1" hangingPunct="1"/>
            <a:r>
              <a:rPr lang="en-US" smtClean="0"/>
              <a:t>Unrolled on the ground</a:t>
            </a:r>
            <a:r>
              <a:rPr lang="en-US" baseline="30000" smtClean="0"/>
              <a:t>a</a:t>
            </a:r>
            <a:r>
              <a:rPr lang="en-US" smtClean="0"/>
              <a:t>		    22%</a:t>
            </a:r>
          </a:p>
          <a:p>
            <a:pPr eaLnBrk="1" hangingPunct="1"/>
            <a:r>
              <a:rPr lang="en-US" smtClean="0"/>
              <a:t>Processed, fed on ground</a:t>
            </a:r>
            <a:r>
              <a:rPr lang="en-US" baseline="30000" smtClean="0"/>
              <a:t>a</a:t>
            </a:r>
            <a:r>
              <a:rPr lang="en-US" smtClean="0"/>
              <a:t>	   16%</a:t>
            </a:r>
          </a:p>
          <a:p>
            <a:pPr eaLnBrk="1" hangingPunct="1"/>
            <a:r>
              <a:rPr lang="en-US" smtClean="0"/>
              <a:t>Processed, fed in bunk</a:t>
            </a:r>
            <a:r>
              <a:rPr lang="en-US" baseline="30000" smtClean="0"/>
              <a:t>a</a:t>
            </a:r>
            <a:r>
              <a:rPr lang="en-US" smtClean="0"/>
              <a:t>		   11%</a:t>
            </a:r>
          </a:p>
          <a:p>
            <a:pPr eaLnBrk="1" hangingPunct="1"/>
            <a:r>
              <a:rPr lang="en-US" smtClean="0"/>
              <a:t>Hay Feeders				     	     7-9 %</a:t>
            </a:r>
          </a:p>
          <a:p>
            <a:pPr eaLnBrk="1" hangingPunct="1"/>
            <a:r>
              <a:rPr lang="en-US" smtClean="0"/>
              <a:t>Ground Hay				     	     &lt;5%?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3400" y="2514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5300663" y="6324600"/>
            <a:ext cx="338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30000"/>
              <a:t>a</a:t>
            </a:r>
            <a:r>
              <a:rPr lang="en-US"/>
              <a:t>Blasi et al., 1993 Cattlemen’s Day</a:t>
            </a:r>
            <a:r>
              <a:rPr lang="en-US" baseline="30000"/>
              <a:t> 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5" name="Group 203"/>
          <p:cNvGraphicFramePr>
            <a:graphicFrameLocks noGrp="1"/>
          </p:cNvGraphicFramePr>
          <p:nvPr>
            <p:ph/>
          </p:nvPr>
        </p:nvGraphicFramePr>
        <p:xfrm>
          <a:off x="228600" y="1828800"/>
          <a:ext cx="8534400" cy="3216275"/>
        </p:xfrm>
        <a:graphic>
          <a:graphicData uri="http://schemas.openxmlformats.org/drawingml/2006/table">
            <a:tbl>
              <a:tblPr/>
              <a:tblGrid>
                <a:gridCol w="3048000"/>
                <a:gridCol w="1371600"/>
                <a:gridCol w="1371600"/>
                <a:gridCol w="1371600"/>
                <a:gridCol w="1371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time to hay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hours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hours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hours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Free choice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Weight change, lbs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Body condition change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Hay disappearance, lbs DM/d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Hay waste, lbs DM/d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Manure production, lbs DM/d 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6" name="Text Box 114"/>
          <p:cNvSpPr txBox="1">
            <a:spLocks noChangeArrowheads="1"/>
          </p:cNvSpPr>
          <p:nvPr/>
        </p:nvSpPr>
        <p:spPr bwMode="auto">
          <a:xfrm>
            <a:off x="228600" y="5181600"/>
            <a:ext cx="642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/>
              <a:t>a</a:t>
            </a:r>
            <a:r>
              <a:rPr lang="en-US"/>
              <a:t> linear and quadratic effects  (P&lt;0.01) </a:t>
            </a:r>
            <a:r>
              <a:rPr lang="en-US" baseline="30000"/>
              <a:t>b</a:t>
            </a:r>
            <a:r>
              <a:rPr lang="en-US"/>
              <a:t> linear effect (P&lt;0.01)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Nutritive changes in ammoniated or liquid protein treated wheat straw</a:t>
            </a:r>
          </a:p>
        </p:txBody>
      </p:sp>
      <p:graphicFrame>
        <p:nvGraphicFramePr>
          <p:cNvPr id="3230" name="Group 15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824732"/>
        </p:xfrm>
        <a:graphic>
          <a:graphicData uri="http://schemas.openxmlformats.org/drawingml/2006/table">
            <a:tbl>
              <a:tblPr/>
              <a:tblGrid>
                <a:gridCol w="4038600"/>
                <a:gridCol w="1219200"/>
                <a:gridCol w="1066800"/>
                <a:gridCol w="990600"/>
                <a:gridCol w="9144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Dry Matter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NDF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ADF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Ammoniation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Pretreatment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Post-treatment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 Supplement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Pre-treatment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Post-treatment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7" name="Text Box 159"/>
          <p:cNvSpPr txBox="1">
            <a:spLocks noChangeArrowheads="1"/>
          </p:cNvSpPr>
          <p:nvPr/>
        </p:nvSpPr>
        <p:spPr bwMode="auto">
          <a:xfrm>
            <a:off x="6629400" y="63246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Goehring et al., 1990</a:t>
            </a:r>
          </a:p>
        </p:txBody>
      </p:sp>
      <p:sp>
        <p:nvSpPr>
          <p:cNvPr id="3232" name="Rectangle 160"/>
          <p:cNvSpPr>
            <a:spLocks noChangeArrowheads="1"/>
          </p:cNvSpPr>
          <p:nvPr/>
        </p:nvSpPr>
        <p:spPr bwMode="auto">
          <a:xfrm>
            <a:off x="5791200" y="2819400"/>
            <a:ext cx="914400" cy="3276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5232" name="Group 112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763000" cy="5176840"/>
        </p:xfrm>
        <a:graphic>
          <a:graphicData uri="http://schemas.openxmlformats.org/drawingml/2006/table">
            <a:tbl>
              <a:tblPr/>
              <a:tblGrid>
                <a:gridCol w="3429000"/>
                <a:gridCol w="1371600"/>
                <a:gridCol w="1524000"/>
                <a:gridCol w="1066800"/>
                <a:gridCol w="13716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 Production,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ml/hr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TDN Estimate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IVDMD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ADF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IVDMD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Ammoniation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Pretreatment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30.9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39.6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Post-treatment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12.7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 Supplement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Pre-treatment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Post-treatment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42.8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4" name="Text Box 107"/>
          <p:cNvSpPr txBox="1">
            <a:spLocks noChangeArrowheads="1"/>
          </p:cNvSpPr>
          <p:nvPr/>
        </p:nvSpPr>
        <p:spPr bwMode="auto">
          <a:xfrm>
            <a:off x="304800" y="6019800"/>
            <a:ext cx="548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/>
              <a:t>d,e,f,g </a:t>
            </a:r>
            <a:r>
              <a:rPr lang="en-US"/>
              <a:t>Means with different superscripts differ.  P&lt;0.05</a:t>
            </a:r>
          </a:p>
        </p:txBody>
      </p:sp>
      <p:sp>
        <p:nvSpPr>
          <p:cNvPr id="5165" name="Text Box 109"/>
          <p:cNvSpPr txBox="1">
            <a:spLocks noChangeArrowheads="1"/>
          </p:cNvSpPr>
          <p:nvPr/>
        </p:nvSpPr>
        <p:spPr bwMode="auto">
          <a:xfrm>
            <a:off x="6629400" y="64770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Goehring et al., 1990</a:t>
            </a:r>
          </a:p>
        </p:txBody>
      </p:sp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2971800" y="30226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34% 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↑</a:t>
            </a:r>
          </a:p>
        </p:txBody>
      </p:sp>
      <p:sp>
        <p:nvSpPr>
          <p:cNvPr id="5231" name="Text Box 111"/>
          <p:cNvSpPr txBox="1">
            <a:spLocks noChangeArrowheads="1"/>
          </p:cNvSpPr>
          <p:nvPr/>
        </p:nvSpPr>
        <p:spPr bwMode="auto">
          <a:xfrm>
            <a:off x="3048000" y="5003800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6% 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0" grpId="0"/>
      <p:bldP spid="52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6359" name="Group 215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534400" cy="5031424"/>
        </p:xfrm>
        <a:graphic>
          <a:graphicData uri="http://schemas.openxmlformats.org/drawingml/2006/table">
            <a:tbl>
              <a:tblPr/>
              <a:tblGrid>
                <a:gridCol w="3001963"/>
                <a:gridCol w="1341437"/>
                <a:gridCol w="1219200"/>
                <a:gridCol w="1295400"/>
                <a:gridCol w="16764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NaOH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 Suppl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Ammoniated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Cow Trial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ADG, lb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.26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.88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Straw intake, lb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17.8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Sheep metabolism trial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 digestibility,%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53.6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53.5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52.4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59.7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Intake, lb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.99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IVDMD,%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50.3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54.2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49.7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57.7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187" name="Text Box 120"/>
          <p:cNvSpPr txBox="1">
            <a:spLocks noChangeArrowheads="1"/>
          </p:cNvSpPr>
          <p:nvPr/>
        </p:nvSpPr>
        <p:spPr bwMode="auto">
          <a:xfrm>
            <a:off x="6292850" y="6324600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Faulkner et al., 1981 (yr?)</a:t>
            </a:r>
          </a:p>
        </p:txBody>
      </p:sp>
      <p:sp>
        <p:nvSpPr>
          <p:cNvPr id="6188" name="Text Box 212"/>
          <p:cNvSpPr txBox="1">
            <a:spLocks noChangeArrowheads="1"/>
          </p:cNvSpPr>
          <p:nvPr/>
        </p:nvSpPr>
        <p:spPr bwMode="auto">
          <a:xfrm>
            <a:off x="381000" y="5867400"/>
            <a:ext cx="6856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aseline="30000"/>
              <a:t>a,b,c,</a:t>
            </a:r>
            <a:r>
              <a:rPr lang="en-US" sz="1600"/>
              <a:t> Unlike superscripts in a row differ (P&lt;0.05) using orthogonal contrasts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Cow Preference for NaOH or Liquid Supplement treated straw compared to untreated straw</a:t>
            </a:r>
          </a:p>
        </p:txBody>
      </p:sp>
      <p:graphicFrame>
        <p:nvGraphicFramePr>
          <p:cNvPr id="8280" name="Group 88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8229600" cy="3878265"/>
        </p:xfrm>
        <a:graphic>
          <a:graphicData uri="http://schemas.openxmlformats.org/drawingml/2006/table">
            <a:tbl>
              <a:tblPr/>
              <a:tblGrid>
                <a:gridCol w="4038600"/>
                <a:gridCol w="1219200"/>
                <a:gridCol w="1066800"/>
                <a:gridCol w="990600"/>
                <a:gridCol w="9144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Trial 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Trial 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Untrt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NaOH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Untrt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Estimated intake, lb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IVDMD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NDF, 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Crude Protein, 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2" name="Text Box 60"/>
          <p:cNvSpPr txBox="1">
            <a:spLocks noChangeArrowheads="1"/>
          </p:cNvSpPr>
          <p:nvPr/>
        </p:nvSpPr>
        <p:spPr bwMode="auto">
          <a:xfrm>
            <a:off x="6629400" y="64770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Paterson et al., 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991600" cy="66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324600" y="64150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Church and Santos, 1981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Hay quality following injection with molasses-urea solution - LSU</a:t>
            </a:r>
          </a:p>
        </p:txBody>
      </p:sp>
      <p:graphicFrame>
        <p:nvGraphicFramePr>
          <p:cNvPr id="13481" name="Group 169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458200" cy="4096704"/>
        </p:xfrm>
        <a:graphic>
          <a:graphicData uri="http://schemas.openxmlformats.org/drawingml/2006/table">
            <a:tbl>
              <a:tblPr/>
              <a:tblGrid>
                <a:gridCol w="2209800"/>
                <a:gridCol w="1524000"/>
                <a:gridCol w="1431925"/>
                <a:gridCol w="1646238"/>
                <a:gridCol w="1646237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 1 – Bermudagrass hay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 2 – Johnsongrass-crabgrass hay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(%DM)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Injected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Injected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73.9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IVDMD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6" name="Text Box 170"/>
          <p:cNvSpPr txBox="1">
            <a:spLocks noChangeArrowheads="1"/>
          </p:cNvSpPr>
          <p:nvPr/>
        </p:nvSpPr>
        <p:spPr bwMode="auto">
          <a:xfrm>
            <a:off x="6232525" y="628491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McCormick et al., 2010 </a:t>
            </a:r>
          </a:p>
        </p:txBody>
      </p:sp>
      <p:sp>
        <p:nvSpPr>
          <p:cNvPr id="9257" name="Rectangle 171"/>
          <p:cNvSpPr>
            <a:spLocks noChangeArrowheads="1"/>
          </p:cNvSpPr>
          <p:nvPr/>
        </p:nvSpPr>
        <p:spPr bwMode="auto">
          <a:xfrm>
            <a:off x="2362200" y="5029200"/>
            <a:ext cx="61722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Hay palatability following injection with molasses-urea solution - LSU</a:t>
            </a:r>
          </a:p>
        </p:txBody>
      </p:sp>
      <p:graphicFrame>
        <p:nvGraphicFramePr>
          <p:cNvPr id="17490" name="Group 82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458200" cy="4663442"/>
        </p:xfrm>
        <a:graphic>
          <a:graphicData uri="http://schemas.openxmlformats.org/drawingml/2006/table">
            <a:tbl>
              <a:tblPr/>
              <a:tblGrid>
                <a:gridCol w="2743200"/>
                <a:gridCol w="1447800"/>
                <a:gridCol w="1295400"/>
                <a:gridCol w="1600200"/>
                <a:gridCol w="13716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 1 Hay – Bermudagrass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Study 2 Hay – Johnsongrass-crabgrass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(%DM)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Injected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Injected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Bales tested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Bale weight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Hay refusals, lb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343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555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Intake/period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586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939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717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Intake/calf/d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8.28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6.38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Hay intake, %BW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5" name="Text Box 57"/>
          <p:cNvSpPr txBox="1">
            <a:spLocks noChangeArrowheads="1"/>
          </p:cNvSpPr>
          <p:nvPr/>
        </p:nvSpPr>
        <p:spPr bwMode="auto">
          <a:xfrm>
            <a:off x="6746875" y="6521450"/>
            <a:ext cx="232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McCormick et al., 2010 </a:t>
            </a:r>
          </a:p>
        </p:txBody>
      </p:sp>
      <p:sp>
        <p:nvSpPr>
          <p:cNvPr id="10286" name="Text Box 83"/>
          <p:cNvSpPr txBox="1">
            <a:spLocks noChangeArrowheads="1"/>
          </p:cNvSpPr>
          <p:nvPr/>
        </p:nvSpPr>
        <p:spPr bwMode="auto">
          <a:xfrm>
            <a:off x="381000" y="6096000"/>
            <a:ext cx="716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/>
              <a:t>a,b,</a:t>
            </a:r>
            <a:r>
              <a:rPr lang="en-US"/>
              <a:t> Study 1 means differ P&lt;0.01; Study 2 means tend to differ P&lt;0.10</a:t>
            </a:r>
          </a:p>
        </p:txBody>
      </p:sp>
      <p:sp>
        <p:nvSpPr>
          <p:cNvPr id="17492" name="Rectangle 84"/>
          <p:cNvSpPr>
            <a:spLocks noChangeArrowheads="1"/>
          </p:cNvSpPr>
          <p:nvPr/>
        </p:nvSpPr>
        <p:spPr bwMode="auto">
          <a:xfrm>
            <a:off x="2971800" y="4800600"/>
            <a:ext cx="58674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pplication of liquid protein supplements on intake and digestibility of low quality forages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Nutritive changes in ammoniated or liquid protein treated wheat straw&amp;quot;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80&quot;&gt;&lt;property id=&quot;20148&quot; value=&quot;5&quot;/&gt;&lt;property id=&quot;20300&quot; value=&quot;Slide 6 - &amp;quot;Cow Preference for NaOH or Liquid Supplement treated straw compared to untreated straw&amp;quot;&quot;/&gt;&lt;property id=&quot;20307&quot; value=&quot;260&quot;/&gt;&lt;/object&gt;&lt;object type=&quot;3&quot; unique_id=&quot;10081&quot;&gt;&lt;property id=&quot;20148&quot; value=&quot;5&quot;/&gt;&lt;property id=&quot;20300&quot; value=&quot;Slide 7&quot;/&gt;&lt;property id=&quot;20307&quot; value=&quot;261&quot;/&gt;&lt;/object&gt;&lt;object type=&quot;3&quot; unique_id=&quot;10082&quot;&gt;&lt;property id=&quot;20148&quot; value=&quot;5&quot;/&gt;&lt;property id=&quot;20300&quot; value=&quot;Slide 2&quot;/&gt;&lt;property id=&quot;20307&quot; value=&quot;263&quot;/&gt;&lt;/object&gt;&lt;object type=&quot;3&quot; unique_id=&quot;10083&quot;&gt;&lt;property id=&quot;20148&quot; value=&quot;5&quot;/&gt;&lt;property id=&quot;20300&quot; value=&quot;Slide 8 - &amp;quot;Hay quality following injection with molasses-urea solution - LSU&amp;quot;&quot;/&gt;&lt;property id=&quot;20307&quot; value=&quot;262&quot;/&gt;&lt;/object&gt;&lt;object type=&quot;3&quot; unique_id=&quot;10084&quot;&gt;&lt;property id=&quot;20148&quot; value=&quot;5&quot;/&gt;&lt;property id=&quot;20300&quot; value=&quot;Slide 9 - &amp;quot;Hay palatability following injection with molasses-urea solution - LSU&amp;quot;&quot;/&gt;&lt;property id=&quot;20307&quot; value=&quot;264&quot;/&gt;&lt;/object&gt;&lt;object type=&quot;3&quot; unique_id=&quot;10085&quot;&gt;&lt;property id=&quot;20148&quot; value=&quot;5&quot;/&gt;&lt;property id=&quot;20300&quot; value=&quot;Slide 10 - &amp;quot;Summary&amp;quot;&quot;/&gt;&lt;property id=&quot;20307&quot; value=&quot;265&quot;/&gt;&lt;/object&gt;&lt;object type=&quot;3&quot; unique_id=&quot;10146&quot;&gt;&lt;property id=&quot;20148&quot; value=&quot;5&quot;/&gt;&lt;property id=&quot;20300&quot; value=&quot;Slide 11&quot;/&gt;&lt;property id=&quot;20307&quot; value=&quot;267&quot;/&gt;&lt;/object&gt;&lt;object type=&quot;3&quot; unique_id=&quot;10147&quot;&gt;&lt;property id=&quot;20148&quot; value=&quot;5&quot;/&gt;&lt;property id=&quot;20300&quot; value=&quot;Slide 19 - &amp;quot;Nitrate tests&amp;quot;&quot;/&gt;&lt;property id=&quot;20307&quot; value=&quot;270&quot;/&gt;&lt;/object&gt;&lt;object type=&quot;3&quot; unique_id=&quot;10148&quot;&gt;&lt;property id=&quot;20148&quot; value=&quot;5&quot;/&gt;&lt;property id=&quot;20300&quot; value=&quot;Slide 25&quot;/&gt;&lt;property id=&quot;20307&quot; value=&quot;268&quot;/&gt;&lt;/object&gt;&lt;object type=&quot;3&quot; unique_id=&quot;10149&quot;&gt;&lt;property id=&quot;20148&quot; value=&quot;5&quot;/&gt;&lt;property id=&quot;20300&quot; value=&quot;Slide 26&quot;/&gt;&lt;property id=&quot;20307&quot; value=&quot;269&quot;/&gt;&lt;/object&gt;&lt;object type=&quot;3&quot; unique_id=&quot;10150&quot;&gt;&lt;property id=&quot;20148&quot; value=&quot;5&quot;/&gt;&lt;property id=&quot;20300&quot; value=&quot;Slide 28&quot;/&gt;&lt;property id=&quot;20307&quot; value=&quot;266&quot;/&gt;&lt;/object&gt;&lt;object type=&quot;3&quot; unique_id=&quot;10254&quot;&gt;&lt;property id=&quot;20148&quot; value=&quot;5&quot;/&gt;&lt;property id=&quot;20300&quot; value=&quot;Slide 12&quot;/&gt;&lt;property id=&quot;20307&quot; value=&quot;272&quot;/&gt;&lt;/object&gt;&lt;object type=&quot;3&quot; unique_id=&quot;10255&quot;&gt;&lt;property id=&quot;20148&quot; value=&quot;5&quot;/&gt;&lt;property id=&quot;20300&quot; value=&quot;Slide 15 - &amp;quot;Nitrates&amp;quot;&quot;/&gt;&lt;property id=&quot;20307&quot; value=&quot;273&quot;/&gt;&lt;/object&gt;&lt;object type=&quot;3&quot; unique_id=&quot;10336&quot;&gt;&lt;property id=&quot;20148&quot; value=&quot;5&quot;/&gt;&lt;property id=&quot;20300&quot; value=&quot;Slide 14&quot;/&gt;&lt;property id=&quot;20307&quot; value=&quot;274&quot;/&gt;&lt;/object&gt;&lt;object type=&quot;3&quot; unique_id=&quot;10337&quot;&gt;&lt;property id=&quot;20148&quot; value=&quot;5&quot;/&gt;&lt;property id=&quot;20300&quot; value=&quot;Slide 13&quot;/&gt;&lt;property id=&quot;20307&quot; value=&quot;275&quot;/&gt;&lt;/object&gt;&lt;object type=&quot;3&quot; unique_id=&quot;10528&quot;&gt;&lt;property id=&quot;20148&quot; value=&quot;5&quot;/&gt;&lt;property id=&quot;20300&quot; value=&quot;Slide 16 - &amp;quot;Nitrate Concentration in Forages Survey&amp;quot;&quot;/&gt;&lt;property id=&quot;20307&quot; value=&quot;277&quot;/&gt;&lt;/object&gt;&lt;object type=&quot;3&quot; unique_id=&quot;10529&quot;&gt;&lt;property id=&quot;20148&quot; value=&quot;5&quot;/&gt;&lt;property id=&quot;20300&quot; value=&quot;Slide 17&quot;/&gt;&lt;property id=&quot;20307&quot; value=&quot;276&quot;/&gt;&lt;/object&gt;&lt;object type=&quot;3&quot; unique_id=&quot;10530&quot;&gt;&lt;property id=&quot;20148&quot; value=&quot;5&quot;/&gt;&lt;property id=&quot;20300&quot; value=&quot;Slide 18&quot;/&gt;&lt;property id=&quot;20307&quot; value=&quot;278&quot;/&gt;&lt;/object&gt;&lt;object type=&quot;3&quot; unique_id=&quot;10531&quot;&gt;&lt;property id=&quot;20148&quot; value=&quot;5&quot;/&gt;&lt;property id=&quot;20300&quot; value=&quot;Slide 24 - &amp;quot;Ideas for local demonstrations&amp;quot;&quot;/&gt;&lt;property id=&quot;20307&quot; value=&quot;279&quot;/&gt;&lt;/object&gt;&lt;object type=&quot;3&quot; unique_id=&quot;10532&quot;&gt;&lt;property id=&quot;20148&quot; value=&quot;5&quot;/&gt;&lt;property id=&quot;20300&quot; value=&quot;Slide 27&quot;/&gt;&lt;property id=&quot;20307&quot; value=&quot;280&quot;/&gt;&lt;/object&gt;&lt;object type=&quot;3&quot; unique_id=&quot;10663&quot;&gt;&lt;property id=&quot;20148&quot; value=&quot;5&quot;/&gt;&lt;property id=&quot;20300&quot; value=&quot;Slide 20 - &amp;quot;Starting weight and condition&amp;quot;&quot;/&gt;&lt;property id=&quot;20307&quot; value=&quot;282&quot;/&gt;&lt;/object&gt;&lt;object type=&quot;3&quot; unique_id=&quot;10664&quot;&gt;&lt;property id=&quot;20148&quot; value=&quot;5&quot;/&gt;&lt;property id=&quot;20300&quot; value=&quot;Slide 21 - &amp;quot;Ending weight and condition&amp;quot;&quot;/&gt;&lt;property id=&quot;20307&quot; value=&quot;283&quot;/&gt;&lt;/object&gt;&lt;object type=&quot;3&quot; unique_id=&quot;10811&quot;&gt;&lt;property id=&quot;20148&quot; value=&quot;5&quot;/&gt;&lt;property id=&quot;20300&quot; value=&quot;Slide 22 - &amp;quot;Body condition change in 2-yr old and mature cows after a 77 day re-feeding period following nutrient restriction&amp;quot;&quot;/&gt;&lt;property id=&quot;20307&quot; value=&quot;286&quot;/&gt;&lt;/object&gt;&lt;object type=&quot;3&quot; unique_id=&quot;10812&quot;&gt;&lt;property id=&quot;20148&quot; value=&quot;5&quot;/&gt;&lt;property id=&quot;20300&quot; value=&quot;Slide 23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1061</Words>
  <Application>Microsoft Office PowerPoint</Application>
  <PresentationFormat>On-screen Show (4:3)</PresentationFormat>
  <Paragraphs>382</Paragraphs>
  <Slides>26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Microsoft Excel Chart</vt:lpstr>
      <vt:lpstr>Application of liquid protein supplements on intake and digestibility of low quality forages</vt:lpstr>
      <vt:lpstr>PowerPoint Presentation</vt:lpstr>
      <vt:lpstr>Nutritive changes in ammoniated or liquid protein treated wheat straw</vt:lpstr>
      <vt:lpstr>PowerPoint Presentation</vt:lpstr>
      <vt:lpstr>PowerPoint Presentation</vt:lpstr>
      <vt:lpstr>Cow Preference for NaOH or Liquid Supplement treated straw compared to untreated straw</vt:lpstr>
      <vt:lpstr>PowerPoint Presentation</vt:lpstr>
      <vt:lpstr>Hay quality following injection with molasses-urea solution - LSU</vt:lpstr>
      <vt:lpstr>Hay palatability following injection with molasses-urea solution - LSU</vt:lpstr>
      <vt:lpstr>Summary</vt:lpstr>
      <vt:lpstr>PowerPoint Presentation</vt:lpstr>
      <vt:lpstr>PowerPoint Presentation</vt:lpstr>
      <vt:lpstr>PowerPoint Presentation</vt:lpstr>
      <vt:lpstr>Nitrates</vt:lpstr>
      <vt:lpstr>Nitrate Concentration in Forages Survey</vt:lpstr>
      <vt:lpstr>PowerPoint Presentation</vt:lpstr>
      <vt:lpstr>PowerPoint Presentation</vt:lpstr>
      <vt:lpstr>Nitrate tests</vt:lpstr>
      <vt:lpstr>Starting weight and condition</vt:lpstr>
      <vt:lpstr>Ending weight and condition</vt:lpstr>
      <vt:lpstr>Body condition change in 2-yr old and mature cows after a 77 day re-feeding period following nutrient restriction</vt:lpstr>
      <vt:lpstr>PowerPoint Presentation</vt:lpstr>
      <vt:lpstr>Ideas for local demonstrations</vt:lpstr>
      <vt:lpstr>PowerPoint Presentation</vt:lpstr>
      <vt:lpstr>Methods of Feeding Hay</vt:lpstr>
      <vt:lpstr>PowerPoint Presentation</vt:lpstr>
    </vt:vector>
  </TitlesOfParts>
  <Company>K-State Research and Extension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liquid protein supplements on intake and digestibility of low quality forages</dc:title>
  <dc:creator>Sandy Johnson</dc:creator>
  <cp:lastModifiedBy>Karen Marie Blakeslee</cp:lastModifiedBy>
  <cp:revision>18</cp:revision>
  <dcterms:created xsi:type="dcterms:W3CDTF">2012-11-05T20:39:19Z</dcterms:created>
  <dcterms:modified xsi:type="dcterms:W3CDTF">2014-05-08T18:35:36Z</dcterms:modified>
</cp:coreProperties>
</file>