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3" r:id="rId2"/>
    <p:sldId id="273" r:id="rId3"/>
    <p:sldId id="296" r:id="rId4"/>
    <p:sldId id="264" r:id="rId5"/>
    <p:sldId id="290" r:id="rId6"/>
    <p:sldId id="256" r:id="rId7"/>
    <p:sldId id="265" r:id="rId8"/>
    <p:sldId id="289" r:id="rId9"/>
    <p:sldId id="272" r:id="rId10"/>
    <p:sldId id="276" r:id="rId11"/>
    <p:sldId id="286" r:id="rId12"/>
    <p:sldId id="287" r:id="rId13"/>
    <p:sldId id="288" r:id="rId14"/>
    <p:sldId id="292" r:id="rId15"/>
    <p:sldId id="293" r:id="rId16"/>
    <p:sldId id="294" r:id="rId17"/>
    <p:sldId id="295" r:id="rId18"/>
    <p:sldId id="297" r:id="rId19"/>
    <p:sldId id="275" r:id="rId20"/>
    <p:sldId id="284" r:id="rId21"/>
    <p:sldId id="257" r:id="rId22"/>
    <p:sldId id="259" r:id="rId23"/>
    <p:sldId id="258" r:id="rId24"/>
    <p:sldId id="260" r:id="rId25"/>
    <p:sldId id="261" r:id="rId26"/>
    <p:sldId id="262" r:id="rId27"/>
    <p:sldId id="283" r:id="rId28"/>
    <p:sldId id="266" r:id="rId29"/>
    <p:sldId id="268" r:id="rId30"/>
    <p:sldId id="269" r:id="rId31"/>
    <p:sldId id="277" r:id="rId32"/>
    <p:sldId id="278" r:id="rId33"/>
    <p:sldId id="285" r:id="rId34"/>
    <p:sldId id="279" r:id="rId35"/>
    <p:sldId id="280" r:id="rId36"/>
    <p:sldId id="281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65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4 to 5 Body Condition</a:t>
            </a:r>
            <a:endParaRPr lang="en-US" sz="20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Quality Forage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64</c:v>
                </c:pt>
                <c:pt idx="1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Quality Forage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2">
                  <c:v>61</c:v>
                </c:pt>
                <c:pt idx="3">
                  <c:v>55</c:v>
                </c:pt>
                <c:pt idx="4">
                  <c:v>48</c:v>
                </c:pt>
                <c:pt idx="5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Grain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</c:v>
                </c:pt>
                <c:pt idx="1">
                  <c:v>21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Wheat Middlings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15</c:v>
                </c:pt>
                <c:pt idx="1">
                  <c:v>17</c:v>
                </c:pt>
                <c:pt idx="2">
                  <c:v>21</c:v>
                </c:pt>
                <c:pt idx="3">
                  <c:v>25</c:v>
                </c:pt>
                <c:pt idx="4">
                  <c:v>30</c:v>
                </c:pt>
                <c:pt idx="5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1084544"/>
        <c:axId val="181086080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Desired daily gain lb/day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0.62</c:v>
                </c:pt>
                <c:pt idx="1">
                  <c:v>0.71</c:v>
                </c:pt>
                <c:pt idx="2">
                  <c:v>0.82</c:v>
                </c:pt>
                <c:pt idx="3">
                  <c:v>0.98</c:v>
                </c:pt>
                <c:pt idx="4">
                  <c:v>1.23</c:v>
                </c:pt>
                <c:pt idx="5">
                  <c:v>1.63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106560"/>
        <c:axId val="181104640"/>
      </c:lineChart>
      <c:catAx>
        <c:axId val="18108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86080"/>
        <c:crosses val="autoZero"/>
        <c:auto val="1"/>
        <c:lblAlgn val="ctr"/>
        <c:lblOffset val="100"/>
        <c:noMultiLvlLbl val="0"/>
      </c:catAx>
      <c:valAx>
        <c:axId val="18108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Feedstuff Proportion, DM Basis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84544"/>
        <c:crosses val="autoZero"/>
        <c:crossBetween val="between"/>
      </c:valAx>
      <c:valAx>
        <c:axId val="181104640"/>
        <c:scaling>
          <c:orientation val="minMax"/>
          <c:max val="2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Average Daily Gain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6560"/>
        <c:crosses val="max"/>
        <c:crossBetween val="between"/>
      </c:valAx>
      <c:catAx>
        <c:axId val="181106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104640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tx1"/>
                </a:solidFill>
              </a:rPr>
              <a:t>3 to 5 Body Condition</a:t>
            </a:r>
            <a:endParaRPr lang="en-US" sz="20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900277951445656"/>
          <c:y val="0.15007135837453495"/>
          <c:w val="0.67568814805200694"/>
          <c:h val="0.72164004329328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Quality Forage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52</c:v>
                </c:pt>
                <c:pt idx="1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Quality Forage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2">
                  <c:v>37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Grain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24</c:v>
                </c:pt>
                <c:pt idx="1">
                  <c:v>23</c:v>
                </c:pt>
                <c:pt idx="2">
                  <c:v>29</c:v>
                </c:pt>
                <c:pt idx="3">
                  <c:v>33</c:v>
                </c:pt>
                <c:pt idx="4">
                  <c:v>47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Wheat Middlings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24</c:v>
                </c:pt>
                <c:pt idx="1">
                  <c:v>30</c:v>
                </c:pt>
                <c:pt idx="2">
                  <c:v>34</c:v>
                </c:pt>
                <c:pt idx="3">
                  <c:v>42</c:v>
                </c:pt>
                <c:pt idx="4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1421952"/>
        <c:axId val="181423488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Desired daily gain lb/day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1.24</c:v>
                </c:pt>
                <c:pt idx="1">
                  <c:v>1.4</c:v>
                </c:pt>
                <c:pt idx="2">
                  <c:v>1.63</c:v>
                </c:pt>
                <c:pt idx="3">
                  <c:v>1.96</c:v>
                </c:pt>
                <c:pt idx="4">
                  <c:v>2.44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443968"/>
        <c:axId val="181442048"/>
      </c:lineChart>
      <c:catAx>
        <c:axId val="18142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23488"/>
        <c:crosses val="autoZero"/>
        <c:auto val="1"/>
        <c:lblAlgn val="ctr"/>
        <c:lblOffset val="100"/>
        <c:noMultiLvlLbl val="0"/>
      </c:catAx>
      <c:valAx>
        <c:axId val="18142348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Feedstuff Proportion, DM Basis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21952"/>
        <c:crosses val="autoZero"/>
        <c:crossBetween val="between"/>
      </c:valAx>
      <c:valAx>
        <c:axId val="181442048"/>
        <c:scaling>
          <c:orientation val="minMax"/>
          <c:max val="2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Average Daily Gain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443968"/>
        <c:crosses val="max"/>
        <c:crossBetween val="between"/>
      </c:valAx>
      <c:catAx>
        <c:axId val="18144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442048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C87F5-1EEF-46EC-87F6-298CD79164D1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C3D04-3ACA-48B7-9694-16ED22634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0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6" charset="0"/>
                <a:cs typeface="Arial" charset="0"/>
              </a:defRPr>
            </a:lvl1pPr>
            <a:lvl2pPr marL="702675" indent="-270259" eaLnBrk="0" hangingPunct="0">
              <a:defRPr sz="2400">
                <a:solidFill>
                  <a:schemeClr val="tx1"/>
                </a:solidFill>
                <a:latin typeface="Times New Roman" pitchFamily="-106" charset="0"/>
                <a:cs typeface="Arial" charset="0"/>
              </a:defRPr>
            </a:lvl2pPr>
            <a:lvl3pPr marL="1081037" indent="-216208" eaLnBrk="0" hangingPunct="0">
              <a:defRPr sz="2400">
                <a:solidFill>
                  <a:schemeClr val="tx1"/>
                </a:solidFill>
                <a:latin typeface="Times New Roman" pitchFamily="-106" charset="0"/>
                <a:cs typeface="Arial" charset="0"/>
              </a:defRPr>
            </a:lvl3pPr>
            <a:lvl4pPr marL="1513452" indent="-216208" eaLnBrk="0" hangingPunct="0">
              <a:defRPr sz="2400">
                <a:solidFill>
                  <a:schemeClr val="tx1"/>
                </a:solidFill>
                <a:latin typeface="Times New Roman" pitchFamily="-106" charset="0"/>
                <a:cs typeface="Arial" charset="0"/>
              </a:defRPr>
            </a:lvl4pPr>
            <a:lvl5pPr marL="1945867" indent="-216208" eaLnBrk="0" hangingPunct="0">
              <a:defRPr sz="2400">
                <a:solidFill>
                  <a:schemeClr val="tx1"/>
                </a:solidFill>
                <a:latin typeface="Times New Roman" pitchFamily="-106" charset="0"/>
                <a:cs typeface="Arial" charset="0"/>
              </a:defRPr>
            </a:lvl5pPr>
            <a:lvl6pPr marL="2378282" indent="-2162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cs typeface="Arial" charset="0"/>
              </a:defRPr>
            </a:lvl6pPr>
            <a:lvl7pPr marL="2810695" indent="-2162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cs typeface="Arial" charset="0"/>
              </a:defRPr>
            </a:lvl7pPr>
            <a:lvl8pPr marL="3243112" indent="-2162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cs typeface="Arial" charset="0"/>
              </a:defRPr>
            </a:lvl8pPr>
            <a:lvl9pPr marL="3675526" indent="-2162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6" charset="0"/>
                <a:cs typeface="Arial" charset="0"/>
              </a:defRPr>
            </a:lvl9pPr>
          </a:lstStyle>
          <a:p>
            <a:pPr eaLnBrk="1" hangingPunct="1"/>
            <a:fld id="{944DBC95-8348-45FA-B73E-3BBED895853B}" type="slidenum">
              <a:rPr lang="en-US" sz="1100">
                <a:latin typeface="Arial" charset="0"/>
              </a:rPr>
              <a:pPr eaLnBrk="1" hangingPunct="1"/>
              <a:t>29</a:t>
            </a:fld>
            <a:endParaRPr lang="en-US" sz="110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7713" cy="34178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2192"/>
            <a:ext cx="5030391" cy="41154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Ruminal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bacteria convert simple sugar (glucose) to VFAs.  This diagram shows 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ruminal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bacteria converting a 6 C glucose ring to one of 3 VFAs, acetic, butyric, &amp;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propionic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acid.  In reality it is very unlikely a single specie of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ruminal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bacteria would not convert sugars to all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all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3 VFAs so this model is for illustrative purposes only.  When a bacteria (primarily G+) convert a 6 carbon sugar molecule to acetic acid, 2 molecules of acetic acid with 2 C each are produced with 2 additional carbon that are lost as by products of carbon dioxide &amp;/or methane. When a G + rumen bacteria converts a 6 carbon sugar molecule of glucose to butyric acid, 1 molecules of butyric with 4 C is produced but again 2 additional carbons are lost as by products of carbon dioxide &amp;/or methane.  When 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ruminal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bacteria (primarily G-) converts the molecule of glucose to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propionic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acid 2 molecules of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propionic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acid (3 C each) are produced &amp; there is no Cs lost as by products of </a:t>
            </a:r>
            <a:r>
              <a:rPr lang="en-US" dirty="0" smtClean="0">
                <a:latin typeface="Arial" charset="0"/>
              </a:rPr>
              <a:t>CO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 &amp;/or CH</a:t>
            </a:r>
            <a:r>
              <a:rPr lang="en-US" baseline="-25000" dirty="0" smtClean="0">
                <a:latin typeface="Arial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thus the improved efficiency in propionate production.</a:t>
            </a:r>
          </a:p>
        </p:txBody>
      </p:sp>
    </p:spTree>
    <p:extLst>
      <p:ext uri="{BB962C8B-B14F-4D97-AF65-F5344CB8AC3E}">
        <p14:creationId xmlns:p14="http://schemas.microsoft.com/office/powerpoint/2010/main" val="265424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92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Rumensin</a:t>
            </a:r>
            <a:r>
              <a:rPr lang="en-US" dirty="0" smtClean="0"/>
              <a:t> improves feed efficiency &amp; helps you maximize profitability because your beef cows can maintain their body condition on 5% to 10% less feed</a:t>
            </a:r>
          </a:p>
          <a:p>
            <a:r>
              <a:rPr lang="en-US" dirty="0" err="1" smtClean="0"/>
              <a:t>Rumensin</a:t>
            </a:r>
            <a:r>
              <a:rPr lang="en-US" dirty="0" smtClean="0"/>
              <a:t> kills </a:t>
            </a:r>
            <a:r>
              <a:rPr lang="en-US" i="1" dirty="0" err="1" smtClean="0"/>
              <a:t>coccidia</a:t>
            </a:r>
            <a:r>
              <a:rPr lang="en-US" dirty="0" smtClean="0"/>
              <a:t> parasites at three different stages in the life cycle</a:t>
            </a:r>
            <a:r>
              <a:rPr lang="en-US" baseline="30000" dirty="0" smtClean="0"/>
              <a:t>1,2</a:t>
            </a:r>
            <a:r>
              <a:rPr lang="en-US" dirty="0" smtClean="0"/>
              <a:t> instead of merely arresting their development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900" dirty="0"/>
          </a:p>
          <a:p>
            <a:r>
              <a:rPr lang="en-US" sz="900" baseline="30000" dirty="0"/>
              <a:t>1</a:t>
            </a:r>
            <a:r>
              <a:rPr lang="en-US" sz="900" dirty="0"/>
              <a:t>McDougald, LR. 1980. Chemotherapy of </a:t>
            </a:r>
            <a:r>
              <a:rPr lang="en-US" sz="900" dirty="0" err="1"/>
              <a:t>Coccidiosis</a:t>
            </a:r>
            <a:r>
              <a:rPr lang="en-US" sz="900" dirty="0"/>
              <a:t>. PL Long (ed.). </a:t>
            </a:r>
            <a:r>
              <a:rPr lang="en-US" sz="900" i="1" dirty="0"/>
              <a:t>The Biology of the </a:t>
            </a:r>
            <a:r>
              <a:rPr lang="en-US" sz="900" i="1" dirty="0" err="1"/>
              <a:t>Coccidia</a:t>
            </a:r>
            <a:r>
              <a:rPr lang="en-US" sz="900" i="1" dirty="0"/>
              <a:t>. </a:t>
            </a:r>
            <a:r>
              <a:rPr lang="en-US" sz="900" dirty="0"/>
              <a:t>University Park Press, Baltimore. pp. 373-427.</a:t>
            </a:r>
          </a:p>
          <a:p>
            <a:r>
              <a:rPr lang="en-US" sz="900" baseline="30000" dirty="0"/>
              <a:t>2</a:t>
            </a:r>
            <a:r>
              <a:rPr lang="en-US" sz="900" dirty="0"/>
              <a:t>Long, PL &amp; TK Jeffers. 1982. Studies on the Stage of Action of </a:t>
            </a:r>
            <a:r>
              <a:rPr lang="en-US" sz="900" dirty="0" err="1"/>
              <a:t>Ionophorous</a:t>
            </a:r>
            <a:r>
              <a:rPr lang="en-US" sz="900" dirty="0"/>
              <a:t> Antibiotics Against </a:t>
            </a:r>
            <a:r>
              <a:rPr lang="en-US" sz="900" i="1" dirty="0" err="1"/>
              <a:t>Eimeria</a:t>
            </a:r>
            <a:r>
              <a:rPr lang="en-US" sz="900" i="1" dirty="0"/>
              <a:t>. J </a:t>
            </a:r>
            <a:r>
              <a:rPr lang="en-US" sz="900" i="1" dirty="0" err="1"/>
              <a:t>Parasitology</a:t>
            </a:r>
            <a:r>
              <a:rPr lang="en-US" sz="900" dirty="0"/>
              <a:t> 68(3): pp. 363-371.</a:t>
            </a:r>
            <a:r>
              <a:rPr kumimoji="0" lang="en-US" dirty="0" smtClean="0"/>
              <a:t> </a:t>
            </a:r>
          </a:p>
          <a:p>
            <a:endParaRPr lang="en-US" sz="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77DC65-B99C-45BC-97EE-79C1F5A69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9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4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4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0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D7884-E467-4074-B2CA-2BFD9A95F01D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3BAA0-6CD1-4158-BBA0-540225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7"/>
            <a:ext cx="9144000" cy="1470025"/>
          </a:xfrm>
        </p:spPr>
        <p:txBody>
          <a:bodyPr/>
          <a:lstStyle/>
          <a:p>
            <a:r>
              <a:rPr lang="en-US" dirty="0" smtClean="0"/>
              <a:t>Example Diets and </a:t>
            </a:r>
            <a:r>
              <a:rPr lang="en-US" dirty="0" err="1" smtClean="0"/>
              <a:t>Ionophore</a:t>
            </a:r>
            <a:r>
              <a:rPr lang="en-US" dirty="0" smtClean="0"/>
              <a:t> 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91440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Dale A. Blasi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Livestock Program Focus Team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Agent Professional Development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March 25 – 26,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7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11395"/>
              </p:ext>
            </p:extLst>
          </p:nvPr>
        </p:nvGraphicFramePr>
        <p:xfrm>
          <a:off x="838203" y="4343399"/>
          <a:ext cx="7391396" cy="2207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197"/>
                <a:gridCol w="457200"/>
                <a:gridCol w="457200"/>
                <a:gridCol w="457200"/>
                <a:gridCol w="457200"/>
                <a:gridCol w="485777"/>
                <a:gridCol w="1616868"/>
                <a:gridCol w="478644"/>
                <a:gridCol w="522274"/>
                <a:gridCol w="538956"/>
                <a:gridCol w="538956"/>
                <a:gridCol w="461962"/>
                <a:gridCol w="461962"/>
              </a:tblGrid>
              <a:tr h="421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Days to calving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74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64.00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62.00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      Low quality forage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52.00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47.00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495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61.00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55.00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48.00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37.00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      Medium quality forage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37.00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25.00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5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21.00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21.00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18.00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20.00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22.00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25.00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       Grain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24.00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23.00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29.00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33.00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47.00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25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15.00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17.00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21.00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25.00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30.00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39.00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       Wheat </a:t>
                      </a:r>
                      <a:r>
                        <a:rPr lang="en-US" sz="1050" dirty="0" err="1" smtClean="0"/>
                        <a:t>Middlings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24.00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30.00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34.00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42.00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53.00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96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0.62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0.71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0.82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0.98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1.23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1.63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         Desired daily gain</a:t>
                      </a:r>
                    </a:p>
                    <a:p>
                      <a:r>
                        <a:rPr lang="en-US" sz="1050" dirty="0" smtClean="0"/>
                        <a:t>          </a:t>
                      </a:r>
                      <a:r>
                        <a:rPr lang="en-US" sz="1050" dirty="0" err="1" smtClean="0"/>
                        <a:t>lb</a:t>
                      </a:r>
                      <a:r>
                        <a:rPr lang="en-US" sz="1050" dirty="0" smtClean="0"/>
                        <a:t>/day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1.24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1.40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1.63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1.96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2.44</a:t>
                      </a:r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78931053"/>
              </p:ext>
            </p:extLst>
          </p:nvPr>
        </p:nvGraphicFramePr>
        <p:xfrm>
          <a:off x="76200" y="724205"/>
          <a:ext cx="4414838" cy="403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35057073"/>
              </p:ext>
            </p:extLst>
          </p:nvPr>
        </p:nvGraphicFramePr>
        <p:xfrm>
          <a:off x="4623027" y="754947"/>
          <a:ext cx="4368573" cy="407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76200"/>
            <a:ext cx="787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Effect of Days to Calving on Proportions of Feedstuffs Necessary to Achieve Desired Daily Gain for an 1100 lb. Pregnant Cow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6787" y="4835414"/>
            <a:ext cx="123825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6833" y="5199555"/>
            <a:ext cx="123825" cy="152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6833" y="5542451"/>
            <a:ext cx="123825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2216" y="5874728"/>
            <a:ext cx="113058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656833" y="6248400"/>
            <a:ext cx="233193" cy="543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8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Negative and Positive </a:t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>Associative Effects: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114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Positive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ruminal</a:t>
            </a:r>
            <a:r>
              <a:rPr lang="en-US" dirty="0" smtClean="0"/>
              <a:t> microbe activity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ruminal</a:t>
            </a:r>
            <a:r>
              <a:rPr lang="en-US" dirty="0" smtClean="0"/>
              <a:t> retention time</a:t>
            </a:r>
          </a:p>
          <a:p>
            <a:r>
              <a:rPr lang="en-US" sz="3600" dirty="0" smtClean="0"/>
              <a:t>Negative</a:t>
            </a:r>
          </a:p>
          <a:p>
            <a:pPr lvl="1"/>
            <a:r>
              <a:rPr lang="en-US" dirty="0" smtClean="0"/>
              <a:t>Reduced rate of fiber digestion because of the presence of starch and low </a:t>
            </a:r>
            <a:r>
              <a:rPr lang="en-US" dirty="0" err="1" smtClean="0"/>
              <a:t>ruminal</a:t>
            </a:r>
            <a:r>
              <a:rPr lang="en-US" dirty="0" smtClean="0"/>
              <a:t> pH</a:t>
            </a:r>
          </a:p>
          <a:p>
            <a:pPr lvl="1"/>
            <a:r>
              <a:rPr lang="en-US" dirty="0" smtClean="0"/>
              <a:t>Reduced </a:t>
            </a:r>
            <a:r>
              <a:rPr lang="en-US" dirty="0" err="1" smtClean="0"/>
              <a:t>ruminal</a:t>
            </a:r>
            <a:r>
              <a:rPr lang="en-US" dirty="0" smtClean="0"/>
              <a:t> retention time</a:t>
            </a:r>
          </a:p>
          <a:p>
            <a:pPr lvl="1"/>
            <a:r>
              <a:rPr lang="en-US" dirty="0" smtClean="0"/>
              <a:t>Incomplete starch digestibility</a:t>
            </a:r>
          </a:p>
        </p:txBody>
      </p:sp>
    </p:spTree>
    <p:extLst>
      <p:ext uri="{BB962C8B-B14F-4D97-AF65-F5344CB8AC3E}">
        <p14:creationId xmlns:p14="http://schemas.microsoft.com/office/powerpoint/2010/main" val="6570115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Positive Associative Effect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5638800" y="5334000"/>
            <a:ext cx="2479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just"/>
            <a:r>
              <a:rPr lang="en-US"/>
              <a:t>With Supplement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09600" y="5257800"/>
            <a:ext cx="2479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en-US"/>
              <a:t>No Supplement</a:t>
            </a: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1219200" y="1600200"/>
            <a:ext cx="6781800" cy="3429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0966" name="Line 9"/>
          <p:cNvSpPr>
            <a:spLocks noChangeShapeType="1"/>
          </p:cNvSpPr>
          <p:nvPr/>
        </p:nvSpPr>
        <p:spPr bwMode="auto">
          <a:xfrm>
            <a:off x="1219200" y="4495800"/>
            <a:ext cx="678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>
            <a:off x="1219200" y="3886200"/>
            <a:ext cx="678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>
            <a:off x="1219200" y="3276600"/>
            <a:ext cx="678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219200" y="2667000"/>
            <a:ext cx="678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1219200" y="2133600"/>
            <a:ext cx="678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Text Box 14"/>
          <p:cNvSpPr txBox="1">
            <a:spLocks noChangeArrowheads="1"/>
          </p:cNvSpPr>
          <p:nvPr/>
        </p:nvSpPr>
        <p:spPr bwMode="auto">
          <a:xfrm>
            <a:off x="533400" y="47244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20</a:t>
            </a:r>
            <a:endParaRPr lang="en-US"/>
          </a:p>
        </p:txBody>
      </p:sp>
      <p:sp>
        <p:nvSpPr>
          <p:cNvPr id="40972" name="Text Box 15"/>
          <p:cNvSpPr txBox="1">
            <a:spLocks noChangeArrowheads="1"/>
          </p:cNvSpPr>
          <p:nvPr/>
        </p:nvSpPr>
        <p:spPr bwMode="auto">
          <a:xfrm>
            <a:off x="533400" y="41910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21</a:t>
            </a:r>
            <a:endParaRPr lang="en-US"/>
          </a:p>
        </p:txBody>
      </p:sp>
      <p:sp>
        <p:nvSpPr>
          <p:cNvPr id="40973" name="Text Box 16"/>
          <p:cNvSpPr txBox="1">
            <a:spLocks noChangeArrowheads="1"/>
          </p:cNvSpPr>
          <p:nvPr/>
        </p:nvSpPr>
        <p:spPr bwMode="auto">
          <a:xfrm>
            <a:off x="533400" y="35814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22</a:t>
            </a:r>
            <a:endParaRPr lang="en-US"/>
          </a:p>
        </p:txBody>
      </p:sp>
      <p:sp>
        <p:nvSpPr>
          <p:cNvPr id="40974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23</a:t>
            </a:r>
            <a:endParaRPr lang="en-US"/>
          </a:p>
        </p:txBody>
      </p:sp>
      <p:sp>
        <p:nvSpPr>
          <p:cNvPr id="40975" name="Text Box 18"/>
          <p:cNvSpPr txBox="1">
            <a:spLocks noChangeArrowheads="1"/>
          </p:cNvSpPr>
          <p:nvPr/>
        </p:nvSpPr>
        <p:spPr bwMode="auto">
          <a:xfrm>
            <a:off x="533400" y="2362200"/>
            <a:ext cx="676274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/>
              <a:t>24</a:t>
            </a:r>
          </a:p>
        </p:txBody>
      </p:sp>
      <p:sp>
        <p:nvSpPr>
          <p:cNvPr id="40976" name="Text Box 19"/>
          <p:cNvSpPr txBox="1">
            <a:spLocks noChangeArrowheads="1"/>
          </p:cNvSpPr>
          <p:nvPr/>
        </p:nvSpPr>
        <p:spPr bwMode="auto">
          <a:xfrm>
            <a:off x="533399" y="1828800"/>
            <a:ext cx="6762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/>
              <a:t>25</a:t>
            </a:r>
          </a:p>
        </p:txBody>
      </p:sp>
      <p:sp>
        <p:nvSpPr>
          <p:cNvPr id="40977" name="Text Box 20"/>
          <p:cNvSpPr txBox="1">
            <a:spLocks noChangeArrowheads="1"/>
          </p:cNvSpPr>
          <p:nvPr/>
        </p:nvSpPr>
        <p:spPr bwMode="auto">
          <a:xfrm>
            <a:off x="8223250" y="47244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20</a:t>
            </a:r>
            <a:endParaRPr lang="en-US"/>
          </a:p>
        </p:txBody>
      </p:sp>
      <p:sp>
        <p:nvSpPr>
          <p:cNvPr id="40978" name="Text Box 21"/>
          <p:cNvSpPr txBox="1">
            <a:spLocks noChangeArrowheads="1"/>
          </p:cNvSpPr>
          <p:nvPr/>
        </p:nvSpPr>
        <p:spPr bwMode="auto">
          <a:xfrm>
            <a:off x="8223250" y="41910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21</a:t>
            </a:r>
            <a:endParaRPr lang="en-US"/>
          </a:p>
        </p:txBody>
      </p:sp>
      <p:sp>
        <p:nvSpPr>
          <p:cNvPr id="40979" name="Text Box 22"/>
          <p:cNvSpPr txBox="1">
            <a:spLocks noChangeArrowheads="1"/>
          </p:cNvSpPr>
          <p:nvPr/>
        </p:nvSpPr>
        <p:spPr bwMode="auto">
          <a:xfrm>
            <a:off x="8223250" y="35814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22</a:t>
            </a:r>
            <a:endParaRPr lang="en-US"/>
          </a:p>
        </p:txBody>
      </p:sp>
      <p:sp>
        <p:nvSpPr>
          <p:cNvPr id="40980" name="Text Box 23"/>
          <p:cNvSpPr txBox="1">
            <a:spLocks noChangeArrowheads="1"/>
          </p:cNvSpPr>
          <p:nvPr/>
        </p:nvSpPr>
        <p:spPr bwMode="auto">
          <a:xfrm>
            <a:off x="8223250" y="29718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23</a:t>
            </a:r>
            <a:endParaRPr lang="en-US"/>
          </a:p>
        </p:txBody>
      </p:sp>
      <p:sp>
        <p:nvSpPr>
          <p:cNvPr id="40981" name="Text Box 24"/>
          <p:cNvSpPr txBox="1">
            <a:spLocks noChangeArrowheads="1"/>
          </p:cNvSpPr>
          <p:nvPr/>
        </p:nvSpPr>
        <p:spPr bwMode="auto">
          <a:xfrm>
            <a:off x="8223250" y="2362200"/>
            <a:ext cx="6921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/>
              <a:t>24</a:t>
            </a:r>
          </a:p>
        </p:txBody>
      </p:sp>
      <p:sp>
        <p:nvSpPr>
          <p:cNvPr id="40982" name="Text Box 25"/>
          <p:cNvSpPr txBox="1">
            <a:spLocks noChangeArrowheads="1"/>
          </p:cNvSpPr>
          <p:nvPr/>
        </p:nvSpPr>
        <p:spPr bwMode="auto">
          <a:xfrm>
            <a:off x="8223250" y="1828800"/>
            <a:ext cx="6921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/>
              <a:t>25</a:t>
            </a:r>
          </a:p>
        </p:txBody>
      </p:sp>
      <p:sp>
        <p:nvSpPr>
          <p:cNvPr id="40983" name="Line 26"/>
          <p:cNvSpPr>
            <a:spLocks noChangeShapeType="1"/>
          </p:cNvSpPr>
          <p:nvPr/>
        </p:nvSpPr>
        <p:spPr bwMode="auto">
          <a:xfrm flipV="1">
            <a:off x="1219200" y="3886200"/>
            <a:ext cx="6781800" cy="1143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Line 27"/>
          <p:cNvSpPr>
            <a:spLocks noChangeShapeType="1"/>
          </p:cNvSpPr>
          <p:nvPr/>
        </p:nvSpPr>
        <p:spPr bwMode="auto">
          <a:xfrm flipV="1">
            <a:off x="1219200" y="2590800"/>
            <a:ext cx="6781800" cy="2438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Rectangle 29"/>
          <p:cNvSpPr>
            <a:spLocks noChangeArrowheads="1"/>
          </p:cNvSpPr>
          <p:nvPr/>
        </p:nvSpPr>
        <p:spPr bwMode="auto">
          <a:xfrm>
            <a:off x="4351338" y="4572000"/>
            <a:ext cx="230981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/>
              <a:t>Expected</a:t>
            </a:r>
          </a:p>
        </p:txBody>
      </p:sp>
      <p:sp>
        <p:nvSpPr>
          <p:cNvPr id="40986" name="Text Box 30"/>
          <p:cNvSpPr txBox="1">
            <a:spLocks noChangeArrowheads="1"/>
          </p:cNvSpPr>
          <p:nvPr/>
        </p:nvSpPr>
        <p:spPr bwMode="auto">
          <a:xfrm>
            <a:off x="2590800" y="3352800"/>
            <a:ext cx="14366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40987" name="Text Box 31"/>
          <p:cNvSpPr txBox="1">
            <a:spLocks noChangeArrowheads="1"/>
          </p:cNvSpPr>
          <p:nvPr/>
        </p:nvSpPr>
        <p:spPr bwMode="auto">
          <a:xfrm>
            <a:off x="1209675" y="5940425"/>
            <a:ext cx="6902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/>
              <a:t>20 lbs dry grass intake plus 2 lbs high protein-containing supplement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48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0113"/>
            <a:ext cx="9144000" cy="6052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Negative Associative Effect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410200" y="5334000"/>
            <a:ext cx="2479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just"/>
            <a:r>
              <a:rPr lang="en-US"/>
              <a:t>With Supplement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2479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en-US"/>
              <a:t>No Supplement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219200" y="1600200"/>
            <a:ext cx="6781800" cy="3429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219200" y="4495800"/>
            <a:ext cx="678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219200" y="3886200"/>
            <a:ext cx="678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219200" y="3276600"/>
            <a:ext cx="678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1219200" y="2667000"/>
            <a:ext cx="678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1219200" y="2133600"/>
            <a:ext cx="6781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33400" y="47244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20</a:t>
            </a:r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33400" y="41910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21</a:t>
            </a:r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33400" y="35814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22</a:t>
            </a:r>
            <a:endParaRPr lang="en-US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dirty="0"/>
              <a:t>23</a:t>
            </a:r>
            <a:endParaRPr lang="en-US" dirty="0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33400" y="2362200"/>
            <a:ext cx="685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/>
              <a:t>24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533400" y="1828800"/>
            <a:ext cx="685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/>
              <a:t>25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8223250" y="47244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20</a:t>
            </a:r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8223250" y="41910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21</a:t>
            </a:r>
            <a:endParaRPr lang="en-US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8223250" y="35814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22</a:t>
            </a:r>
            <a:endParaRPr lang="en-US"/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8223250" y="2971800"/>
            <a:ext cx="5397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/>
              <a:t>23</a:t>
            </a:r>
            <a:endParaRPr lang="en-US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8223250" y="2362200"/>
            <a:ext cx="6159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/>
              <a:t>24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8223250" y="1828800"/>
            <a:ext cx="6159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/>
              <a:t>25</a:t>
            </a:r>
          </a:p>
        </p:txBody>
      </p:sp>
      <p:sp>
        <p:nvSpPr>
          <p:cNvPr id="42007" name="Rectangle 25"/>
          <p:cNvSpPr>
            <a:spLocks noChangeArrowheads="1"/>
          </p:cNvSpPr>
          <p:nvPr/>
        </p:nvSpPr>
        <p:spPr bwMode="auto">
          <a:xfrm>
            <a:off x="2695575" y="6172200"/>
            <a:ext cx="41021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/>
              <a:t>20 lbs dry grass intake plus 5 lbs of corn</a:t>
            </a:r>
          </a:p>
        </p:txBody>
      </p:sp>
      <p:sp>
        <p:nvSpPr>
          <p:cNvPr id="42008" name="Line 26"/>
          <p:cNvSpPr>
            <a:spLocks noChangeShapeType="1"/>
          </p:cNvSpPr>
          <p:nvPr/>
        </p:nvSpPr>
        <p:spPr bwMode="auto">
          <a:xfrm>
            <a:off x="1219200" y="4953000"/>
            <a:ext cx="6781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27"/>
          <p:cNvSpPr>
            <a:spLocks noChangeShapeType="1"/>
          </p:cNvSpPr>
          <p:nvPr/>
        </p:nvSpPr>
        <p:spPr bwMode="auto">
          <a:xfrm flipV="1">
            <a:off x="1219200" y="2133600"/>
            <a:ext cx="6781800" cy="2819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9"/>
          <p:cNvSpPr>
            <a:spLocks noChangeArrowheads="1"/>
          </p:cNvSpPr>
          <p:nvPr/>
        </p:nvSpPr>
        <p:spPr bwMode="auto">
          <a:xfrm>
            <a:off x="5770563" y="4419600"/>
            <a:ext cx="10842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42011" name="Text Box 30"/>
          <p:cNvSpPr txBox="1">
            <a:spLocks noChangeArrowheads="1"/>
          </p:cNvSpPr>
          <p:nvPr/>
        </p:nvSpPr>
        <p:spPr bwMode="auto">
          <a:xfrm>
            <a:off x="2057400" y="3352800"/>
            <a:ext cx="104297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/>
              <a:t>Expected</a:t>
            </a:r>
          </a:p>
        </p:txBody>
      </p:sp>
    </p:spTree>
    <p:extLst>
      <p:ext uri="{BB962C8B-B14F-4D97-AF65-F5344CB8AC3E}">
        <p14:creationId xmlns:p14="http://schemas.microsoft.com/office/powerpoint/2010/main" val="22132024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058442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48439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63881278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0012753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0004496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Calves – Rules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diet moisture to not less than 20 – 25%</a:t>
            </a:r>
          </a:p>
          <a:p>
            <a:pPr lvl="2"/>
            <a:r>
              <a:rPr lang="en-US" dirty="0" smtClean="0"/>
              <a:t>Diet moisture not more than 50 - 55% </a:t>
            </a:r>
          </a:p>
          <a:p>
            <a:r>
              <a:rPr lang="en-US" dirty="0" smtClean="0"/>
              <a:t>1 lb. of grain / 100 Body Weight = @ 2 </a:t>
            </a:r>
            <a:r>
              <a:rPr lang="en-US" dirty="0" err="1" smtClean="0"/>
              <a:t>lb</a:t>
            </a:r>
            <a:r>
              <a:rPr lang="en-US" dirty="0" smtClean="0"/>
              <a:t> ADG</a:t>
            </a:r>
          </a:p>
          <a:p>
            <a:r>
              <a:rPr lang="en-US" dirty="0" smtClean="0"/>
              <a:t>A typical growing ration would consist of:</a:t>
            </a:r>
          </a:p>
          <a:p>
            <a:pPr lvl="1"/>
            <a:r>
              <a:rPr lang="en-US" dirty="0" smtClean="0"/>
              <a:t>1/3 roughage </a:t>
            </a:r>
          </a:p>
          <a:p>
            <a:pPr lvl="2"/>
            <a:r>
              <a:rPr lang="en-US" dirty="0" smtClean="0"/>
              <a:t>Watch alfalfa levels  – degree of grind</a:t>
            </a:r>
          </a:p>
          <a:p>
            <a:pPr lvl="1"/>
            <a:r>
              <a:rPr lang="en-US" dirty="0" smtClean="0"/>
              <a:t>1/3 byproduct – Distillers grain/corn gluten feed</a:t>
            </a:r>
          </a:p>
          <a:p>
            <a:pPr lvl="1"/>
            <a:r>
              <a:rPr lang="en-US" dirty="0" smtClean="0"/>
              <a:t>1/3 Energy (corn / sorghum)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Canned beef diets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46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Calves on 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7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Crude Protein of Native Range</a:t>
            </a:r>
          </a:p>
        </p:txBody>
      </p:sp>
      <p:graphicFrame>
        <p:nvGraphicFramePr>
          <p:cNvPr id="31846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28600" y="1601788"/>
          <a:ext cx="868680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art" r:id="rId3" imgW="8221940" imgH="4526319" progId="MSGraph.Chart.8">
                  <p:embed followColorScheme="full"/>
                </p:oleObj>
              </mc:Choice>
              <mc:Fallback>
                <p:oleObj name="Chart" r:id="rId3" imgW="8221940" imgH="452631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1788"/>
                        <a:ext cx="8686800" cy="478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5867400" y="6172202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effectLst/>
                <a:latin typeface="Arial" charset="0"/>
              </a:rPr>
              <a:t>Montgomery et al. (2002)</a:t>
            </a:r>
          </a:p>
        </p:txBody>
      </p:sp>
    </p:spTree>
    <p:extLst>
      <p:ext uri="{BB962C8B-B14F-4D97-AF65-F5344CB8AC3E}">
        <p14:creationId xmlns:p14="http://schemas.microsoft.com/office/powerpoint/2010/main" val="13602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ADF of Native Range</a:t>
            </a:r>
          </a:p>
        </p:txBody>
      </p:sp>
      <p:graphicFrame>
        <p:nvGraphicFramePr>
          <p:cNvPr id="32051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828800"/>
          <a:ext cx="8534400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hart" r:id="rId3" imgW="8229708" imgH="4533884" progId="MSGraph.Chart.8">
                  <p:embed followColorScheme="full"/>
                </p:oleObj>
              </mc:Choice>
              <mc:Fallback>
                <p:oleObj name="Chart" r:id="rId3" imgW="8229708" imgH="4533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8534400" cy="470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6019800" y="6172202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effectLst/>
                <a:latin typeface="Arial" charset="0"/>
              </a:rPr>
              <a:t>Montgomery et al. (2002)</a:t>
            </a:r>
          </a:p>
        </p:txBody>
      </p:sp>
    </p:spTree>
    <p:extLst>
      <p:ext uri="{BB962C8B-B14F-4D97-AF65-F5344CB8AC3E}">
        <p14:creationId xmlns:p14="http://schemas.microsoft.com/office/powerpoint/2010/main" val="1615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>
                <a:solidFill>
                  <a:schemeClr val="tx1"/>
                </a:solidFill>
              </a:rPr>
              <a:t>Minimum Crude Protein to Support</a:t>
            </a:r>
            <a:br>
              <a:rPr lang="en-US" altLang="en-US" sz="3600" b="1">
                <a:solidFill>
                  <a:schemeClr val="tx1"/>
                </a:solidFill>
              </a:rPr>
            </a:br>
            <a:r>
              <a:rPr lang="en-US" altLang="en-US" sz="3600" b="1">
                <a:solidFill>
                  <a:schemeClr val="tx1"/>
                </a:solidFill>
              </a:rPr>
              <a:t> a 2.0 lb ADG</a:t>
            </a:r>
          </a:p>
        </p:txBody>
      </p:sp>
      <p:graphicFrame>
        <p:nvGraphicFramePr>
          <p:cNvPr id="31949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85763" y="1752600"/>
          <a:ext cx="8753475" cy="482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hart" r:id="rId3" imgW="8221940" imgH="4533884" progId="MSGraph.Chart.8">
                  <p:embed followColorScheme="full"/>
                </p:oleObj>
              </mc:Choice>
              <mc:Fallback>
                <p:oleObj name="Chart" r:id="rId3" imgW="8221940" imgH="4533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752600"/>
                        <a:ext cx="8753475" cy="482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5867400" y="6248402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effectLst/>
                <a:latin typeface="Arial" charset="0"/>
              </a:rPr>
              <a:t>Montgomery et al. (2002)</a:t>
            </a:r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>
            <a:off x="1447800" y="3048000"/>
            <a:ext cx="701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9067800" cy="1143000"/>
          </a:xfrm>
        </p:spPr>
        <p:txBody>
          <a:bodyPr>
            <a:normAutofit/>
          </a:bodyPr>
          <a:lstStyle/>
          <a:p>
            <a:r>
              <a:rPr lang="en-US" altLang="en-US" sz="3450" b="1" dirty="0">
                <a:solidFill>
                  <a:schemeClr val="tx1"/>
                </a:solidFill>
              </a:rPr>
              <a:t>Net Energy of Native Range Calculated from ADF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3505200"/>
          </a:xfrm>
        </p:spPr>
        <p:txBody>
          <a:bodyPr/>
          <a:lstStyle/>
          <a:p>
            <a:r>
              <a:rPr lang="en-US" altLang="en-US" b="1" dirty="0"/>
              <a:t>%TDN = 88.9 - (0.779 x ADF) </a:t>
            </a:r>
          </a:p>
          <a:p>
            <a:r>
              <a:rPr lang="en-US" altLang="en-US" b="1" dirty="0"/>
              <a:t>ME (</a:t>
            </a:r>
            <a:r>
              <a:rPr lang="en-US" altLang="en-US" b="1" dirty="0" err="1"/>
              <a:t>Mcal</a:t>
            </a:r>
            <a:r>
              <a:rPr lang="en-US" altLang="en-US" b="1" dirty="0"/>
              <a:t>/kg) = (TDN% × 0.044) × 0.82</a:t>
            </a:r>
          </a:p>
          <a:p>
            <a:r>
              <a:rPr lang="en-US" altLang="en-US" b="1" dirty="0" err="1"/>
              <a:t>NEm</a:t>
            </a:r>
            <a:r>
              <a:rPr lang="en-US" altLang="en-US" b="1" dirty="0"/>
              <a:t> (</a:t>
            </a:r>
            <a:r>
              <a:rPr lang="en-US" altLang="en-US" b="1" dirty="0" err="1"/>
              <a:t>Mcal</a:t>
            </a:r>
            <a:r>
              <a:rPr lang="en-US" altLang="en-US" b="1" dirty="0"/>
              <a:t>/</a:t>
            </a:r>
            <a:r>
              <a:rPr lang="en-US" altLang="en-US" b="1" dirty="0" err="1"/>
              <a:t>lb</a:t>
            </a:r>
            <a:r>
              <a:rPr lang="en-US" altLang="en-US" b="1" dirty="0"/>
              <a:t>) = (1.37 × ME) – (.138 × ME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) + (.0105 × ME</a:t>
            </a:r>
            <a:r>
              <a:rPr lang="en-US" altLang="en-US" b="1" baseline="30000" dirty="0"/>
              <a:t>3</a:t>
            </a:r>
            <a:r>
              <a:rPr lang="en-US" altLang="en-US" b="1" dirty="0"/>
              <a:t>) – 1.12 / 2.204 </a:t>
            </a:r>
          </a:p>
          <a:p>
            <a:r>
              <a:rPr lang="en-US" altLang="en-US" b="1" dirty="0" err="1"/>
              <a:t>NEg</a:t>
            </a:r>
            <a:r>
              <a:rPr lang="en-US" altLang="en-US" b="1" dirty="0"/>
              <a:t> (</a:t>
            </a:r>
            <a:r>
              <a:rPr lang="en-US" altLang="en-US" b="1" dirty="0" err="1"/>
              <a:t>Mcal</a:t>
            </a:r>
            <a:r>
              <a:rPr lang="en-US" altLang="en-US" b="1" dirty="0"/>
              <a:t>/</a:t>
            </a:r>
            <a:r>
              <a:rPr lang="en-US" altLang="en-US" b="1" dirty="0" err="1"/>
              <a:t>lb</a:t>
            </a:r>
            <a:r>
              <a:rPr lang="en-US" altLang="en-US" b="1" dirty="0"/>
              <a:t>) = (1.42 × ME) – (.174 × ME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) + (.0122 × ME</a:t>
            </a:r>
            <a:r>
              <a:rPr lang="en-US" altLang="en-US" b="1" baseline="30000" dirty="0"/>
              <a:t>3</a:t>
            </a:r>
            <a:r>
              <a:rPr lang="en-US" altLang="en-US" b="1" dirty="0"/>
              <a:t>) – 1.65 / 2.204</a:t>
            </a:r>
            <a:r>
              <a:rPr lang="en-US" altLang="en-US" dirty="0"/>
              <a:t>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7239000" y="5943602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effectLst/>
                <a:latin typeface="Arial" charset="0"/>
              </a:rPr>
              <a:t>NRC (1996)</a:t>
            </a:r>
          </a:p>
        </p:txBody>
      </p:sp>
    </p:spTree>
    <p:extLst>
      <p:ext uri="{BB962C8B-B14F-4D97-AF65-F5344CB8AC3E}">
        <p14:creationId xmlns:p14="http://schemas.microsoft.com/office/powerpoint/2010/main" val="38776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848600" cy="1143000"/>
          </a:xfrm>
        </p:spPr>
        <p:txBody>
          <a:bodyPr/>
          <a:lstStyle/>
          <a:p>
            <a:r>
              <a:rPr lang="en-US" altLang="en-US" sz="3200" b="1">
                <a:solidFill>
                  <a:schemeClr val="tx1"/>
                </a:solidFill>
              </a:rPr>
              <a:t>Maximum ADF to support a 2.0 lb ADG</a:t>
            </a:r>
          </a:p>
        </p:txBody>
      </p:sp>
      <p:graphicFrame>
        <p:nvGraphicFramePr>
          <p:cNvPr id="32256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752602"/>
          <a:ext cx="8534400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hart" r:id="rId3" imgW="8229708" imgH="4533884" progId="MSGraph.Chart.8">
                  <p:embed followColorScheme="full"/>
                </p:oleObj>
              </mc:Choice>
              <mc:Fallback>
                <p:oleObj name="Chart" r:id="rId3" imgW="8229708" imgH="4533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2"/>
                        <a:ext cx="8534400" cy="470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6096000" y="6248402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effectLst/>
                <a:latin typeface="Arial" charset="0"/>
              </a:rPr>
              <a:t>Montgomery et al. (2002)</a:t>
            </a:r>
          </a:p>
        </p:txBody>
      </p:sp>
      <p:sp>
        <p:nvSpPr>
          <p:cNvPr id="322565" name="Line 5"/>
          <p:cNvSpPr>
            <a:spLocks noChangeShapeType="1"/>
          </p:cNvSpPr>
          <p:nvPr/>
        </p:nvSpPr>
        <p:spPr bwMode="auto">
          <a:xfrm>
            <a:off x="1524000" y="2895600"/>
            <a:ext cx="678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altLang="en-US" sz="4000" b="1">
                <a:solidFill>
                  <a:schemeClr val="tx1"/>
                </a:solidFill>
              </a:rPr>
              <a:t>Predicted ADG based on ADF</a:t>
            </a:r>
          </a:p>
        </p:txBody>
      </p:sp>
      <p:graphicFrame>
        <p:nvGraphicFramePr>
          <p:cNvPr id="32358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5576" y="1676401"/>
          <a:ext cx="8756650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hart" r:id="rId3" imgW="8221940" imgH="4533884" progId="MSGraph.Chart.8">
                  <p:embed followColorScheme="full"/>
                </p:oleObj>
              </mc:Choice>
              <mc:Fallback>
                <p:oleObj name="Chart" r:id="rId3" imgW="8221940" imgH="45338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6" y="1676401"/>
                        <a:ext cx="8756650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5943600" y="6248402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  <a:effectLst/>
                <a:latin typeface="Arial" charset="0"/>
              </a:rPr>
              <a:t>Montgomery et al. (2002)</a:t>
            </a:r>
          </a:p>
        </p:txBody>
      </p:sp>
    </p:spTree>
    <p:extLst>
      <p:ext uri="{BB962C8B-B14F-4D97-AF65-F5344CB8AC3E}">
        <p14:creationId xmlns:p14="http://schemas.microsoft.com/office/powerpoint/2010/main" val="40178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dirty="0" err="1" smtClean="0"/>
              <a:t>Ionophores</a:t>
            </a:r>
            <a:r>
              <a:rPr lang="en-US" dirty="0" smtClean="0"/>
              <a:t> – Mode of Action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2" y="1219200"/>
            <a:ext cx="8991600" cy="3581400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marL="285750" indent="-285750" eaLnBrk="1" hangingPunct="1"/>
            <a:r>
              <a:rPr lang="en-US" sz="2800" dirty="0" smtClean="0"/>
              <a:t>An </a:t>
            </a:r>
            <a:r>
              <a:rPr lang="en-US" sz="2800" dirty="0" err="1" smtClean="0"/>
              <a:t>ionophore</a:t>
            </a:r>
            <a:r>
              <a:rPr lang="en-US" sz="2800" dirty="0" smtClean="0"/>
              <a:t> is a compound that makes </a:t>
            </a:r>
            <a:r>
              <a:rPr lang="en-US" sz="2800" dirty="0" err="1" smtClean="0"/>
              <a:t>cations</a:t>
            </a:r>
            <a:r>
              <a:rPr lang="en-US" sz="2800" dirty="0" smtClean="0"/>
              <a:t> lipid soluble thereby disrupting the homeostatic mechanisms responsible for maintaining intra- and extracellular ion concentrations across the cell membrane of </a:t>
            </a:r>
            <a:r>
              <a:rPr lang="en-US" sz="2800" dirty="0" err="1" smtClean="0"/>
              <a:t>ruminal</a:t>
            </a:r>
            <a:r>
              <a:rPr lang="en-US" sz="2800" dirty="0" smtClean="0"/>
              <a:t> microbe cells.</a:t>
            </a:r>
          </a:p>
          <a:p>
            <a:pPr marL="400050" lvl="1" indent="0">
              <a:buNone/>
            </a:pPr>
            <a:endParaRPr lang="en-US" sz="2400" dirty="0" smtClean="0"/>
          </a:p>
          <a:p>
            <a:pPr marL="285750" indent="-285750" eaLnBrk="1" hangingPunct="1"/>
            <a:r>
              <a:rPr lang="en-US" sz="2800" dirty="0" smtClean="0"/>
              <a:t>Specifically, </a:t>
            </a:r>
            <a:r>
              <a:rPr lang="en-US" sz="2800" dirty="0" err="1" smtClean="0"/>
              <a:t>ionophores</a:t>
            </a:r>
            <a:r>
              <a:rPr lang="en-US" sz="2800" dirty="0" smtClean="0"/>
              <a:t> disrupt the exchange of </a:t>
            </a:r>
            <a:r>
              <a:rPr lang="en-US" sz="2800" dirty="0" err="1" smtClean="0"/>
              <a:t>cations</a:t>
            </a:r>
            <a:r>
              <a:rPr lang="en-US" sz="2800" dirty="0" smtClean="0"/>
              <a:t> (K+ Na+ H+ </a:t>
            </a:r>
            <a:r>
              <a:rPr lang="en-US" sz="2800" dirty="0" err="1" smtClean="0"/>
              <a:t>Ca</a:t>
            </a:r>
            <a:r>
              <a:rPr lang="en-US" sz="2800" dirty="0" smtClean="0"/>
              <a:t> 2+ and Mg 2+). By doing so, bacteria that are unable to dispose of their protons by other means consequently decline in numbers.</a:t>
            </a:r>
          </a:p>
          <a:p>
            <a:pPr marL="285750" indent="-285750" eaLnBrk="1" hangingPunct="1"/>
            <a:endParaRPr lang="en-US" baseline="30000" dirty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6400800"/>
            <a:ext cx="203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1372954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92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8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2362200"/>
          <a:ext cx="2973388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Chart" r:id="rId3" imgW="2872780" imgH="1981197" progId="MSGraph.Chart.8">
                  <p:embed followColorScheme="full"/>
                </p:oleObj>
              </mc:Choice>
              <mc:Fallback>
                <p:oleObj name="Chart" r:id="rId3" imgW="2872780" imgH="198119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2973388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70614" y="2286000"/>
          <a:ext cx="2973387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Chart" r:id="rId5" imgW="2872780" imgH="1981197" progId="MSGraph.Chart.8">
                  <p:embed followColorScheme="full"/>
                </p:oleObj>
              </mc:Choice>
              <mc:Fallback>
                <p:oleObj name="Chart" r:id="rId5" imgW="2872780" imgH="198119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4" y="2286000"/>
                        <a:ext cx="2973387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20574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Effects of Rumensin on </a:t>
            </a:r>
            <a:r>
              <a:rPr lang="en-US" sz="2800" b="1" dirty="0" smtClean="0"/>
              <a:t>VFA Percentages in </a:t>
            </a:r>
            <a:r>
              <a:rPr lang="en-US" sz="2800" b="1" dirty="0" err="1" smtClean="0"/>
              <a:t>Fistulated</a:t>
            </a:r>
            <a:r>
              <a:rPr lang="en-US" sz="2800" b="1" dirty="0" smtClean="0"/>
              <a:t> Cattle on Pasture</a:t>
            </a:r>
            <a:r>
              <a:rPr lang="en-US" sz="2800" b="1" dirty="0"/>
              <a:t> </a:t>
            </a:r>
            <a:r>
              <a:rPr lang="en-US" sz="2800" b="1" dirty="0" smtClean="0"/>
              <a:t>(Molar Percent in Rumen)</a:t>
            </a:r>
            <a:r>
              <a:rPr lang="en-US" sz="2800" b="1" baseline="30000" dirty="0" smtClean="0"/>
              <a:t>1</a:t>
            </a:r>
          </a:p>
        </p:txBody>
      </p:sp>
      <p:sp>
        <p:nvSpPr>
          <p:cNvPr id="55335" name="Rectangle 5"/>
          <p:cNvSpPr>
            <a:spLocks noChangeArrowheads="1"/>
          </p:cNvSpPr>
          <p:nvPr/>
        </p:nvSpPr>
        <p:spPr bwMode="auto">
          <a:xfrm>
            <a:off x="673100" y="2573340"/>
            <a:ext cx="2400300" cy="2293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5336" name="Rectangle 6"/>
          <p:cNvSpPr>
            <a:spLocks noChangeArrowheads="1"/>
          </p:cNvSpPr>
          <p:nvPr/>
        </p:nvSpPr>
        <p:spPr bwMode="auto">
          <a:xfrm>
            <a:off x="1495426" y="2586040"/>
            <a:ext cx="76463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</a:rPr>
              <a:t>Acetic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383339" y="2573340"/>
            <a:ext cx="2401887" cy="22939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5338" name="Rectangle 8"/>
          <p:cNvSpPr>
            <a:spLocks noChangeArrowheads="1"/>
          </p:cNvSpPr>
          <p:nvPr/>
        </p:nvSpPr>
        <p:spPr bwMode="auto">
          <a:xfrm>
            <a:off x="7108826" y="2606676"/>
            <a:ext cx="85921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</a:rPr>
              <a:t>Butyric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781051" y="4986340"/>
            <a:ext cx="823913" cy="34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5340" name="Rectangle 10"/>
          <p:cNvSpPr>
            <a:spLocks noChangeArrowheads="1"/>
          </p:cNvSpPr>
          <p:nvPr/>
        </p:nvSpPr>
        <p:spPr bwMode="auto">
          <a:xfrm>
            <a:off x="557212" y="4876800"/>
            <a:ext cx="27432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00"/>
                </a:solidFill>
              </a:rPr>
              <a:t>0 mg     50 mg    200 mg</a:t>
            </a:r>
          </a:p>
          <a:p>
            <a:pPr algn="ctr" eaLnBrk="0" hangingPunct="0"/>
            <a:r>
              <a:rPr lang="en-US" sz="1600" b="1" dirty="0" err="1" smtClean="0"/>
              <a:t>Monensin</a:t>
            </a:r>
            <a:endParaRPr lang="en-US" sz="1600" b="1" dirty="0"/>
          </a:p>
        </p:txBody>
      </p:sp>
      <p:sp>
        <p:nvSpPr>
          <p:cNvPr id="55341" name="Rectangle 18"/>
          <p:cNvSpPr>
            <a:spLocks noChangeArrowheads="1"/>
          </p:cNvSpPr>
          <p:nvPr/>
        </p:nvSpPr>
        <p:spPr bwMode="auto">
          <a:xfrm>
            <a:off x="914400" y="3124201"/>
            <a:ext cx="4937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67</a:t>
            </a:r>
          </a:p>
        </p:txBody>
      </p:sp>
      <p:sp>
        <p:nvSpPr>
          <p:cNvPr id="55342" name="Rectangle 19"/>
          <p:cNvSpPr>
            <a:spLocks noChangeArrowheads="1"/>
          </p:cNvSpPr>
          <p:nvPr/>
        </p:nvSpPr>
        <p:spPr bwMode="auto">
          <a:xfrm>
            <a:off x="1524000" y="3505201"/>
            <a:ext cx="4937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343" name="Rectangle 20"/>
          <p:cNvSpPr>
            <a:spLocks noChangeArrowheads="1"/>
          </p:cNvSpPr>
          <p:nvPr/>
        </p:nvSpPr>
        <p:spPr bwMode="auto">
          <a:xfrm>
            <a:off x="2133600" y="3810001"/>
            <a:ext cx="4937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60</a:t>
            </a:r>
          </a:p>
        </p:txBody>
      </p:sp>
      <p:sp>
        <p:nvSpPr>
          <p:cNvPr id="55344" name="Rectangle 21"/>
          <p:cNvSpPr>
            <a:spLocks noChangeArrowheads="1"/>
          </p:cNvSpPr>
          <p:nvPr/>
        </p:nvSpPr>
        <p:spPr bwMode="auto">
          <a:xfrm>
            <a:off x="6629400" y="3810001"/>
            <a:ext cx="4937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5345" name="Rectangle 22"/>
          <p:cNvSpPr>
            <a:spLocks noChangeArrowheads="1"/>
          </p:cNvSpPr>
          <p:nvPr/>
        </p:nvSpPr>
        <p:spPr bwMode="auto">
          <a:xfrm>
            <a:off x="7239000" y="3733801"/>
            <a:ext cx="4937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5346" name="Rectangle 23"/>
          <p:cNvSpPr>
            <a:spLocks noChangeArrowheads="1"/>
          </p:cNvSpPr>
          <p:nvPr/>
        </p:nvSpPr>
        <p:spPr bwMode="auto">
          <a:xfrm>
            <a:off x="7924801" y="3886201"/>
            <a:ext cx="33823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9</a:t>
            </a:r>
          </a:p>
        </p:txBody>
      </p:sp>
      <p:sp>
        <p:nvSpPr>
          <p:cNvPr id="55347" name="Rectangle 24"/>
          <p:cNvSpPr>
            <a:spLocks noChangeArrowheads="1"/>
          </p:cNvSpPr>
          <p:nvPr/>
        </p:nvSpPr>
        <p:spPr bwMode="auto">
          <a:xfrm>
            <a:off x="6324600" y="4876800"/>
            <a:ext cx="27432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 dirty="0"/>
              <a:t>0 mg     50 mg    200 mg</a:t>
            </a:r>
          </a:p>
          <a:p>
            <a:pPr algn="ctr" eaLnBrk="0" hangingPunct="0"/>
            <a:r>
              <a:rPr lang="en-US" sz="1600" b="1" dirty="0" err="1" smtClean="0"/>
              <a:t>Monensin</a:t>
            </a:r>
            <a:endParaRPr lang="en-US" sz="1600" b="1" dirty="0"/>
          </a:p>
        </p:txBody>
      </p:sp>
      <p:sp>
        <p:nvSpPr>
          <p:cNvPr id="55348" name="Text Box 25"/>
          <p:cNvSpPr txBox="1">
            <a:spLocks noChangeArrowheads="1"/>
          </p:cNvSpPr>
          <p:nvPr/>
        </p:nvSpPr>
        <p:spPr bwMode="auto">
          <a:xfrm>
            <a:off x="104660" y="6096002"/>
            <a:ext cx="25106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Richardson </a:t>
            </a:r>
            <a:r>
              <a:rPr lang="en-US" sz="1000" dirty="0" smtClean="0"/>
              <a:t>et al., 1976. J. Anim. Sci. 43:657.</a:t>
            </a:r>
            <a:endParaRPr lang="en-US" sz="1000" dirty="0"/>
          </a:p>
        </p:txBody>
      </p:sp>
      <p:graphicFrame>
        <p:nvGraphicFramePr>
          <p:cNvPr id="55333" name="Object 3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76600" y="2667000"/>
          <a:ext cx="3049588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Chart" r:id="rId7" imgW="2872780" imgH="1981197" progId="MSGraph.Chart.8">
                  <p:embed followColorScheme="full"/>
                </p:oleObj>
              </mc:Choice>
              <mc:Fallback>
                <p:oleObj name="Chart" r:id="rId7" imgW="2872780" imgH="198119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0"/>
                        <a:ext cx="3049588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49" name="Rectangle 3"/>
          <p:cNvSpPr>
            <a:spLocks noChangeArrowheads="1"/>
          </p:cNvSpPr>
          <p:nvPr/>
        </p:nvSpPr>
        <p:spPr bwMode="auto">
          <a:xfrm>
            <a:off x="3460750" y="2590800"/>
            <a:ext cx="2482850" cy="2286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5350" name="Rectangle 4"/>
          <p:cNvSpPr>
            <a:spLocks noChangeArrowheads="1"/>
          </p:cNvSpPr>
          <p:nvPr/>
        </p:nvSpPr>
        <p:spPr bwMode="auto">
          <a:xfrm>
            <a:off x="4022725" y="2586040"/>
            <a:ext cx="108722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</a:rPr>
              <a:t>Propionic</a:t>
            </a:r>
          </a:p>
        </p:txBody>
      </p:sp>
      <p:sp>
        <p:nvSpPr>
          <p:cNvPr id="55351" name="Rectangle 13"/>
          <p:cNvSpPr>
            <a:spLocks noChangeArrowheads="1"/>
          </p:cNvSpPr>
          <p:nvPr/>
        </p:nvSpPr>
        <p:spPr bwMode="auto">
          <a:xfrm>
            <a:off x="3429000" y="4876800"/>
            <a:ext cx="27432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 dirty="0"/>
              <a:t>0 mg     50 mg    200 mg</a:t>
            </a:r>
          </a:p>
          <a:p>
            <a:pPr algn="ctr" eaLnBrk="0" hangingPunct="0"/>
            <a:r>
              <a:rPr lang="en-US" sz="1600" b="1" dirty="0" err="1" smtClean="0"/>
              <a:t>Monensin</a:t>
            </a:r>
            <a:endParaRPr lang="en-US" sz="1600" b="1" dirty="0"/>
          </a:p>
        </p:txBody>
      </p:sp>
      <p:sp>
        <p:nvSpPr>
          <p:cNvPr id="55352" name="Rectangle 15"/>
          <p:cNvSpPr>
            <a:spLocks noChangeArrowheads="1"/>
          </p:cNvSpPr>
          <p:nvPr/>
        </p:nvSpPr>
        <p:spPr bwMode="auto">
          <a:xfrm>
            <a:off x="3733800" y="3889376"/>
            <a:ext cx="4937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21</a:t>
            </a:r>
          </a:p>
        </p:txBody>
      </p:sp>
      <p:sp>
        <p:nvSpPr>
          <p:cNvPr id="55353" name="Rectangle 16"/>
          <p:cNvSpPr>
            <a:spLocks noChangeArrowheads="1"/>
          </p:cNvSpPr>
          <p:nvPr/>
        </p:nvSpPr>
        <p:spPr bwMode="auto">
          <a:xfrm>
            <a:off x="4419600" y="3813176"/>
            <a:ext cx="4937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55354" name="Rectangle 17"/>
          <p:cNvSpPr>
            <a:spLocks noChangeArrowheads="1"/>
          </p:cNvSpPr>
          <p:nvPr/>
        </p:nvSpPr>
        <p:spPr bwMode="auto">
          <a:xfrm>
            <a:off x="5029200" y="3505201"/>
            <a:ext cx="4937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599775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2238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Carbohydrate Digestion by Rumen Microbes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&amp; VFA Efficiency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1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152400" y="6172200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baseline="30000" dirty="0">
                <a:solidFill>
                  <a:srgbClr val="000000"/>
                </a:solidFill>
              </a:rPr>
              <a:t>1</a:t>
            </a:r>
            <a:r>
              <a:rPr lang="en-US" sz="1000" dirty="0">
                <a:solidFill>
                  <a:srgbClr val="000000"/>
                </a:solidFill>
              </a:rPr>
              <a:t>Adapted from </a:t>
            </a:r>
            <a:r>
              <a:rPr lang="en-US" sz="1000" dirty="0" err="1">
                <a:solidFill>
                  <a:srgbClr val="000000"/>
                </a:solidFill>
              </a:rPr>
              <a:t>Nagaraja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T. G., C. J. </a:t>
            </a:r>
            <a:r>
              <a:rPr lang="en-US" sz="1000" dirty="0" err="1">
                <a:solidFill>
                  <a:srgbClr val="000000"/>
                </a:solidFill>
              </a:rPr>
              <a:t>Newbold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smtClean="0">
                <a:solidFill>
                  <a:srgbClr val="000000"/>
                </a:solidFill>
              </a:rPr>
              <a:t>C. J. </a:t>
            </a:r>
            <a:r>
              <a:rPr lang="en-US" sz="1000" dirty="0">
                <a:solidFill>
                  <a:srgbClr val="000000"/>
                </a:solidFill>
              </a:rPr>
              <a:t>Van </a:t>
            </a:r>
            <a:r>
              <a:rPr lang="en-US" sz="1000" dirty="0" err="1">
                <a:solidFill>
                  <a:srgbClr val="000000"/>
                </a:solidFill>
              </a:rPr>
              <a:t>Nevel</a:t>
            </a:r>
            <a:r>
              <a:rPr lang="en-US" sz="1000" dirty="0">
                <a:solidFill>
                  <a:srgbClr val="000000"/>
                </a:solidFill>
              </a:rPr>
              <a:t> &amp; </a:t>
            </a:r>
            <a:r>
              <a:rPr lang="en-US" sz="1000" dirty="0" smtClean="0">
                <a:solidFill>
                  <a:srgbClr val="000000"/>
                </a:solidFill>
              </a:rPr>
              <a:t>D. I. </a:t>
            </a:r>
            <a:r>
              <a:rPr lang="en-US" sz="1000" dirty="0">
                <a:solidFill>
                  <a:srgbClr val="000000"/>
                </a:solidFill>
              </a:rPr>
              <a:t>Meyer. 1997. Manipulation of Rumen Fermentation. The Rumen Microbial Ecosystem, 2</a:t>
            </a:r>
            <a:r>
              <a:rPr lang="en-US" sz="1000" baseline="30000" dirty="0">
                <a:solidFill>
                  <a:srgbClr val="000000"/>
                </a:solidFill>
              </a:rPr>
              <a:t>nd</a:t>
            </a:r>
            <a:r>
              <a:rPr lang="en-US" sz="1000" dirty="0">
                <a:solidFill>
                  <a:srgbClr val="000000"/>
                </a:solidFill>
              </a:rPr>
              <a:t> edition. Ed: Hobson &amp; Stewart. pp. 538-547.</a:t>
            </a:r>
            <a:endParaRPr lang="en-US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8039100" cy="44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5298"/>
            <a:ext cx="9144000" cy="5578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Effective Supplementation Programs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dirty="0" smtClean="0"/>
              <a:t>Must have an approximate idea of:</a:t>
            </a:r>
          </a:p>
          <a:p>
            <a:pPr lvl="1"/>
            <a:r>
              <a:rPr lang="en-US" sz="3200" dirty="0" smtClean="0"/>
              <a:t>Feed value of  base forage</a:t>
            </a:r>
          </a:p>
          <a:p>
            <a:pPr lvl="1"/>
            <a:r>
              <a:rPr lang="en-US" sz="3200" dirty="0" smtClean="0"/>
              <a:t>Quantity of forage an animal can consume</a:t>
            </a:r>
          </a:p>
          <a:p>
            <a:pPr lvl="1"/>
            <a:r>
              <a:rPr lang="en-US" sz="3200" dirty="0" smtClean="0"/>
              <a:t>Nutritional needs of the animal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942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ChangeArrowheads="1"/>
          </p:cNvSpPr>
          <p:nvPr/>
        </p:nvSpPr>
        <p:spPr bwMode="auto">
          <a:xfrm>
            <a:off x="0" y="609600"/>
            <a:ext cx="92202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Albertus Medium" pitchFamily="34" charset="0"/>
              </a:rPr>
              <a:t>Oklahoma </a:t>
            </a:r>
            <a:r>
              <a:rPr lang="en-US" sz="4000" dirty="0" smtClean="0">
                <a:solidFill>
                  <a:schemeClr val="tx2"/>
                </a:solidFill>
                <a:latin typeface="Albertus Medium" pitchFamily="34" charset="0"/>
              </a:rPr>
              <a:t>Wheat </a:t>
            </a:r>
            <a:r>
              <a:rPr lang="en-US" sz="4000" dirty="0">
                <a:solidFill>
                  <a:schemeClr val="tx2"/>
                </a:solidFill>
                <a:latin typeface="Albertus Medium" pitchFamily="34" charset="0"/>
              </a:rPr>
              <a:t>P</a:t>
            </a:r>
            <a:r>
              <a:rPr lang="en-US" sz="4000" dirty="0" smtClean="0">
                <a:solidFill>
                  <a:schemeClr val="tx2"/>
                </a:solidFill>
                <a:latin typeface="Albertus Medium" pitchFamily="34" charset="0"/>
              </a:rPr>
              <a:t>asture </a:t>
            </a:r>
            <a:r>
              <a:rPr lang="en-US" sz="4000" dirty="0" err="1">
                <a:solidFill>
                  <a:schemeClr val="tx2"/>
                </a:solidFill>
                <a:latin typeface="Albertus Medium" pitchFamily="34" charset="0"/>
              </a:rPr>
              <a:t>Rumensin</a:t>
            </a:r>
            <a:r>
              <a:rPr lang="en-US" sz="4000" dirty="0">
                <a:solidFill>
                  <a:schemeClr val="tx2"/>
                </a:solidFill>
                <a:latin typeface="Albertus Medium" pitchFamily="34" charset="0"/>
              </a:rPr>
              <a:t> M</a:t>
            </a:r>
            <a:r>
              <a:rPr lang="en-US" sz="4000" dirty="0" smtClean="0">
                <a:solidFill>
                  <a:schemeClr val="tx2"/>
                </a:solidFill>
                <a:latin typeface="Albertus Medium" pitchFamily="34" charset="0"/>
              </a:rPr>
              <a:t>ineral Studies</a:t>
            </a:r>
            <a:r>
              <a:rPr lang="en-US" sz="4000" dirty="0">
                <a:solidFill>
                  <a:schemeClr val="tx2"/>
                </a:solidFill>
                <a:latin typeface="Albertus Medium" pitchFamily="34" charset="0"/>
              </a:rPr>
              <a:t/>
            </a:r>
            <a:br>
              <a:rPr lang="en-US" sz="4000" dirty="0">
                <a:solidFill>
                  <a:schemeClr val="tx2"/>
                </a:solidFill>
                <a:latin typeface="Albertus Medium" pitchFamily="34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Albertus Medium" pitchFamily="34" charset="0"/>
              </a:rPr>
              <a:t>4-Year Summary</a:t>
            </a:r>
            <a:endParaRPr lang="en-US" sz="2800" dirty="0">
              <a:solidFill>
                <a:schemeClr val="tx2"/>
              </a:solidFill>
              <a:latin typeface="Albertus Medium" pitchFamily="34" charset="0"/>
            </a:endParaRPr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762000" y="2209800"/>
            <a:ext cx="2438400" cy="9271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3048001" y="2209800"/>
            <a:ext cx="1339850" cy="9271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endParaRPr lang="en-US" sz="1800" b="1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n-US" sz="1800" b="1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Control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4343401" y="2209800"/>
            <a:ext cx="1214438" cy="9271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endParaRPr lang="en-US" sz="1800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1600" b="1" dirty="0" err="1" smtClean="0">
                <a:solidFill>
                  <a:schemeClr val="bg1"/>
                </a:solidFill>
              </a:rPr>
              <a:t>Rumensin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762000" y="3060700"/>
            <a:ext cx="2438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Horn 1999–2000</a:t>
            </a:r>
            <a:r>
              <a:rPr lang="en-US" sz="1800" b="1" baseline="30000" dirty="0">
                <a:solidFill>
                  <a:schemeClr val="bg1"/>
                </a:solidFill>
              </a:rPr>
              <a:t>1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2710" name="Rectangle 9"/>
          <p:cNvSpPr>
            <a:spLocks noChangeArrowheads="1"/>
          </p:cNvSpPr>
          <p:nvPr/>
        </p:nvSpPr>
        <p:spPr bwMode="auto">
          <a:xfrm>
            <a:off x="3048001" y="3060700"/>
            <a:ext cx="133985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1.33</a:t>
            </a:r>
            <a:endParaRPr lang="en-US" sz="2000" baseline="30000">
              <a:solidFill>
                <a:srgbClr val="000000"/>
              </a:solidFill>
            </a:endParaRPr>
          </a:p>
        </p:txBody>
      </p:sp>
      <p:sp>
        <p:nvSpPr>
          <p:cNvPr id="72711" name="Rectangle 10"/>
          <p:cNvSpPr>
            <a:spLocks noChangeArrowheads="1"/>
          </p:cNvSpPr>
          <p:nvPr/>
        </p:nvSpPr>
        <p:spPr bwMode="auto">
          <a:xfrm>
            <a:off x="4343400" y="3060700"/>
            <a:ext cx="12192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/>
              <a:t>1.63</a:t>
            </a:r>
            <a:endParaRPr lang="en-US" sz="2000" baseline="30000"/>
          </a:p>
        </p:txBody>
      </p:sp>
      <p:sp>
        <p:nvSpPr>
          <p:cNvPr id="72712" name="Rectangle 12"/>
          <p:cNvSpPr>
            <a:spLocks noChangeArrowheads="1"/>
          </p:cNvSpPr>
          <p:nvPr/>
        </p:nvSpPr>
        <p:spPr bwMode="auto">
          <a:xfrm>
            <a:off x="762000" y="3594100"/>
            <a:ext cx="2438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Horn 2000–2001</a:t>
            </a:r>
            <a:r>
              <a:rPr lang="en-US" sz="1800" b="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2713" name="Rectangle 13"/>
          <p:cNvSpPr>
            <a:spLocks noChangeArrowheads="1"/>
          </p:cNvSpPr>
          <p:nvPr/>
        </p:nvSpPr>
        <p:spPr bwMode="auto">
          <a:xfrm>
            <a:off x="3048001" y="3594100"/>
            <a:ext cx="133985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2.55</a:t>
            </a:r>
            <a:endParaRPr lang="en-US" sz="2000" baseline="30000">
              <a:solidFill>
                <a:srgbClr val="000000"/>
              </a:solidFill>
            </a:endParaRPr>
          </a:p>
        </p:txBody>
      </p:sp>
      <p:sp>
        <p:nvSpPr>
          <p:cNvPr id="72714" name="Rectangle 14"/>
          <p:cNvSpPr>
            <a:spLocks noChangeArrowheads="1"/>
          </p:cNvSpPr>
          <p:nvPr/>
        </p:nvSpPr>
        <p:spPr bwMode="auto">
          <a:xfrm>
            <a:off x="4343400" y="3594102"/>
            <a:ext cx="1219200" cy="5365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2.70</a:t>
            </a:r>
            <a:endParaRPr lang="en-US" sz="2000" baseline="30000">
              <a:solidFill>
                <a:srgbClr val="000000"/>
              </a:solidFill>
            </a:endParaRPr>
          </a:p>
        </p:txBody>
      </p:sp>
      <p:sp>
        <p:nvSpPr>
          <p:cNvPr id="72715" name="Rectangle 8"/>
          <p:cNvSpPr>
            <a:spLocks noChangeArrowheads="1"/>
          </p:cNvSpPr>
          <p:nvPr/>
        </p:nvSpPr>
        <p:spPr bwMode="auto">
          <a:xfrm>
            <a:off x="762000" y="4127500"/>
            <a:ext cx="2438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Fieser</a:t>
            </a:r>
            <a:r>
              <a:rPr lang="en-US" sz="1800" b="1" dirty="0">
                <a:solidFill>
                  <a:schemeClr val="bg1"/>
                </a:solidFill>
              </a:rPr>
              <a:t> 2004–2005</a:t>
            </a:r>
            <a:r>
              <a:rPr lang="en-US" sz="1800" b="1" baseline="30000" dirty="0">
                <a:solidFill>
                  <a:schemeClr val="bg1"/>
                </a:solidFill>
              </a:rPr>
              <a:t>2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72716" name="Rectangle 9"/>
          <p:cNvSpPr>
            <a:spLocks noChangeArrowheads="1"/>
          </p:cNvSpPr>
          <p:nvPr/>
        </p:nvSpPr>
        <p:spPr bwMode="auto">
          <a:xfrm>
            <a:off x="3048001" y="4127500"/>
            <a:ext cx="133985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1.21</a:t>
            </a:r>
            <a:endParaRPr lang="en-US" sz="2000" baseline="30000">
              <a:solidFill>
                <a:srgbClr val="000000"/>
              </a:solidFill>
            </a:endParaRPr>
          </a:p>
        </p:txBody>
      </p:sp>
      <p:sp>
        <p:nvSpPr>
          <p:cNvPr id="72717" name="Rectangle 10"/>
          <p:cNvSpPr>
            <a:spLocks noChangeArrowheads="1"/>
          </p:cNvSpPr>
          <p:nvPr/>
        </p:nvSpPr>
        <p:spPr bwMode="auto">
          <a:xfrm>
            <a:off x="4343400" y="4127500"/>
            <a:ext cx="12192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/>
              <a:t>1.58</a:t>
            </a:r>
            <a:endParaRPr lang="en-US" sz="2000" baseline="30000"/>
          </a:p>
        </p:txBody>
      </p:sp>
      <p:sp>
        <p:nvSpPr>
          <p:cNvPr id="72718" name="Rectangle 3"/>
          <p:cNvSpPr>
            <a:spLocks noChangeArrowheads="1"/>
          </p:cNvSpPr>
          <p:nvPr/>
        </p:nvSpPr>
        <p:spPr bwMode="auto">
          <a:xfrm>
            <a:off x="3048001" y="2209800"/>
            <a:ext cx="2509838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400" b="1">
                <a:solidFill>
                  <a:schemeClr val="bg1"/>
                </a:solidFill>
              </a:rPr>
              <a:t>ADG, lbs</a:t>
            </a:r>
          </a:p>
        </p:txBody>
      </p:sp>
      <p:sp>
        <p:nvSpPr>
          <p:cNvPr id="72719" name="Rectangle 8"/>
          <p:cNvSpPr>
            <a:spLocks noChangeArrowheads="1"/>
          </p:cNvSpPr>
          <p:nvPr/>
        </p:nvSpPr>
        <p:spPr bwMode="auto">
          <a:xfrm>
            <a:off x="762000" y="4648200"/>
            <a:ext cx="2438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Fieser</a:t>
            </a:r>
            <a:r>
              <a:rPr lang="en-US" sz="1800" b="1" dirty="0">
                <a:solidFill>
                  <a:schemeClr val="bg1"/>
                </a:solidFill>
              </a:rPr>
              <a:t> 2005–2006</a:t>
            </a:r>
            <a:r>
              <a:rPr lang="en-US" sz="18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2720" name="Rectangle 9"/>
          <p:cNvSpPr>
            <a:spLocks noChangeArrowheads="1"/>
          </p:cNvSpPr>
          <p:nvPr/>
        </p:nvSpPr>
        <p:spPr bwMode="auto">
          <a:xfrm>
            <a:off x="3048001" y="4648200"/>
            <a:ext cx="133985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2.40</a:t>
            </a:r>
            <a:endParaRPr lang="en-US" sz="2000" baseline="30000">
              <a:solidFill>
                <a:srgbClr val="000000"/>
              </a:solidFill>
            </a:endParaRPr>
          </a:p>
        </p:txBody>
      </p:sp>
      <p:sp>
        <p:nvSpPr>
          <p:cNvPr id="72721" name="Rectangle 10"/>
          <p:cNvSpPr>
            <a:spLocks noChangeArrowheads="1"/>
          </p:cNvSpPr>
          <p:nvPr/>
        </p:nvSpPr>
        <p:spPr bwMode="auto">
          <a:xfrm>
            <a:off x="4343400" y="4648200"/>
            <a:ext cx="12192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/>
              <a:t>2.53</a:t>
            </a:r>
            <a:endParaRPr lang="en-US" sz="2000" baseline="30000"/>
          </a:p>
        </p:txBody>
      </p:sp>
      <p:sp>
        <p:nvSpPr>
          <p:cNvPr id="72722" name="Rectangle 6"/>
          <p:cNvSpPr>
            <a:spLocks noChangeArrowheads="1"/>
          </p:cNvSpPr>
          <p:nvPr/>
        </p:nvSpPr>
        <p:spPr bwMode="auto">
          <a:xfrm>
            <a:off x="5486400" y="2209800"/>
            <a:ext cx="1905000" cy="9271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Improvement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lbs/</a:t>
            </a:r>
            <a:r>
              <a:rPr lang="en-US" sz="2000" b="1" dirty="0" err="1">
                <a:solidFill>
                  <a:schemeClr val="bg1"/>
                </a:solidFill>
              </a:rPr>
              <a:t>hd</a:t>
            </a:r>
            <a:r>
              <a:rPr lang="en-US" sz="2000" b="1" dirty="0">
                <a:solidFill>
                  <a:schemeClr val="bg1"/>
                </a:solidFill>
              </a:rPr>
              <a:t>/d (%)</a:t>
            </a:r>
          </a:p>
        </p:txBody>
      </p:sp>
      <p:sp>
        <p:nvSpPr>
          <p:cNvPr id="72723" name="Rectangle 11"/>
          <p:cNvSpPr>
            <a:spLocks noChangeArrowheads="1"/>
          </p:cNvSpPr>
          <p:nvPr/>
        </p:nvSpPr>
        <p:spPr bwMode="auto">
          <a:xfrm>
            <a:off x="5486400" y="3060700"/>
            <a:ext cx="19050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 dirty="0" smtClean="0"/>
              <a:t> 0.30 </a:t>
            </a:r>
            <a:r>
              <a:rPr lang="en-US" sz="2000" dirty="0"/>
              <a:t>(23%)</a:t>
            </a:r>
          </a:p>
        </p:txBody>
      </p:sp>
      <p:sp>
        <p:nvSpPr>
          <p:cNvPr id="72724" name="Rectangle 15"/>
          <p:cNvSpPr>
            <a:spLocks noChangeArrowheads="1"/>
          </p:cNvSpPr>
          <p:nvPr/>
        </p:nvSpPr>
        <p:spPr bwMode="auto">
          <a:xfrm>
            <a:off x="5486400" y="3594100"/>
            <a:ext cx="19050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0.15  (6%)</a:t>
            </a:r>
          </a:p>
        </p:txBody>
      </p:sp>
      <p:sp>
        <p:nvSpPr>
          <p:cNvPr id="72725" name="Rectangle 11"/>
          <p:cNvSpPr>
            <a:spLocks noChangeArrowheads="1"/>
          </p:cNvSpPr>
          <p:nvPr/>
        </p:nvSpPr>
        <p:spPr bwMode="auto">
          <a:xfrm>
            <a:off x="5486400" y="4127500"/>
            <a:ext cx="19050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 0.37 </a:t>
            </a:r>
            <a:r>
              <a:rPr lang="en-US" sz="2000" dirty="0">
                <a:solidFill>
                  <a:srgbClr val="000000"/>
                </a:solidFill>
              </a:rPr>
              <a:t>(31%)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2726" name="Rectangle 11"/>
          <p:cNvSpPr>
            <a:spLocks noChangeArrowheads="1"/>
          </p:cNvSpPr>
          <p:nvPr/>
        </p:nvSpPr>
        <p:spPr bwMode="auto">
          <a:xfrm>
            <a:off x="5486400" y="4648200"/>
            <a:ext cx="19050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0.13  (5%)</a:t>
            </a:r>
            <a:endParaRPr lang="en-US" sz="2000">
              <a:latin typeface="Arial Black" pitchFamily="34" charset="0"/>
            </a:endParaRPr>
          </a:p>
        </p:txBody>
      </p:sp>
      <p:sp>
        <p:nvSpPr>
          <p:cNvPr id="72727" name="Rectangle 6"/>
          <p:cNvSpPr>
            <a:spLocks noChangeArrowheads="1"/>
          </p:cNvSpPr>
          <p:nvPr/>
        </p:nvSpPr>
        <p:spPr bwMode="auto">
          <a:xfrm>
            <a:off x="7391400" y="2209800"/>
            <a:ext cx="1295400" cy="9271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OSL</a:t>
            </a:r>
          </a:p>
        </p:txBody>
      </p:sp>
      <p:sp>
        <p:nvSpPr>
          <p:cNvPr id="72728" name="Rectangle 11"/>
          <p:cNvSpPr>
            <a:spLocks noChangeArrowheads="1"/>
          </p:cNvSpPr>
          <p:nvPr/>
        </p:nvSpPr>
        <p:spPr bwMode="auto">
          <a:xfrm>
            <a:off x="7391400" y="3060700"/>
            <a:ext cx="12954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/>
              <a:t>0.04</a:t>
            </a:r>
          </a:p>
        </p:txBody>
      </p:sp>
      <p:sp>
        <p:nvSpPr>
          <p:cNvPr id="72729" name="Rectangle 15"/>
          <p:cNvSpPr>
            <a:spLocks noChangeArrowheads="1"/>
          </p:cNvSpPr>
          <p:nvPr/>
        </p:nvSpPr>
        <p:spPr bwMode="auto">
          <a:xfrm>
            <a:off x="7391400" y="3594100"/>
            <a:ext cx="12954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0.03</a:t>
            </a:r>
          </a:p>
        </p:txBody>
      </p:sp>
      <p:sp>
        <p:nvSpPr>
          <p:cNvPr id="72730" name="Rectangle 11"/>
          <p:cNvSpPr>
            <a:spLocks noChangeArrowheads="1"/>
          </p:cNvSpPr>
          <p:nvPr/>
        </p:nvSpPr>
        <p:spPr bwMode="auto">
          <a:xfrm>
            <a:off x="7391400" y="4127500"/>
            <a:ext cx="12954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0.03</a:t>
            </a:r>
            <a:endParaRPr lang="en-US" sz="2000">
              <a:latin typeface="Arial Black" pitchFamily="34" charset="0"/>
            </a:endParaRPr>
          </a:p>
        </p:txBody>
      </p:sp>
      <p:sp>
        <p:nvSpPr>
          <p:cNvPr id="72731" name="Rectangle 11"/>
          <p:cNvSpPr>
            <a:spLocks noChangeArrowheads="1"/>
          </p:cNvSpPr>
          <p:nvPr/>
        </p:nvSpPr>
        <p:spPr bwMode="auto">
          <a:xfrm>
            <a:off x="7391400" y="4648200"/>
            <a:ext cx="12954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0.35</a:t>
            </a:r>
            <a:endParaRPr lang="en-US" sz="2000">
              <a:latin typeface="Arial Black" pitchFamily="34" charset="0"/>
            </a:endParaRPr>
          </a:p>
        </p:txBody>
      </p:sp>
      <p:sp>
        <p:nvSpPr>
          <p:cNvPr id="72732" name="Rectangle 8"/>
          <p:cNvSpPr>
            <a:spLocks noChangeArrowheads="1"/>
          </p:cNvSpPr>
          <p:nvPr/>
        </p:nvSpPr>
        <p:spPr bwMode="auto">
          <a:xfrm>
            <a:off x="762000" y="5105400"/>
            <a:ext cx="24384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  <a:latin typeface="Arial Black" pitchFamily="34" charset="0"/>
              </a:rPr>
              <a:t>4-Year Summary</a:t>
            </a:r>
            <a:r>
              <a:rPr lang="en-US" sz="1600" b="1" baseline="300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72733" name="Rectangle 9"/>
          <p:cNvSpPr>
            <a:spLocks noChangeArrowheads="1"/>
          </p:cNvSpPr>
          <p:nvPr/>
        </p:nvSpPr>
        <p:spPr bwMode="auto">
          <a:xfrm>
            <a:off x="3048001" y="5105400"/>
            <a:ext cx="133985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</a:rPr>
              <a:t>1.80</a:t>
            </a:r>
            <a:endParaRPr lang="en-US" sz="2000" b="1" baseline="30000">
              <a:solidFill>
                <a:srgbClr val="000000"/>
              </a:solidFill>
            </a:endParaRPr>
          </a:p>
        </p:txBody>
      </p:sp>
      <p:sp>
        <p:nvSpPr>
          <p:cNvPr id="72734" name="Rectangle 10"/>
          <p:cNvSpPr>
            <a:spLocks noChangeArrowheads="1"/>
          </p:cNvSpPr>
          <p:nvPr/>
        </p:nvSpPr>
        <p:spPr bwMode="auto">
          <a:xfrm>
            <a:off x="4343400" y="5105400"/>
            <a:ext cx="12192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/>
              <a:t>2.02</a:t>
            </a:r>
            <a:endParaRPr lang="en-US" sz="2000" b="1" baseline="30000"/>
          </a:p>
        </p:txBody>
      </p:sp>
      <p:sp>
        <p:nvSpPr>
          <p:cNvPr id="72735" name="Rectangle 11"/>
          <p:cNvSpPr>
            <a:spLocks noChangeArrowheads="1"/>
          </p:cNvSpPr>
          <p:nvPr/>
        </p:nvSpPr>
        <p:spPr bwMode="auto">
          <a:xfrm>
            <a:off x="5486400" y="5105400"/>
            <a:ext cx="19050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</a:rPr>
              <a:t>0.22 (12%)</a:t>
            </a:r>
            <a:endParaRPr lang="en-US" sz="2000" b="1">
              <a:latin typeface="Arial Black" pitchFamily="34" charset="0"/>
            </a:endParaRPr>
          </a:p>
        </p:txBody>
      </p:sp>
      <p:sp>
        <p:nvSpPr>
          <p:cNvPr id="72736" name="Rectangle 11"/>
          <p:cNvSpPr>
            <a:spLocks noChangeArrowheads="1"/>
          </p:cNvSpPr>
          <p:nvPr/>
        </p:nvSpPr>
        <p:spPr bwMode="auto">
          <a:xfrm>
            <a:off x="7391400" y="5105400"/>
            <a:ext cx="12954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</a:rPr>
              <a:t>0.01</a:t>
            </a:r>
            <a:endParaRPr lang="en-US" sz="2000" b="1">
              <a:latin typeface="Arial Black" pitchFamily="34" charset="0"/>
            </a:endParaRPr>
          </a:p>
        </p:txBody>
      </p:sp>
      <p:sp>
        <p:nvSpPr>
          <p:cNvPr id="72737" name="Rectangle 127"/>
          <p:cNvSpPr>
            <a:spLocks noChangeArrowheads="1"/>
          </p:cNvSpPr>
          <p:nvPr/>
        </p:nvSpPr>
        <p:spPr bwMode="auto">
          <a:xfrm>
            <a:off x="22225" y="5715000"/>
            <a:ext cx="7391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rgbClr val="000000"/>
                </a:solidFill>
              </a:rPr>
              <a:t>1</a:t>
            </a:r>
            <a:r>
              <a:rPr lang="en-US" sz="1000" dirty="0">
                <a:solidFill>
                  <a:srgbClr val="000000"/>
                </a:solidFill>
              </a:rPr>
              <a:t>Horn, </a:t>
            </a:r>
            <a:r>
              <a:rPr lang="en-US" sz="1000" dirty="0" smtClean="0">
                <a:solidFill>
                  <a:srgbClr val="000000"/>
                </a:solidFill>
              </a:rPr>
              <a:t>G., C. </a:t>
            </a:r>
            <a:r>
              <a:rPr lang="en-US" sz="1000" dirty="0">
                <a:solidFill>
                  <a:srgbClr val="000000"/>
                </a:solidFill>
              </a:rPr>
              <a:t>Gibson, </a:t>
            </a:r>
            <a:r>
              <a:rPr lang="en-US" sz="1000" dirty="0" smtClean="0">
                <a:solidFill>
                  <a:srgbClr val="000000"/>
                </a:solidFill>
              </a:rPr>
              <a:t>J. </a:t>
            </a:r>
            <a:r>
              <a:rPr lang="en-US" sz="1000" dirty="0" err="1">
                <a:solidFill>
                  <a:srgbClr val="000000"/>
                </a:solidFill>
              </a:rPr>
              <a:t>Kountz</a:t>
            </a:r>
            <a:r>
              <a:rPr lang="en-US" sz="1000" dirty="0">
                <a:solidFill>
                  <a:srgbClr val="000000"/>
                </a:solidFill>
              </a:rPr>
              <a:t> &amp; </a:t>
            </a:r>
            <a:r>
              <a:rPr lang="en-US" sz="1000" dirty="0" smtClean="0">
                <a:solidFill>
                  <a:srgbClr val="000000"/>
                </a:solidFill>
              </a:rPr>
              <a:t>C. </a:t>
            </a:r>
            <a:r>
              <a:rPr lang="en-US" sz="1000" dirty="0" err="1">
                <a:solidFill>
                  <a:srgbClr val="000000"/>
                </a:solidFill>
              </a:rPr>
              <a:t>Lundsford</a:t>
            </a:r>
            <a:r>
              <a:rPr lang="en-US" sz="1000" dirty="0">
                <a:solidFill>
                  <a:srgbClr val="000000"/>
                </a:solidFill>
              </a:rPr>
              <a:t>. 2001. Two-Year Summary: Effect of Mineral Supplementation With or Without </a:t>
            </a:r>
            <a:r>
              <a:rPr lang="en-US" sz="1000" dirty="0" err="1">
                <a:solidFill>
                  <a:srgbClr val="000000"/>
                </a:solidFill>
              </a:rPr>
              <a:t>Ionophores</a:t>
            </a:r>
            <a:r>
              <a:rPr lang="en-US" sz="1000" dirty="0">
                <a:solidFill>
                  <a:srgbClr val="000000"/>
                </a:solidFill>
              </a:rPr>
              <a:t> on Growth Performance of Wheat Pasture Stocker Cattle. </a:t>
            </a:r>
            <a:r>
              <a:rPr lang="en-US" sz="1000" i="1" dirty="0">
                <a:solidFill>
                  <a:srgbClr val="000000"/>
                </a:solidFill>
              </a:rPr>
              <a:t>P</a:t>
            </a:r>
            <a:r>
              <a:rPr lang="en-US" sz="1000" dirty="0">
                <a:solidFill>
                  <a:srgbClr val="000000"/>
                </a:solidFill>
              </a:rPr>
              <a:t>roceedings from the Wheatland Stocker Conference</a:t>
            </a:r>
            <a:r>
              <a:rPr lang="en-US" sz="1000" i="1" dirty="0">
                <a:solidFill>
                  <a:srgbClr val="000000"/>
                </a:solidFill>
              </a:rPr>
              <a:t>.</a:t>
            </a:r>
            <a:r>
              <a:rPr lang="en-US" sz="1000" dirty="0">
                <a:solidFill>
                  <a:srgbClr val="000000"/>
                </a:solidFill>
              </a:rPr>
              <a:t> pp. A1-A19. (Elanco Trial Nos. T1FB50002 &amp; </a:t>
            </a:r>
            <a:r>
              <a:rPr lang="en-US" sz="1000" dirty="0" smtClean="0">
                <a:solidFill>
                  <a:srgbClr val="000000"/>
                </a:solidFill>
              </a:rPr>
              <a:t>T1FB50102).</a:t>
            </a:r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baseline="30000" dirty="0">
                <a:solidFill>
                  <a:srgbClr val="000000"/>
                </a:solidFill>
              </a:rPr>
              <a:t>2</a:t>
            </a:r>
            <a:r>
              <a:rPr lang="en-US" sz="1000" dirty="0">
                <a:solidFill>
                  <a:srgbClr val="000000"/>
                </a:solidFill>
              </a:rPr>
              <a:t>Fieser, </a:t>
            </a:r>
            <a:r>
              <a:rPr lang="en-US" sz="1000" dirty="0" smtClean="0">
                <a:solidFill>
                  <a:srgbClr val="000000"/>
                </a:solidFill>
              </a:rPr>
              <a:t>B. G., G. W. </a:t>
            </a:r>
            <a:r>
              <a:rPr lang="en-US" sz="1000" dirty="0">
                <a:solidFill>
                  <a:srgbClr val="000000"/>
                </a:solidFill>
              </a:rPr>
              <a:t>Horn &amp; </a:t>
            </a:r>
            <a:r>
              <a:rPr lang="en-US" sz="1000" dirty="0" smtClean="0">
                <a:solidFill>
                  <a:srgbClr val="000000"/>
                </a:solidFill>
              </a:rPr>
              <a:t>J. T. </a:t>
            </a:r>
            <a:r>
              <a:rPr lang="en-US" sz="1000" dirty="0">
                <a:solidFill>
                  <a:srgbClr val="000000"/>
                </a:solidFill>
              </a:rPr>
              <a:t>Edwards. 2007. Effects of energy, mineral supplementation, or both, in combination with </a:t>
            </a:r>
            <a:r>
              <a:rPr lang="en-US" sz="1000" dirty="0" err="1">
                <a:solidFill>
                  <a:srgbClr val="000000"/>
                </a:solidFill>
              </a:rPr>
              <a:t>monensin</a:t>
            </a:r>
            <a:r>
              <a:rPr lang="en-US" sz="1000" dirty="0">
                <a:solidFill>
                  <a:srgbClr val="000000"/>
                </a:solidFill>
              </a:rPr>
              <a:t> on performance of steers grazing winter wheat pasture. J. Anim. Sci. 85:3470-3480.</a:t>
            </a:r>
          </a:p>
        </p:txBody>
      </p:sp>
    </p:spTree>
    <p:extLst>
      <p:ext uri="{BB962C8B-B14F-4D97-AF65-F5344CB8AC3E}">
        <p14:creationId xmlns:p14="http://schemas.microsoft.com/office/powerpoint/2010/main" val="15874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ChangeArrowheads="1"/>
          </p:cNvSpPr>
          <p:nvPr/>
        </p:nvSpPr>
        <p:spPr bwMode="auto">
          <a:xfrm>
            <a:off x="76200" y="1012825"/>
            <a:ext cx="8991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latin typeface="Albertus Medium" pitchFamily="34" charset="0"/>
              </a:rPr>
              <a:t>Rumensin</a:t>
            </a:r>
            <a:r>
              <a:rPr lang="en-US" sz="3600" dirty="0">
                <a:latin typeface="Albertus Medium" pitchFamily="34" charset="0"/>
              </a:rPr>
              <a:t> for </a:t>
            </a:r>
            <a:r>
              <a:rPr lang="en-US" sz="3600" dirty="0" smtClean="0">
                <a:latin typeface="Albertus Medium" pitchFamily="34" charset="0"/>
              </a:rPr>
              <a:t>Mature Beef Cows </a:t>
            </a:r>
            <a:endParaRPr lang="en-US" sz="3600" dirty="0">
              <a:latin typeface="Albertus Medium" pitchFamily="34" charset="0"/>
            </a:endParaRPr>
          </a:p>
        </p:txBody>
      </p:sp>
      <p:sp>
        <p:nvSpPr>
          <p:cNvPr id="327682" name="Rectangle 6"/>
          <p:cNvSpPr>
            <a:spLocks noChangeArrowheads="1"/>
          </p:cNvSpPr>
          <p:nvPr/>
        </p:nvSpPr>
        <p:spPr bwMode="auto">
          <a:xfrm>
            <a:off x="990600" y="2016125"/>
            <a:ext cx="71993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5BA0E2"/>
              </a:buClr>
              <a:buFontTx/>
              <a:buChar char="•"/>
            </a:pPr>
            <a:r>
              <a:rPr lang="en-US" sz="2800" b="1" dirty="0"/>
              <a:t>Only </a:t>
            </a:r>
            <a:r>
              <a:rPr lang="en-US" sz="2800" b="1" dirty="0" err="1"/>
              <a:t>ionophore</a:t>
            </a:r>
            <a:r>
              <a:rPr lang="en-US" sz="2800" b="1" dirty="0"/>
              <a:t> </a:t>
            </a:r>
            <a:r>
              <a:rPr lang="en-US" sz="2800" dirty="0"/>
              <a:t>approved for use in mature, reproducing beef cows</a:t>
            </a:r>
          </a:p>
          <a:p>
            <a:pPr marL="342900" indent="-342900">
              <a:spcBef>
                <a:spcPct val="20000"/>
              </a:spcBef>
              <a:buClr>
                <a:srgbClr val="5BA0E2"/>
              </a:buClr>
              <a:buFontTx/>
              <a:buChar char="•"/>
            </a:pPr>
            <a:r>
              <a:rPr lang="en-US" sz="2800" b="1" dirty="0"/>
              <a:t>Improves feed </a:t>
            </a:r>
            <a:r>
              <a:rPr lang="en-US" sz="2800" b="1" dirty="0" smtClean="0"/>
              <a:t>efficiency</a:t>
            </a:r>
            <a:r>
              <a:rPr lang="en-US" sz="2800" dirty="0" smtClean="0"/>
              <a:t>, </a:t>
            </a:r>
            <a:r>
              <a:rPr lang="en-US" sz="2800" dirty="0"/>
              <a:t>which helps maximize profitability  </a:t>
            </a:r>
            <a:endParaRPr lang="en-US" sz="2800" dirty="0" smtClean="0"/>
          </a:p>
          <a:p>
            <a:pPr marL="342900" indent="-342900">
              <a:spcBef>
                <a:spcPct val="20000"/>
              </a:spcBef>
              <a:buClr>
                <a:srgbClr val="5BA0E2"/>
              </a:buClr>
              <a:buFontTx/>
              <a:buChar char="•"/>
            </a:pPr>
            <a:r>
              <a:rPr lang="en-US" sz="2800" dirty="0" smtClean="0"/>
              <a:t>Maintains </a:t>
            </a:r>
            <a:r>
              <a:rPr lang="en-US" sz="2800" dirty="0"/>
              <a:t>body condition on </a:t>
            </a:r>
            <a:r>
              <a:rPr lang="en-US" sz="2800" b="1" dirty="0"/>
              <a:t>5% to 10% less </a:t>
            </a:r>
            <a:r>
              <a:rPr lang="en-US" sz="2800" b="1" dirty="0" smtClean="0"/>
              <a:t>feed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70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25208"/>
              </p:ext>
            </p:extLst>
          </p:nvPr>
        </p:nvGraphicFramePr>
        <p:xfrm>
          <a:off x="152400" y="304800"/>
          <a:ext cx="8458200" cy="633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676400"/>
                <a:gridCol w="1600200"/>
                <a:gridCol w="1371600"/>
              </a:tblGrid>
              <a:tr h="38100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Four-trial dose titration, summary of cow weight change and feed intake data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Rumensin, mg/hd/d</a:t>
                      </a:r>
                      <a:endParaRPr lang="en-US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cows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wt, 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1,049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cow wt, 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1,010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Wt. change, 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-39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Feed intake (lbs DM/day/exp unit)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     0-171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164.2</a:t>
                      </a:r>
                      <a:r>
                        <a:rPr lang="en-US" baseline="30000" dirty="0" smtClean="0"/>
                        <a:t>a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155.7</a:t>
                      </a:r>
                      <a:r>
                        <a:rPr lang="en-US" baseline="30000" dirty="0" smtClean="0"/>
                        <a:t>b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146.4</a:t>
                      </a:r>
                      <a:r>
                        <a:rPr lang="en-US" baseline="30000" dirty="0" smtClean="0"/>
                        <a:t>b</a:t>
                      </a:r>
                      <a:endParaRPr lang="en-US" baseline="300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    Percent of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89.2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Avg</a:t>
                      </a:r>
                      <a:r>
                        <a:rPr lang="en-US" baseline="0" dirty="0" smtClean="0"/>
                        <a:t> days on study at calving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dirty="0" smtClean="0"/>
                        <a:t>Days from calving to conception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r>
                        <a:rPr lang="en-US" baseline="30000" dirty="0" smtClean="0"/>
                        <a:t>c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r>
                        <a:rPr lang="en-US" baseline="30000" dirty="0" smtClean="0"/>
                        <a:t>d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r>
                        <a:rPr lang="en-US" baseline="30000" dirty="0" smtClean="0"/>
                        <a:t>d</a:t>
                      </a:r>
                      <a:endParaRPr lang="en-US" baseline="300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cows bred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cows conceived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conception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90.9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25">
                <a:tc gridSpan="4">
                  <a:txBody>
                    <a:bodyPr/>
                    <a:lstStyle/>
                    <a:p>
                      <a:r>
                        <a:rPr lang="en-US" baseline="30000" dirty="0" smtClean="0"/>
                        <a:t>a,b</a:t>
                      </a:r>
                      <a:r>
                        <a:rPr lang="en-US" dirty="0" smtClean="0"/>
                        <a:t> Means within a row with different superscripts</a:t>
                      </a:r>
                      <a:r>
                        <a:rPr lang="en-US" baseline="0" dirty="0" smtClean="0"/>
                        <a:t> differ by (P&lt;0.01).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/>
                        <a:t>c,d</a:t>
                      </a:r>
                      <a:r>
                        <a:rPr lang="en-US" dirty="0" smtClean="0"/>
                        <a:t> Means within a row with different superscripts</a:t>
                      </a:r>
                      <a:r>
                        <a:rPr lang="en-US" baseline="0" dirty="0" smtClean="0"/>
                        <a:t> differ by (P&lt;0.01).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796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249"/>
            <a:ext cx="9144000" cy="5351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Rumensin</a:t>
            </a:r>
            <a:r>
              <a:rPr lang="en-US" b="1" dirty="0" smtClean="0">
                <a:solidFill>
                  <a:schemeClr val="tx1"/>
                </a:solidFill>
              </a:rPr>
              <a:t> Levels Based on Forage Quality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12023"/>
          <a:ext cx="9144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Forage</a:t>
                      </a:r>
                      <a:r>
                        <a:rPr lang="en-US" baseline="0" dirty="0" smtClean="0"/>
                        <a:t>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TDN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NEm</a:t>
                      </a:r>
                      <a:r>
                        <a:rPr lang="en-US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NEg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Rumensin</a:t>
                      </a:r>
                      <a:r>
                        <a:rPr lang="en-US" dirty="0" smtClean="0"/>
                        <a:t> mg/</a:t>
                      </a:r>
                      <a:r>
                        <a:rPr lang="en-US" dirty="0" err="1" smtClean="0"/>
                        <a:t>hd</a:t>
                      </a:r>
                      <a:r>
                        <a:rPr lang="en-US" dirty="0" smtClean="0"/>
                        <a:t>/day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r>
                        <a:rPr lang="en-US" baseline="0" dirty="0" smtClean="0"/>
                        <a:t> -42%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.28 - 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.04 - 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 – 48%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.33 - 41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.08 -.16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 or greater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150 - 200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616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98807"/>
              </p:ext>
            </p:extLst>
          </p:nvPr>
        </p:nvGraphicFramePr>
        <p:xfrm>
          <a:off x="152400" y="304800"/>
          <a:ext cx="8686800" cy="614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81000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Effects of </a:t>
                      </a:r>
                      <a:r>
                        <a:rPr lang="en-US" dirty="0" err="1" smtClean="0"/>
                        <a:t>Monensin</a:t>
                      </a:r>
                      <a:r>
                        <a:rPr lang="en-US" dirty="0" smtClean="0"/>
                        <a:t> on Beef Cow Performance, Oklahoma State University</a:t>
                      </a:r>
                      <a:r>
                        <a:rPr lang="en-US" baseline="0" dirty="0" smtClean="0"/>
                        <a:t> Study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Supplement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P-value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BW,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BCS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BW,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BCS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Change in 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Change in BCS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ADG, </a:t>
                      </a:r>
                      <a:r>
                        <a:rPr lang="en-US" dirty="0" err="1" smtClean="0"/>
                        <a:t>lbs</a:t>
                      </a:r>
                      <a:r>
                        <a:rPr lang="en-US" dirty="0" smtClean="0"/>
                        <a:t>/day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.18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25">
                <a:tc gridSpan="5">
                  <a:txBody>
                    <a:bodyPr/>
                    <a:lstStyle/>
                    <a:p>
                      <a:r>
                        <a:rPr lang="en-US" baseline="30000" dirty="0" smtClean="0"/>
                        <a:t>1</a:t>
                      </a:r>
                      <a:r>
                        <a:rPr lang="en-US" dirty="0" smtClean="0"/>
                        <a:t> CONT = 36% CP cottonseed meal based pellet with 0 mg/hd of monensin; MON = 36% CP cottonseed meal based pellet with 200 mg/head of monensin.</a:t>
                      </a:r>
                    </a:p>
                    <a:p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SEM of the Least squares means.</a:t>
                      </a:r>
                    </a:p>
                    <a:p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 Observed significance levels</a:t>
                      </a:r>
                      <a:r>
                        <a:rPr lang="en-US" baseline="0" dirty="0" smtClean="0"/>
                        <a:t> for main effects.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772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Ionophore</a:t>
            </a:r>
            <a:r>
              <a:rPr lang="en-US" dirty="0" smtClean="0"/>
              <a:t> Toxicity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Lethargy</a:t>
            </a:r>
          </a:p>
          <a:p>
            <a:r>
              <a:rPr lang="en-US" dirty="0" smtClean="0"/>
              <a:t>Cyanosis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Pulmonary edema</a:t>
            </a:r>
          </a:p>
          <a:p>
            <a:r>
              <a:rPr lang="en-US" dirty="0" smtClean="0"/>
              <a:t>Myocardial degeneration</a:t>
            </a:r>
          </a:p>
          <a:p>
            <a:r>
              <a:rPr lang="en-US" dirty="0" smtClean="0"/>
              <a:t>Death ….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specially </a:t>
            </a:r>
            <a:r>
              <a:rPr lang="en-US" dirty="0"/>
              <a:t>pronounced in horses, where </a:t>
            </a:r>
            <a:r>
              <a:rPr lang="en-US" dirty="0" err="1"/>
              <a:t>monensin</a:t>
            </a:r>
            <a:r>
              <a:rPr lang="en-US" dirty="0"/>
              <a:t> has an LD50 1/100th that of ruminants</a:t>
            </a:r>
          </a:p>
        </p:txBody>
      </p:sp>
    </p:spTree>
    <p:extLst>
      <p:ext uri="{BB962C8B-B14F-4D97-AF65-F5344CB8AC3E}">
        <p14:creationId xmlns:p14="http://schemas.microsoft.com/office/powerpoint/2010/main" val="3928625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Ionophores</a:t>
            </a:r>
            <a:r>
              <a:rPr lang="en-US" dirty="0" smtClean="0"/>
              <a:t> are an effective tool for: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mproved feed efficiency</a:t>
            </a:r>
          </a:p>
          <a:p>
            <a:pPr lvl="1"/>
            <a:r>
              <a:rPr lang="en-US" dirty="0" smtClean="0"/>
              <a:t>Improved rate of gain in stockers</a:t>
            </a:r>
          </a:p>
          <a:p>
            <a:pPr lvl="1"/>
            <a:r>
              <a:rPr lang="en-US" dirty="0" smtClean="0"/>
              <a:t>Slight improvement in ADG in feedlot cattle</a:t>
            </a:r>
          </a:p>
          <a:p>
            <a:pPr lvl="1"/>
            <a:r>
              <a:rPr lang="en-US" dirty="0" smtClean="0"/>
              <a:t>Decreased feed intake (which may enhance the carrying capacity of cattle on a given quantity of forage)</a:t>
            </a:r>
          </a:p>
          <a:p>
            <a:pPr lvl="1"/>
            <a:r>
              <a:rPr lang="en-US" dirty="0" smtClean="0"/>
              <a:t>A potential protein sparing effect</a:t>
            </a:r>
          </a:p>
          <a:p>
            <a:pPr lvl="1"/>
            <a:r>
              <a:rPr lang="en-US" dirty="0" smtClean="0"/>
              <a:t>Increased digestibility of low quality forages</a:t>
            </a:r>
          </a:p>
          <a:p>
            <a:pPr lvl="1"/>
            <a:r>
              <a:rPr lang="en-US" dirty="0" smtClean="0"/>
              <a:t>Some reduction in the incidence of </a:t>
            </a:r>
            <a:r>
              <a:rPr lang="en-US" dirty="0" err="1" smtClean="0"/>
              <a:t>coccidiosis</a:t>
            </a:r>
            <a:endParaRPr lang="en-US" dirty="0" smtClean="0"/>
          </a:p>
          <a:p>
            <a:pPr lvl="1"/>
            <a:r>
              <a:rPr lang="en-US" dirty="0" smtClean="0"/>
              <a:t>A decrease in the incidence of lactic acidosis</a:t>
            </a:r>
          </a:p>
          <a:p>
            <a:pPr lvl="1"/>
            <a:r>
              <a:rPr lang="en-US" dirty="0" smtClean="0"/>
              <a:t>Some reduction in the incidence of feedlot bloat</a:t>
            </a:r>
          </a:p>
          <a:p>
            <a:pPr lvl="1"/>
            <a:r>
              <a:rPr lang="en-US" dirty="0" smtClean="0"/>
              <a:t>Partial intake regulation in self feeding supplement systems</a:t>
            </a:r>
          </a:p>
          <a:p>
            <a:pPr lvl="1"/>
            <a:r>
              <a:rPr lang="en-US" dirty="0" smtClean="0"/>
              <a:t>Some reduction in the incidence of pulmonary emphysema</a:t>
            </a:r>
          </a:p>
        </p:txBody>
      </p:sp>
    </p:spTree>
    <p:extLst>
      <p:ext uri="{BB962C8B-B14F-4D97-AF65-F5344CB8AC3E}">
        <p14:creationId xmlns:p14="http://schemas.microsoft.com/office/powerpoint/2010/main" val="2813685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33" y="12954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Dale A. Blasi</a:t>
            </a:r>
            <a:br>
              <a:rPr lang="en-US" dirty="0" smtClean="0"/>
            </a:br>
            <a:r>
              <a:rPr lang="en-US" dirty="0" smtClean="0"/>
              <a:t>dblasi@ksu.edu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1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Numerous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</a:p>
          <a:p>
            <a:r>
              <a:rPr lang="en-US" dirty="0" smtClean="0"/>
              <a:t>Stage/level of production</a:t>
            </a:r>
          </a:p>
          <a:p>
            <a:r>
              <a:rPr lang="en-US" dirty="0" smtClean="0"/>
              <a:t>Size of animal</a:t>
            </a:r>
          </a:p>
          <a:p>
            <a:r>
              <a:rPr lang="en-US" dirty="0" smtClean="0"/>
              <a:t>Existing body condition</a:t>
            </a:r>
          </a:p>
          <a:p>
            <a:r>
              <a:rPr lang="en-US" dirty="0" smtClean="0"/>
              <a:t>Desired body condition</a:t>
            </a:r>
          </a:p>
          <a:p>
            <a:r>
              <a:rPr lang="en-US" dirty="0" smtClean="0"/>
              <a:t>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1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Changes in Forage Intake of Cows Grazing Tall Grass Prairie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hart" r:id="rId3" imgW="7772454" imgH="4114776" progId="MSGraph.Chart.8">
                  <p:embed followColorScheme="full"/>
                </p:oleObj>
              </mc:Choice>
              <mc:Fallback>
                <p:oleObj name="Chart" r:id="rId3" imgW="7772454" imgH="411477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0813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6236732"/>
            <a:ext cx="86106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Adapted from Katz, 1980; Pruitt et al., 1980; Del </a:t>
            </a:r>
            <a:r>
              <a:rPr lang="en-US" sz="1800" dirty="0" err="1"/>
              <a:t>Curto</a:t>
            </a:r>
            <a:r>
              <a:rPr lang="en-US" sz="1800" dirty="0"/>
              <a:t>, </a:t>
            </a:r>
            <a:r>
              <a:rPr lang="en-US" sz="1800" dirty="0" smtClean="0"/>
              <a:t>1987 and </a:t>
            </a:r>
            <a:r>
              <a:rPr lang="en-US" sz="1800" dirty="0"/>
              <a:t>Jacques et al., 1987; KSU </a:t>
            </a:r>
          </a:p>
        </p:txBody>
      </p:sp>
    </p:spTree>
    <p:extLst>
      <p:ext uri="{BB962C8B-B14F-4D97-AF65-F5344CB8AC3E}">
        <p14:creationId xmlns:p14="http://schemas.microsoft.com/office/powerpoint/2010/main" val="41074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alloveralbany.com/images/Christmas%20tree%20farm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0"/>
            <a:ext cx="3962400" cy="269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nethomeowner.com/wp-content/uploads/2014/12/Christmas-Tree-1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956816"/>
            <a:ext cx="30787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3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Forage Intake of Beef Cows as Affected by Stage of Production, Forage Quality and Supplement </a:t>
            </a:r>
            <a:r>
              <a:rPr lang="en-US" altLang="en-US" sz="3600" dirty="0" err="1">
                <a:solidFill>
                  <a:schemeClr val="tx1"/>
                </a:solidFill>
              </a:rPr>
              <a:t>Type</a:t>
            </a:r>
            <a:r>
              <a:rPr lang="en-US" altLang="en-US" sz="3600" baseline="30000" dirty="0" err="1">
                <a:solidFill>
                  <a:schemeClr val="tx1"/>
                </a:solidFill>
              </a:rPr>
              <a:t>a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457200" y="1828800"/>
            <a:ext cx="8686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/>
              <a:t>					            </a:t>
            </a:r>
            <a:r>
              <a:rPr lang="en-US" altLang="en-US" sz="2400" dirty="0"/>
              <a:t>Forage Quality</a:t>
            </a:r>
          </a:p>
          <a:p>
            <a:pPr>
              <a:buFontTx/>
              <a:buNone/>
            </a:pPr>
            <a:r>
              <a:rPr lang="en-US" altLang="en-US" sz="2400" dirty="0"/>
              <a:t>Stage of production &amp;</a:t>
            </a:r>
          </a:p>
          <a:p>
            <a:pPr>
              <a:buFontTx/>
              <a:buNone/>
            </a:pPr>
            <a:r>
              <a:rPr lang="en-US" altLang="en-US" sz="2400" dirty="0"/>
              <a:t>supplementation strategy	    Low	        Medium	        High</a:t>
            </a:r>
          </a:p>
          <a:p>
            <a:pPr>
              <a:buFontTx/>
              <a:buNone/>
            </a:pPr>
            <a:r>
              <a:rPr lang="en-US" altLang="en-US" dirty="0"/>
              <a:t> </a:t>
            </a:r>
            <a:r>
              <a:rPr lang="en-US" altLang="en-US" sz="2200" i="1" dirty="0"/>
              <a:t>Dry, pregnant cow</a:t>
            </a:r>
            <a:r>
              <a:rPr lang="en-US" altLang="en-US" sz="1800" i="1" dirty="0"/>
              <a:t>	           Intake expressed on % body </a:t>
            </a:r>
            <a:r>
              <a:rPr lang="en-US" altLang="en-US" sz="1800" i="1" dirty="0" err="1"/>
              <a:t>wt</a:t>
            </a:r>
            <a:r>
              <a:rPr lang="en-US" altLang="en-US" sz="1800" i="1" dirty="0"/>
              <a:t>, dry matter basis</a:t>
            </a:r>
          </a:p>
          <a:p>
            <a:pPr>
              <a:buFontTx/>
              <a:buNone/>
            </a:pPr>
            <a:r>
              <a:rPr lang="en-US" altLang="en-US" sz="1800" b="0" dirty="0"/>
              <a:t>      </a:t>
            </a:r>
            <a:r>
              <a:rPr lang="en-US" altLang="en-US" sz="1800" dirty="0" err="1"/>
              <a:t>Unsupplemented</a:t>
            </a:r>
            <a:r>
              <a:rPr lang="en-US" altLang="en-US" sz="1800" dirty="0"/>
              <a:t>		       1.5		2.0		2.5</a:t>
            </a:r>
          </a:p>
          <a:p>
            <a:pPr>
              <a:buFontTx/>
              <a:buNone/>
            </a:pPr>
            <a:r>
              <a:rPr lang="en-US" altLang="en-US" sz="1800" dirty="0"/>
              <a:t>      Protein supplementation	       </a:t>
            </a:r>
            <a:r>
              <a:rPr lang="en-US" altLang="en-US" sz="1800" dirty="0" smtClean="0"/>
              <a:t>	       1.8</a:t>
            </a:r>
            <a:r>
              <a:rPr lang="en-US" altLang="en-US" sz="1800" dirty="0"/>
              <a:t>		2.2		2.5</a:t>
            </a:r>
          </a:p>
          <a:p>
            <a:pPr>
              <a:buFontTx/>
              <a:buNone/>
            </a:pPr>
            <a:r>
              <a:rPr lang="en-US" altLang="en-US" sz="1800" dirty="0"/>
              <a:t>      Energy supplementation	      	       1.5		2.0		2.5</a:t>
            </a:r>
          </a:p>
          <a:p>
            <a:pPr>
              <a:buFontTx/>
              <a:buNone/>
            </a:pPr>
            <a:r>
              <a:rPr lang="en-US" altLang="en-US" sz="1800" dirty="0"/>
              <a:t>  </a:t>
            </a:r>
            <a:r>
              <a:rPr lang="en-US" altLang="en-US" sz="2200" i="1" dirty="0"/>
              <a:t>Lactating cow</a:t>
            </a:r>
            <a:endParaRPr lang="en-US" altLang="en-US" sz="1800" dirty="0"/>
          </a:p>
          <a:p>
            <a:pPr>
              <a:buFontTx/>
              <a:buNone/>
            </a:pPr>
            <a:r>
              <a:rPr lang="en-US" altLang="en-US" sz="1800" dirty="0"/>
              <a:t>      </a:t>
            </a:r>
            <a:r>
              <a:rPr lang="en-US" altLang="en-US" sz="1800" dirty="0" err="1"/>
              <a:t>Unsupplemented</a:t>
            </a:r>
            <a:r>
              <a:rPr lang="en-US" altLang="en-US" sz="1800" dirty="0"/>
              <a:t>		      2.0		2.3		2.7</a:t>
            </a:r>
          </a:p>
          <a:p>
            <a:pPr>
              <a:buFontTx/>
              <a:buNone/>
            </a:pPr>
            <a:r>
              <a:rPr lang="en-US" altLang="en-US" sz="1800" dirty="0"/>
              <a:t>       Protein supplementation	     </a:t>
            </a:r>
            <a:r>
              <a:rPr lang="en-US" altLang="en-US" sz="1800" dirty="0" smtClean="0"/>
              <a:t>                 </a:t>
            </a:r>
            <a:r>
              <a:rPr lang="en-US" altLang="en-US" sz="1800" dirty="0"/>
              <a:t>2.2		2.5		2.7</a:t>
            </a:r>
          </a:p>
          <a:p>
            <a:pPr>
              <a:buFontTx/>
              <a:buNone/>
            </a:pPr>
            <a:r>
              <a:rPr lang="en-US" altLang="en-US" sz="1800" dirty="0"/>
              <a:t>       Energy supplementation                     </a:t>
            </a:r>
            <a:r>
              <a:rPr lang="en-US" altLang="en-US" sz="1800" dirty="0" smtClean="0"/>
              <a:t>   2.0</a:t>
            </a:r>
            <a:r>
              <a:rPr lang="en-US" altLang="en-US" sz="1800" dirty="0"/>
              <a:t>		2.3		2.7</a:t>
            </a:r>
            <a:endParaRPr lang="en-US" altLang="en-US" sz="1800" b="0" dirty="0"/>
          </a:p>
          <a:p>
            <a:pPr>
              <a:buFontTx/>
              <a:buNone/>
            </a:pPr>
            <a:endParaRPr lang="en-US" altLang="en-US" sz="1800" dirty="0"/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3810000" y="2362200"/>
            <a:ext cx="426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0" y="32004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3429000" y="3733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-76200" y="61722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57201" y="6248401"/>
            <a:ext cx="39237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 baseline="30000"/>
              <a:t>a</a:t>
            </a:r>
            <a:r>
              <a:rPr lang="en-US" altLang="en-US" sz="1800"/>
              <a:t>Adapted from Hibberd and Thrift, 1992</a:t>
            </a:r>
          </a:p>
        </p:txBody>
      </p:sp>
    </p:spTree>
    <p:extLst>
      <p:ext uri="{BB962C8B-B14F-4D97-AF65-F5344CB8AC3E}">
        <p14:creationId xmlns:p14="http://schemas.microsoft.com/office/powerpoint/2010/main" val="5202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1558"/>
            <a:ext cx="9144000" cy="5351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Supplementation of Poor Quality Forages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610600" cy="41148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en-US" sz="3600" dirty="0" smtClean="0"/>
              <a:t>Protein is first limiting nutrient</a:t>
            </a:r>
          </a:p>
          <a:p>
            <a:pPr>
              <a:buClr>
                <a:schemeClr val="folHlink"/>
              </a:buClr>
            </a:pPr>
            <a:r>
              <a:rPr lang="en-US" sz="3600" dirty="0" smtClean="0"/>
              <a:t>20 to 35% boost in intake with protein</a:t>
            </a:r>
          </a:p>
          <a:p>
            <a:pPr>
              <a:buClr>
                <a:schemeClr val="folHlink"/>
              </a:buClr>
            </a:pPr>
            <a:r>
              <a:rPr lang="en-US" sz="3600" dirty="0" smtClean="0"/>
              <a:t>Use supplements with at least 20% protein content</a:t>
            </a:r>
          </a:p>
        </p:txBody>
      </p:sp>
    </p:spTree>
    <p:extLst>
      <p:ext uri="{BB962C8B-B14F-4D97-AF65-F5344CB8AC3E}">
        <p14:creationId xmlns:p14="http://schemas.microsoft.com/office/powerpoint/2010/main" val="14439491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" y="37381"/>
            <a:ext cx="9144000" cy="800819"/>
          </a:xfrm>
        </p:spPr>
        <p:txBody>
          <a:bodyPr/>
          <a:lstStyle/>
          <a:p>
            <a:r>
              <a:rPr lang="en-US" dirty="0" smtClean="0"/>
              <a:t>1350 </a:t>
            </a:r>
            <a:r>
              <a:rPr lang="en-US" dirty="0" err="1" smtClean="0"/>
              <a:t>lb</a:t>
            </a:r>
            <a:r>
              <a:rPr lang="en-US" dirty="0" smtClean="0"/>
              <a:t> Beef Cow, BCS =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856305"/>
              </p:ext>
            </p:extLst>
          </p:nvPr>
        </p:nvGraphicFramePr>
        <p:xfrm>
          <a:off x="76200" y="762000"/>
          <a:ext cx="8915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750"/>
                <a:gridCol w="1502410"/>
                <a:gridCol w="1783080"/>
                <a:gridCol w="1783080"/>
                <a:gridCol w="17830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Trimester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</a:t>
                      </a:r>
                      <a:r>
                        <a:rPr lang="en-US" baseline="0" dirty="0" smtClean="0"/>
                        <a:t> lactation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grass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24.4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24.4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 energy Req.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Met.</a:t>
                      </a:r>
                      <a:r>
                        <a:rPr lang="en-US" baseline="0" dirty="0" smtClean="0"/>
                        <a:t> Protein Req.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w/ DDGS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Native grass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33.7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32.7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36% Cube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 energy Req.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Met.</a:t>
                      </a:r>
                      <a:r>
                        <a:rPr lang="en-US" baseline="0" dirty="0" smtClean="0"/>
                        <a:t> Protein Req.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Brome grass hay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35.5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32.50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36% Cube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 energy Req.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Met.</a:t>
                      </a:r>
                      <a:r>
                        <a:rPr lang="en-US" baseline="0" dirty="0" smtClean="0"/>
                        <a:t> Protein Req.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86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17637</TotalTime>
  <Words>1873</Words>
  <Application>Microsoft Office PowerPoint</Application>
  <PresentationFormat>On-screen Show (4:3)</PresentationFormat>
  <Paragraphs>448</Paragraphs>
  <Slides>37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Chart</vt:lpstr>
      <vt:lpstr>Example Diets and Ionophore Use</vt:lpstr>
      <vt:lpstr>Canned beef diets</vt:lpstr>
      <vt:lpstr>Effective Supplementation Programs</vt:lpstr>
      <vt:lpstr>Numerous considerations</vt:lpstr>
      <vt:lpstr>Changes in Forage Intake of Cows Grazing Tall Grass Prairie</vt:lpstr>
      <vt:lpstr>PowerPoint Presentation</vt:lpstr>
      <vt:lpstr>PowerPoint Presentation</vt:lpstr>
      <vt:lpstr>Supplementation of Poor Quality Forages</vt:lpstr>
      <vt:lpstr>1350 lb Beef Cow, BCS = 5</vt:lpstr>
      <vt:lpstr>PowerPoint Presentation</vt:lpstr>
      <vt:lpstr>Negative and Positive  Associative Effects:</vt:lpstr>
      <vt:lpstr>Positive Associative Effect</vt:lpstr>
      <vt:lpstr>Negative Associative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Growing Calves – Rules of Thumb</vt:lpstr>
      <vt:lpstr>Calves on grass</vt:lpstr>
      <vt:lpstr>Crude Protein of Native Range</vt:lpstr>
      <vt:lpstr>ADF of Native Range</vt:lpstr>
      <vt:lpstr>Minimum Crude Protein to Support  a 2.0 lb ADG</vt:lpstr>
      <vt:lpstr>Net Energy of Native Range Calculated from ADF</vt:lpstr>
      <vt:lpstr>Maximum ADF to support a 2.0 lb ADG</vt:lpstr>
      <vt:lpstr>Predicted ADG based on ADF</vt:lpstr>
      <vt:lpstr>Ionophores – Mode of Action</vt:lpstr>
      <vt:lpstr>Effects of Rumensin on VFA Percentages in Fistulated Cattle on Pasture (Molar Percent in Rumen)1</vt:lpstr>
      <vt:lpstr>Carbohydrate Digestion by Rumen Microbes  &amp; VFA Efficiency1</vt:lpstr>
      <vt:lpstr>PowerPoint Presentation</vt:lpstr>
      <vt:lpstr>PowerPoint Presentation</vt:lpstr>
      <vt:lpstr>PowerPoint Presentation</vt:lpstr>
      <vt:lpstr>Rumensin Levels Based on Forage Quality</vt:lpstr>
      <vt:lpstr>PowerPoint Presentation</vt:lpstr>
      <vt:lpstr>Ionophore Toxicity Symptoms</vt:lpstr>
      <vt:lpstr>Summary</vt:lpstr>
      <vt:lpstr>Questions?    Dale A. Blasi dblasi@ksu.edu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Crude Protein of Native Range</dc:title>
  <dc:creator>Dale Blasi</dc:creator>
  <cp:lastModifiedBy>Karen Marie Blakeslee</cp:lastModifiedBy>
  <cp:revision>29</cp:revision>
  <dcterms:created xsi:type="dcterms:W3CDTF">2015-03-02T15:58:34Z</dcterms:created>
  <dcterms:modified xsi:type="dcterms:W3CDTF">2015-05-11T19:26:44Z</dcterms:modified>
</cp:coreProperties>
</file>