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310" r:id="rId3"/>
    <p:sldId id="311" r:id="rId4"/>
    <p:sldId id="313" r:id="rId5"/>
    <p:sldId id="314" r:id="rId6"/>
    <p:sldId id="315" r:id="rId7"/>
    <p:sldId id="316" r:id="rId8"/>
    <p:sldId id="318" r:id="rId9"/>
    <p:sldId id="320" r:id="rId10"/>
    <p:sldId id="323" r:id="rId11"/>
    <p:sldId id="324" r:id="rId12"/>
    <p:sldId id="325" r:id="rId13"/>
    <p:sldId id="287" r:id="rId14"/>
    <p:sldId id="273" r:id="rId15"/>
    <p:sldId id="340" r:id="rId16"/>
    <p:sldId id="341" r:id="rId17"/>
    <p:sldId id="331" r:id="rId18"/>
    <p:sldId id="342" r:id="rId19"/>
    <p:sldId id="343" r:id="rId20"/>
    <p:sldId id="332" r:id="rId21"/>
    <p:sldId id="274" r:id="rId22"/>
    <p:sldId id="308" r:id="rId23"/>
    <p:sldId id="275" r:id="rId24"/>
    <p:sldId id="302" r:id="rId25"/>
    <p:sldId id="290" r:id="rId26"/>
    <p:sldId id="309" r:id="rId27"/>
    <p:sldId id="305" r:id="rId28"/>
    <p:sldId id="278" r:id="rId29"/>
    <p:sldId id="344" r:id="rId30"/>
    <p:sldId id="297" r:id="rId31"/>
    <p:sldId id="298" r:id="rId32"/>
    <p:sldId id="299" r:id="rId33"/>
    <p:sldId id="300" r:id="rId3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0-35</c:v>
                </c:pt>
                <c:pt idx="1">
                  <c:v>36-70</c:v>
                </c:pt>
                <c:pt idx="2">
                  <c:v>71-105</c:v>
                </c:pt>
                <c:pt idx="3">
                  <c:v>106-140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28</c:v>
                </c:pt>
                <c:pt idx="1">
                  <c:v>17</c:v>
                </c:pt>
                <c:pt idx="2">
                  <c:v>13</c:v>
                </c:pt>
                <c:pt idx="3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8526336"/>
        <c:axId val="268528256"/>
      </c:lineChart>
      <c:catAx>
        <c:axId val="268526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Days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68528256"/>
        <c:crosses val="autoZero"/>
        <c:auto val="1"/>
        <c:lblAlgn val="ctr"/>
        <c:lblOffset val="100"/>
        <c:noMultiLvlLbl val="0"/>
      </c:catAx>
      <c:valAx>
        <c:axId val="2685282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 Improvement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68526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25133663847575"/>
          <c:y val="3.1790181747681993E-2"/>
          <c:w val="0.87177335471954898"/>
          <c:h val="0.7667432064749989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Single Implant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Sheet1!$A$2:$A$7</c:f>
              <c:strCache>
                <c:ptCount val="5"/>
                <c:pt idx="0">
                  <c:v>0-35</c:v>
                </c:pt>
                <c:pt idx="1">
                  <c:v>36-70</c:v>
                </c:pt>
                <c:pt idx="2">
                  <c:v>71-105</c:v>
                </c:pt>
                <c:pt idx="3">
                  <c:v>106-140</c:v>
                </c:pt>
                <c:pt idx="4">
                  <c:v>141-175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28</c:v>
                </c:pt>
                <c:pt idx="1">
                  <c:v>17</c:v>
                </c:pt>
                <c:pt idx="2">
                  <c:v>13</c:v>
                </c:pt>
                <c:pt idx="3">
                  <c:v>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Re-implant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Sheet1!$A$2:$A$7</c:f>
              <c:strCache>
                <c:ptCount val="5"/>
                <c:pt idx="0">
                  <c:v>0-35</c:v>
                </c:pt>
                <c:pt idx="1">
                  <c:v>36-70</c:v>
                </c:pt>
                <c:pt idx="2">
                  <c:v>71-105</c:v>
                </c:pt>
                <c:pt idx="3">
                  <c:v>106-140</c:v>
                </c:pt>
                <c:pt idx="4">
                  <c:v>141-175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28</c:v>
                </c:pt>
                <c:pt idx="1">
                  <c:v>17</c:v>
                </c:pt>
                <c:pt idx="2">
                  <c:v>32</c:v>
                </c:pt>
                <c:pt idx="3">
                  <c:v>25</c:v>
                </c:pt>
                <c:pt idx="4">
                  <c:v>20</c:v>
                </c:pt>
                <c:pt idx="5">
                  <c:v>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9164544"/>
        <c:axId val="269166464"/>
      </c:lineChart>
      <c:catAx>
        <c:axId val="2691645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Days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69166464"/>
        <c:crosses val="autoZero"/>
        <c:auto val="1"/>
        <c:lblAlgn val="ctr"/>
        <c:lblOffset val="100"/>
        <c:noMultiLvlLbl val="0"/>
      </c:catAx>
      <c:valAx>
        <c:axId val="2691664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 Improvement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691645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74834062408865554"/>
          <c:y val="4.629295283199189E-2"/>
          <c:w val="0.22399764265577915"/>
          <c:h val="0.2105033060048475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975308641975322E-2"/>
          <c:y val="3.182640507199444E-2"/>
          <c:w val="0.95538774667055504"/>
          <c:h val="0.824446050826108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Non-implanted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1.1000000000000001</c:v>
                </c:pt>
                <c:pt idx="3">
                  <c:v>1.3</c:v>
                </c:pt>
                <c:pt idx="4">
                  <c:v>1.6</c:v>
                </c:pt>
                <c:pt idx="5">
                  <c:v>2</c:v>
                </c:pt>
                <c:pt idx="6">
                  <c:v>2.4</c:v>
                </c:pt>
                <c:pt idx="7">
                  <c:v>2.8</c:v>
                </c:pt>
                <c:pt idx="8">
                  <c:v>3.1999999999999997</c:v>
                </c:pt>
                <c:pt idx="9">
                  <c:v>3.5999999999999996</c:v>
                </c:pt>
                <c:pt idx="10">
                  <c:v>3.9999999999999996</c:v>
                </c:pt>
                <c:pt idx="11">
                  <c:v>4.3999999999999995</c:v>
                </c:pt>
                <c:pt idx="12">
                  <c:v>4.6999999999999993</c:v>
                </c:pt>
                <c:pt idx="13">
                  <c:v>4.8999999999999995</c:v>
                </c:pt>
                <c:pt idx="14">
                  <c:v>5.0999999999999996</c:v>
                </c:pt>
                <c:pt idx="15">
                  <c:v>5.3</c:v>
                </c:pt>
                <c:pt idx="16">
                  <c:v>5.5</c:v>
                </c:pt>
                <c:pt idx="17">
                  <c:v>5.65</c:v>
                </c:pt>
                <c:pt idx="18">
                  <c:v>5.75</c:v>
                </c:pt>
                <c:pt idx="19">
                  <c:v>5.85</c:v>
                </c:pt>
                <c:pt idx="20">
                  <c:v>5.8999999999999995</c:v>
                </c:pt>
                <c:pt idx="21">
                  <c:v>5.9499999999999993</c:v>
                </c:pt>
                <c:pt idx="22">
                  <c:v>5.9999999999999991</c:v>
                </c:pt>
                <c:pt idx="23">
                  <c:v>6.0499999999999989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Implanted</c:v>
                </c:pt>
              </c:strCache>
            </c:strRef>
          </c:tx>
          <c:spPr>
            <a:ln w="38100">
              <a:prstDash val="dash"/>
            </a:ln>
          </c:spPr>
          <c:marker>
            <c:symbol val="none"/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Sheet1!$C$2:$C$25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1.1000000000000001</c:v>
                </c:pt>
                <c:pt idx="3">
                  <c:v>1.3</c:v>
                </c:pt>
                <c:pt idx="4">
                  <c:v>1.6</c:v>
                </c:pt>
                <c:pt idx="5">
                  <c:v>2</c:v>
                </c:pt>
                <c:pt idx="6">
                  <c:v>2.5</c:v>
                </c:pt>
                <c:pt idx="7">
                  <c:v>3</c:v>
                </c:pt>
                <c:pt idx="8">
                  <c:v>3.45</c:v>
                </c:pt>
                <c:pt idx="9">
                  <c:v>3.7</c:v>
                </c:pt>
                <c:pt idx="10">
                  <c:v>4.2</c:v>
                </c:pt>
                <c:pt idx="11">
                  <c:v>4.7</c:v>
                </c:pt>
                <c:pt idx="12">
                  <c:v>4.9000000000000004</c:v>
                </c:pt>
                <c:pt idx="13">
                  <c:v>5</c:v>
                </c:pt>
                <c:pt idx="14">
                  <c:v>5.4</c:v>
                </c:pt>
                <c:pt idx="15">
                  <c:v>5.7</c:v>
                </c:pt>
                <c:pt idx="16">
                  <c:v>6</c:v>
                </c:pt>
                <c:pt idx="17">
                  <c:v>6.2</c:v>
                </c:pt>
                <c:pt idx="18">
                  <c:v>6.4</c:v>
                </c:pt>
                <c:pt idx="19">
                  <c:v>6.5500000000000007</c:v>
                </c:pt>
                <c:pt idx="20">
                  <c:v>6.65</c:v>
                </c:pt>
                <c:pt idx="21">
                  <c:v>6.7</c:v>
                </c:pt>
                <c:pt idx="22">
                  <c:v>6.75</c:v>
                </c:pt>
                <c:pt idx="23">
                  <c:v>6.8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8540288"/>
        <c:axId val="278541824"/>
      </c:lineChart>
      <c:catAx>
        <c:axId val="278540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78541824"/>
        <c:crosses val="autoZero"/>
        <c:auto val="1"/>
        <c:lblAlgn val="ctr"/>
        <c:lblOffset val="100"/>
        <c:noMultiLvlLbl val="0"/>
      </c:catAx>
      <c:valAx>
        <c:axId val="278541824"/>
        <c:scaling>
          <c:orientation val="minMax"/>
          <c:max val="7"/>
          <c:min val="1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278540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406629726839741"/>
          <c:y val="0.54700113021328278"/>
          <c:w val="0.24266209779333145"/>
          <c:h val="0.1606087523297407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EEB8CDE-315B-4233-8839-16F8921EDFC3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CA6BAB1-FDB9-4686-9C86-5A7B64BF99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94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E9F9BA-F243-4AA6-8C39-A63C639F9AA2}" type="slidenum">
              <a:rPr lang="en-US"/>
              <a:pPr/>
              <a:t>14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0479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5766-615A-407F-88A2-B00213192424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3342-C356-406C-B69D-06BECBABD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5766-615A-407F-88A2-B00213192424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3342-C356-406C-B69D-06BECBABD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5766-615A-407F-88A2-B00213192424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3342-C356-406C-B69D-06BECBABD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5766-615A-407F-88A2-B00213192424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3342-C356-406C-B69D-06BECBABD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5766-615A-407F-88A2-B00213192424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3342-C356-406C-B69D-06BECBABD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5766-615A-407F-88A2-B00213192424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3342-C356-406C-B69D-06BECBABD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5766-615A-407F-88A2-B00213192424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3342-C356-406C-B69D-06BECBABD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5766-615A-407F-88A2-B00213192424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3342-C356-406C-B69D-06BECBABD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5766-615A-407F-88A2-B00213192424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3342-C356-406C-B69D-06BECBABD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5766-615A-407F-88A2-B00213192424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3342-C356-406C-B69D-06BECBABD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5766-615A-407F-88A2-B00213192424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D2F3342-C356-406C-B69D-06BECBABDA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175766-615A-407F-88A2-B00213192424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2F3342-C356-406C-B69D-06BECBABDAE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8385048" cy="18288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C000"/>
                </a:solidFill>
              </a:rPr>
              <a:t>Growth Promotion Technology in Beef Cattle</a:t>
            </a:r>
            <a:endParaRPr lang="en-US" sz="6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Implication of Implants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495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/>
              <a:t>If we stopped using Implants</a:t>
            </a:r>
            <a:r>
              <a:rPr lang="en-US" sz="4000" dirty="0" smtClean="0"/>
              <a:t>:</a:t>
            </a:r>
          </a:p>
          <a:p>
            <a:pPr lvl="1" eaLnBrk="1" hangingPunct="1">
              <a:buClr>
                <a:srgbClr val="FF0066"/>
              </a:buClr>
            </a:pPr>
            <a:r>
              <a:rPr lang="en-US" sz="2800" dirty="0" smtClean="0"/>
              <a:t>A serving of beef would not contain less hormones.</a:t>
            </a:r>
          </a:p>
          <a:p>
            <a:pPr eaLnBrk="1" hangingPunct="1"/>
            <a:r>
              <a:rPr lang="en-US" sz="2800" dirty="0" smtClean="0"/>
              <a:t>Implants reduce the cost of beef production by ~10%.  </a:t>
            </a:r>
          </a:p>
          <a:p>
            <a:pPr lvl="1" eaLnBrk="1" hangingPunct="1"/>
            <a:r>
              <a:rPr lang="en-US" sz="3600" dirty="0" smtClean="0"/>
              <a:t>900 lbs </a:t>
            </a:r>
            <a:r>
              <a:rPr lang="en-US" sz="3600" dirty="0" smtClean="0">
                <a:sym typeface="Symbol" pitchFamily="18" charset="2"/>
              </a:rPr>
              <a:t> $1.30 /lb = $1,170</a:t>
            </a:r>
          </a:p>
          <a:p>
            <a:pPr lvl="1" eaLnBrk="1" hangingPunct="1"/>
            <a:r>
              <a:rPr lang="en-US" sz="3600" dirty="0" smtClean="0">
                <a:sym typeface="Symbol" pitchFamily="18" charset="2"/>
              </a:rPr>
              <a:t>$1,170  10% = $117</a:t>
            </a:r>
          </a:p>
          <a:p>
            <a:pPr lvl="2" eaLnBrk="1" hangingPunct="1"/>
            <a:r>
              <a:rPr lang="en-US" sz="3200" dirty="0" smtClean="0">
                <a:sym typeface="Symbol" pitchFamily="18" charset="2"/>
              </a:rPr>
              <a:t>That $117 would eventually come from </a:t>
            </a:r>
            <a:r>
              <a:rPr lang="en-US" sz="3200" b="1" i="1" u="sng" dirty="0" smtClean="0">
                <a:sym typeface="Symbol" pitchFamily="18" charset="2"/>
              </a:rPr>
              <a:t>Every</a:t>
            </a:r>
            <a:r>
              <a:rPr lang="en-US" sz="3200" dirty="0" smtClean="0">
                <a:sym typeface="Symbol" pitchFamily="18" charset="2"/>
              </a:rPr>
              <a:t> cow/calf producer in the U.S.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Implication of Implants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495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/>
              <a:t>If we stopped using Implants</a:t>
            </a:r>
            <a:r>
              <a:rPr lang="en-US" sz="4000" dirty="0" smtClean="0"/>
              <a:t>:</a:t>
            </a:r>
          </a:p>
          <a:p>
            <a:pPr lvl="1" eaLnBrk="1" hangingPunct="1">
              <a:buClr>
                <a:srgbClr val="FF0066"/>
              </a:buClr>
            </a:pPr>
            <a:r>
              <a:rPr lang="en-US" sz="2800" dirty="0" smtClean="0"/>
              <a:t>A serving of beef would not contain less hormones.</a:t>
            </a:r>
          </a:p>
          <a:p>
            <a:pPr>
              <a:buClr>
                <a:srgbClr val="FF0066"/>
              </a:buClr>
            </a:pPr>
            <a:r>
              <a:rPr lang="en-US" sz="3000" dirty="0" smtClean="0"/>
              <a:t>Ranchers would take $117/head less for their calves</a:t>
            </a:r>
          </a:p>
          <a:p>
            <a:pPr lvl="1">
              <a:buClr>
                <a:srgbClr val="FF0066"/>
              </a:buClr>
            </a:pPr>
            <a:r>
              <a:rPr lang="en-US" sz="2800" dirty="0" smtClean="0"/>
              <a:t>$117 / 5 </a:t>
            </a:r>
            <a:r>
              <a:rPr lang="en-US" sz="2800" dirty="0" err="1" smtClean="0"/>
              <a:t>cwts</a:t>
            </a:r>
            <a:r>
              <a:rPr lang="en-US" sz="2800" dirty="0" smtClean="0"/>
              <a:t> = </a:t>
            </a:r>
            <a:r>
              <a:rPr lang="en-US" sz="4800" dirty="0" smtClean="0"/>
              <a:t>$23 / cwt</a:t>
            </a:r>
          </a:p>
          <a:p>
            <a:pPr lvl="1">
              <a:buClr>
                <a:srgbClr val="FF0066"/>
              </a:buClr>
            </a:pPr>
            <a:r>
              <a:rPr lang="en-US" sz="2800" dirty="0" smtClean="0"/>
              <a:t>~9% price reduction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So what’s it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REALLY</a:t>
            </a:r>
            <a:r>
              <a:rPr lang="en-US" dirty="0" smtClean="0"/>
              <a:t> about?...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495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400" dirty="0" smtClean="0"/>
              <a:t>Is it about hormones?</a:t>
            </a:r>
          </a:p>
          <a:p>
            <a:pPr lvl="1"/>
            <a:r>
              <a:rPr lang="en-US" sz="4000" dirty="0" smtClean="0"/>
              <a:t>We’ll never eliminate hormones</a:t>
            </a:r>
          </a:p>
          <a:p>
            <a:pPr lvl="2"/>
            <a:r>
              <a:rPr lang="en-US" sz="3600" dirty="0" smtClean="0"/>
              <a:t>In our food or in our bodies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Implant Approvals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935480"/>
            <a:ext cx="6400800" cy="469392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Ages/Production Segments:</a:t>
            </a:r>
          </a:p>
          <a:p>
            <a:r>
              <a:rPr lang="en-US" dirty="0" smtClean="0"/>
              <a:t>Calves</a:t>
            </a:r>
          </a:p>
          <a:p>
            <a:r>
              <a:rPr lang="en-US" dirty="0" smtClean="0"/>
              <a:t>Stockers</a:t>
            </a:r>
          </a:p>
          <a:p>
            <a:r>
              <a:rPr lang="en-US" dirty="0" smtClean="0"/>
              <a:t>Feedlot cattle</a:t>
            </a:r>
          </a:p>
          <a:p>
            <a:pPr>
              <a:buNone/>
            </a:pPr>
            <a:r>
              <a:rPr lang="en-US" dirty="0" smtClean="0"/>
              <a:t>Sex:</a:t>
            </a:r>
          </a:p>
          <a:p>
            <a:r>
              <a:rPr lang="en-US" dirty="0" smtClean="0"/>
              <a:t>Steers </a:t>
            </a:r>
          </a:p>
          <a:p>
            <a:r>
              <a:rPr lang="en-US" dirty="0" smtClean="0"/>
              <a:t>Heifers</a:t>
            </a:r>
          </a:p>
          <a:p>
            <a:r>
              <a:rPr lang="en-US" dirty="0" smtClean="0"/>
              <a:t>Cull cows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Bulls!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smtClean="0"/>
              <a:t>Types of Implants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Estrogenic</a:t>
            </a:r>
          </a:p>
          <a:p>
            <a:pPr lvl="1"/>
            <a:r>
              <a:rPr lang="en-US" dirty="0" smtClean="0"/>
              <a:t>Estradiol 17-</a:t>
            </a:r>
            <a:r>
              <a:rPr lang="el-GR" dirty="0" smtClean="0"/>
              <a:t>β</a:t>
            </a:r>
            <a:endParaRPr lang="en-US" dirty="0" smtClean="0"/>
          </a:p>
          <a:p>
            <a:pPr lvl="1"/>
            <a:r>
              <a:rPr lang="en-US" dirty="0" smtClean="0"/>
              <a:t>Estradiol benzoate</a:t>
            </a:r>
          </a:p>
          <a:p>
            <a:pPr lvl="1"/>
            <a:r>
              <a:rPr lang="en-US" dirty="0" err="1" smtClean="0"/>
              <a:t>Zeranol</a:t>
            </a:r>
            <a:endParaRPr lang="en-US" dirty="0" smtClean="0"/>
          </a:p>
          <a:p>
            <a:pPr eaLnBrk="1" hangingPunct="1"/>
            <a:r>
              <a:rPr lang="en-US" dirty="0" smtClean="0"/>
              <a:t>Androgenic</a:t>
            </a:r>
          </a:p>
          <a:p>
            <a:pPr lvl="1"/>
            <a:r>
              <a:rPr lang="en-US" dirty="0" smtClean="0"/>
              <a:t>Testosterone</a:t>
            </a:r>
          </a:p>
          <a:p>
            <a:pPr lvl="1"/>
            <a:r>
              <a:rPr lang="en-US" dirty="0" err="1" smtClean="0"/>
              <a:t>Trenbolone</a:t>
            </a:r>
            <a:r>
              <a:rPr lang="en-US" dirty="0" smtClean="0"/>
              <a:t> acetate (TBA)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Combination implants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the Program: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Most combination feedlot implants last up to ~</a:t>
            </a:r>
            <a:r>
              <a:rPr lang="en-US" sz="3200" b="1" i="1" u="sng" dirty="0" smtClean="0"/>
              <a:t>140</a:t>
            </a:r>
            <a:r>
              <a:rPr lang="en-US" sz="3200" dirty="0" smtClean="0"/>
              <a:t> days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806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the Program: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Weaned calf (240 days from slaughter):</a:t>
            </a:r>
          </a:p>
          <a:p>
            <a:pPr lvl="1"/>
            <a:r>
              <a:rPr lang="en-US" dirty="0" smtClean="0"/>
              <a:t>1. Low potency implant during </a:t>
            </a:r>
            <a:r>
              <a:rPr lang="en-US" dirty="0" err="1" smtClean="0"/>
              <a:t>backgrounding</a:t>
            </a:r>
            <a:endParaRPr lang="en-US" dirty="0" smtClean="0"/>
          </a:p>
          <a:p>
            <a:pPr lvl="1"/>
            <a:r>
              <a:rPr lang="en-US" dirty="0" smtClean="0"/>
              <a:t>2. Medium potency implant upon feedlot arrival</a:t>
            </a:r>
          </a:p>
          <a:p>
            <a:pPr lvl="1"/>
            <a:r>
              <a:rPr lang="en-US" dirty="0" smtClean="0"/>
              <a:t>3. High potency implant ~100 days before slaughter</a:t>
            </a:r>
          </a:p>
          <a:p>
            <a:r>
              <a:rPr lang="en-US" dirty="0" err="1" smtClean="0"/>
              <a:t>Backgrounded</a:t>
            </a:r>
            <a:r>
              <a:rPr lang="en-US" dirty="0" smtClean="0"/>
              <a:t> calf (180 days from slaughter):</a:t>
            </a:r>
          </a:p>
          <a:p>
            <a:pPr lvl="1"/>
            <a:r>
              <a:rPr lang="en-US" dirty="0" smtClean="0"/>
              <a:t>Medium upon arrival</a:t>
            </a:r>
          </a:p>
          <a:p>
            <a:pPr lvl="1"/>
            <a:r>
              <a:rPr lang="en-US" dirty="0" smtClean="0"/>
              <a:t>High ~100 days before slaughter</a:t>
            </a:r>
          </a:p>
          <a:p>
            <a:r>
              <a:rPr lang="en-US" dirty="0" smtClean="0"/>
              <a:t>Long yearling (90-140 days from slaughter):</a:t>
            </a:r>
          </a:p>
          <a:p>
            <a:pPr lvl="1"/>
            <a:r>
              <a:rPr lang="en-US" dirty="0" smtClean="0"/>
              <a:t>High potency implant upon arrival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29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solidFill>
                  <a:schemeClr val="bg1"/>
                </a:solidFill>
              </a:rPr>
              <a:t>Conventional Implant Technology – Sustained release implants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Ralgro</a:t>
            </a:r>
            <a:r>
              <a:rPr lang="en-US" dirty="0" smtClean="0"/>
              <a:t>, </a:t>
            </a:r>
            <a:r>
              <a:rPr lang="en-US" dirty="0" err="1" smtClean="0"/>
              <a:t>Synovex</a:t>
            </a:r>
            <a:r>
              <a:rPr lang="en-US" dirty="0" smtClean="0"/>
              <a:t>, </a:t>
            </a:r>
            <a:r>
              <a:rPr lang="en-US" dirty="0" err="1" smtClean="0"/>
              <a:t>Revalor</a:t>
            </a:r>
            <a:r>
              <a:rPr lang="en-US" dirty="0" smtClean="0"/>
              <a:t>, and Component</a:t>
            </a:r>
          </a:p>
          <a:p>
            <a:pPr eaLnBrk="1" hangingPunct="1"/>
            <a:r>
              <a:rPr lang="en-US" dirty="0" smtClean="0"/>
              <a:t>Sustained release E2-TBA implant</a:t>
            </a:r>
          </a:p>
          <a:p>
            <a:pPr lvl="1" eaLnBrk="1" hangingPunct="1"/>
            <a:r>
              <a:rPr lang="en-US" dirty="0" smtClean="0"/>
              <a:t>90-140 days</a:t>
            </a:r>
          </a:p>
          <a:p>
            <a:pPr eaLnBrk="1" hangingPunct="1"/>
            <a:r>
              <a:rPr lang="en-US" dirty="0" smtClean="0"/>
              <a:t>Requires a re-implant after payout</a:t>
            </a:r>
          </a:p>
          <a:p>
            <a:pPr lvl="1" eaLnBrk="1" hangingPunct="1"/>
            <a:r>
              <a:rPr lang="en-US" dirty="0" smtClean="0"/>
              <a:t>For &gt;140 day cattle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914400"/>
            <a:ext cx="42477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Conventional Implants</a:t>
            </a:r>
            <a:endParaRPr lang="es-C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“Life” of an implant…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412188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857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“Life” of an implant…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482534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097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all the fuss?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Implants contain hormones</a:t>
            </a:r>
          </a:p>
          <a:p>
            <a:r>
              <a:rPr lang="en-US" sz="3600" dirty="0"/>
              <a:t>Hormones </a:t>
            </a:r>
            <a:r>
              <a:rPr lang="en-US" sz="3600" dirty="0" smtClean="0"/>
              <a:t>may contribute to cancer</a:t>
            </a:r>
            <a:endParaRPr lang="en-US" sz="3600" dirty="0"/>
          </a:p>
          <a:p>
            <a:r>
              <a:rPr lang="en-US" sz="3600" dirty="0" smtClean="0"/>
              <a:t>…then do implants have anything to do with cancer?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Revalor</a:t>
            </a:r>
            <a:r>
              <a:rPr lang="en-US" dirty="0" smtClean="0"/>
              <a:t>-XS</a:t>
            </a:r>
          </a:p>
          <a:p>
            <a:pPr eaLnBrk="1" hangingPunct="1"/>
            <a:r>
              <a:rPr lang="en-US" dirty="0" smtClean="0"/>
              <a:t>Sustained release E2-TBA implant</a:t>
            </a:r>
          </a:p>
          <a:p>
            <a:pPr lvl="1" eaLnBrk="1" hangingPunct="1"/>
            <a:r>
              <a:rPr lang="en-US" dirty="0" smtClean="0"/>
              <a:t>200+ days</a:t>
            </a:r>
          </a:p>
          <a:p>
            <a:pPr eaLnBrk="1" hangingPunct="1"/>
            <a:r>
              <a:rPr lang="en-US" dirty="0" smtClean="0"/>
              <a:t>Like </a:t>
            </a:r>
            <a:r>
              <a:rPr lang="en-US" dirty="0" err="1" smtClean="0"/>
              <a:t>Revalor</a:t>
            </a:r>
            <a:r>
              <a:rPr lang="en-US" dirty="0" smtClean="0"/>
              <a:t>-IS (medium) w/ </a:t>
            </a:r>
            <a:r>
              <a:rPr lang="en-US" dirty="0" err="1" smtClean="0"/>
              <a:t>Revalor</a:t>
            </a:r>
            <a:r>
              <a:rPr lang="en-US" dirty="0" smtClean="0"/>
              <a:t>-S (high) </a:t>
            </a:r>
            <a:r>
              <a:rPr lang="en-US" dirty="0" err="1" smtClean="0"/>
              <a:t>reimplant</a:t>
            </a:r>
            <a:r>
              <a:rPr lang="en-US" dirty="0" smtClean="0"/>
              <a:t> on d 70</a:t>
            </a:r>
          </a:p>
          <a:p>
            <a:pPr eaLnBrk="1" hangingPunct="1"/>
            <a:r>
              <a:rPr lang="en-US" dirty="0" err="1" smtClean="0"/>
              <a:t>Revalor</a:t>
            </a:r>
            <a:r>
              <a:rPr lang="en-US" dirty="0" smtClean="0"/>
              <a:t>-S is coated with a soluble polymer, dissolves ~d 70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914400"/>
            <a:ext cx="4753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Sustained release Implant</a:t>
            </a:r>
            <a:endParaRPr lang="es-C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 smtClean="0"/>
              <a:t>Benefits of Implants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Estrogenic </a:t>
            </a:r>
          </a:p>
          <a:p>
            <a:pPr lvl="1" eaLnBrk="1" hangingPunct="1"/>
            <a:r>
              <a:rPr lang="en-US" sz="3200" dirty="0" smtClean="0"/>
              <a:t>ADG = ~10%</a:t>
            </a:r>
          </a:p>
          <a:p>
            <a:pPr lvl="1" eaLnBrk="1" hangingPunct="1"/>
            <a:r>
              <a:rPr lang="en-US" sz="3200" dirty="0" smtClean="0"/>
              <a:t>Feed Efficiency = ~10%</a:t>
            </a:r>
          </a:p>
          <a:p>
            <a:pPr eaLnBrk="1" hangingPunct="1"/>
            <a:r>
              <a:rPr lang="en-US" sz="3200" dirty="0" smtClean="0"/>
              <a:t>Combination with Androgenic (TBA)</a:t>
            </a:r>
          </a:p>
          <a:p>
            <a:pPr lvl="1" eaLnBrk="1" hangingPunct="1"/>
            <a:r>
              <a:rPr lang="en-US" sz="3200" dirty="0" smtClean="0"/>
              <a:t>~15% Feed Efficiency</a:t>
            </a:r>
          </a:p>
          <a:p>
            <a:pPr lvl="1" eaLnBrk="1" hangingPunct="1"/>
            <a:r>
              <a:rPr lang="en-US" sz="3200" dirty="0" smtClean="0"/>
              <a:t>~15% ADG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 smtClean="0"/>
              <a:t>Implants on Grass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 smtClean="0">
                <a:latin typeface="Arial" pitchFamily="34" charset="0"/>
                <a:cs typeface="Arial" pitchFamily="34" charset="0"/>
              </a:rPr>
              <a:t>ADG ↑ 10%</a:t>
            </a:r>
          </a:p>
          <a:p>
            <a:pPr lvl="1" eaLnBrk="1" hangingPunct="1"/>
            <a:r>
              <a:rPr lang="en-US" sz="3200" dirty="0" smtClean="0">
                <a:latin typeface="Arial" pitchFamily="34" charset="0"/>
                <a:cs typeface="Arial" pitchFamily="34" charset="0"/>
              </a:rPr>
              <a:t>Lbs?</a:t>
            </a:r>
          </a:p>
          <a:p>
            <a:pPr lvl="1" eaLnBrk="1" hangingPunct="1"/>
            <a:r>
              <a:rPr lang="en-US" sz="3200" dirty="0" smtClean="0">
                <a:latin typeface="Arial" pitchFamily="34" charset="0"/>
                <a:cs typeface="Arial" pitchFamily="34" charset="0"/>
              </a:rPr>
              <a:t>Depends on base ADG</a:t>
            </a:r>
          </a:p>
          <a:p>
            <a:pPr lvl="2"/>
            <a:r>
              <a:rPr lang="en-US" sz="2900" dirty="0" smtClean="0">
                <a:latin typeface="Arial" pitchFamily="34" charset="0"/>
                <a:cs typeface="Arial" pitchFamily="34" charset="0"/>
              </a:rPr>
              <a:t>2.00 × 10% = 0.20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lb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/day</a:t>
            </a:r>
          </a:p>
          <a:p>
            <a:pPr lvl="2"/>
            <a:r>
              <a:rPr lang="en-US" sz="2900" dirty="0" smtClean="0">
                <a:latin typeface="Arial" pitchFamily="34" charset="0"/>
                <a:cs typeface="Arial" pitchFamily="34" charset="0"/>
              </a:rPr>
              <a:t>0.20 × 100 days</a:t>
            </a:r>
          </a:p>
          <a:p>
            <a:pPr lvl="2"/>
            <a:r>
              <a:rPr lang="en-US" sz="2900" dirty="0" smtClean="0">
                <a:latin typeface="Arial" pitchFamily="34" charset="0"/>
                <a:cs typeface="Arial" pitchFamily="34" charset="0"/>
              </a:rPr>
              <a:t>= +20 lbs in 100 days</a:t>
            </a:r>
          </a:p>
          <a:p>
            <a:pPr lvl="1"/>
            <a:r>
              <a:rPr lang="en-US" sz="3200" dirty="0" smtClean="0">
                <a:latin typeface="Arial" pitchFamily="34" charset="0"/>
                <a:cs typeface="Arial" pitchFamily="34" charset="0"/>
              </a:rPr>
              <a:t>20 lbs × $1.20 = $24 / head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38912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Minimum:  $10 per $ 1 spent</a:t>
            </a:r>
          </a:p>
          <a:p>
            <a:pPr eaLnBrk="1" hangingPunct="1"/>
            <a:r>
              <a:rPr lang="en-US" sz="3600" dirty="0" smtClean="0"/>
              <a:t>Typical:  $20+ per $1 spent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609600" y="6096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200" dirty="0">
                <a:solidFill>
                  <a:schemeClr val="tx2"/>
                </a:solidFill>
              </a:rPr>
              <a:t>Benefits of Implants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Oval 2"/>
          <p:cNvSpPr>
            <a:spLocks noChangeArrowheads="1"/>
          </p:cNvSpPr>
          <p:nvPr/>
        </p:nvSpPr>
        <p:spPr bwMode="auto">
          <a:xfrm>
            <a:off x="3657600" y="685800"/>
            <a:ext cx="914400" cy="8382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5459" name="Oval 3"/>
          <p:cNvSpPr>
            <a:spLocks noChangeArrowheads="1"/>
          </p:cNvSpPr>
          <p:nvPr/>
        </p:nvSpPr>
        <p:spPr bwMode="auto">
          <a:xfrm>
            <a:off x="3886200" y="2286000"/>
            <a:ext cx="533400" cy="3810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5460" name="Oval 4"/>
          <p:cNvSpPr>
            <a:spLocks noChangeArrowheads="1"/>
          </p:cNvSpPr>
          <p:nvPr/>
        </p:nvSpPr>
        <p:spPr bwMode="auto">
          <a:xfrm>
            <a:off x="2590800" y="3505200"/>
            <a:ext cx="2971800" cy="14478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5461" name="Oval 5"/>
          <p:cNvSpPr>
            <a:spLocks noChangeArrowheads="1"/>
          </p:cNvSpPr>
          <p:nvPr/>
        </p:nvSpPr>
        <p:spPr bwMode="auto">
          <a:xfrm>
            <a:off x="3124200" y="6172200"/>
            <a:ext cx="19812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5462" name="Line 6"/>
          <p:cNvSpPr>
            <a:spLocks noChangeShapeType="1"/>
          </p:cNvSpPr>
          <p:nvPr/>
        </p:nvSpPr>
        <p:spPr bwMode="auto">
          <a:xfrm>
            <a:off x="41148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5463" name="Line 7"/>
          <p:cNvSpPr>
            <a:spLocks noChangeShapeType="1"/>
          </p:cNvSpPr>
          <p:nvPr/>
        </p:nvSpPr>
        <p:spPr bwMode="auto">
          <a:xfrm flipH="1">
            <a:off x="4191000" y="2743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5464" name="Line 8"/>
          <p:cNvSpPr>
            <a:spLocks noChangeShapeType="1"/>
          </p:cNvSpPr>
          <p:nvPr/>
        </p:nvSpPr>
        <p:spPr bwMode="auto">
          <a:xfrm>
            <a:off x="4114800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5465" name="Text Box 9"/>
          <p:cNvSpPr txBox="1">
            <a:spLocks noChangeArrowheads="1"/>
          </p:cNvSpPr>
          <p:nvPr/>
        </p:nvSpPr>
        <p:spPr bwMode="auto">
          <a:xfrm>
            <a:off x="4860925" y="955675"/>
            <a:ext cx="1531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charset="0"/>
              </a:rPr>
              <a:t>Hypothalamus</a:t>
            </a:r>
          </a:p>
        </p:txBody>
      </p:sp>
      <p:sp>
        <p:nvSpPr>
          <p:cNvPr id="915466" name="Text Box 10"/>
          <p:cNvSpPr txBox="1">
            <a:spLocks noChangeArrowheads="1"/>
          </p:cNvSpPr>
          <p:nvPr/>
        </p:nvSpPr>
        <p:spPr bwMode="auto">
          <a:xfrm>
            <a:off x="4937125" y="2327275"/>
            <a:ext cx="18069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charset="0"/>
              </a:rPr>
              <a:t>Anterior pituitary</a:t>
            </a:r>
          </a:p>
        </p:txBody>
      </p:sp>
      <p:sp>
        <p:nvSpPr>
          <p:cNvPr id="915467" name="Text Box 11"/>
          <p:cNvSpPr txBox="1">
            <a:spLocks noChangeArrowheads="1"/>
          </p:cNvSpPr>
          <p:nvPr/>
        </p:nvSpPr>
        <p:spPr bwMode="auto">
          <a:xfrm>
            <a:off x="6080125" y="3927475"/>
            <a:ext cx="10198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charset="0"/>
              </a:rPr>
              <a:t>Liver</a:t>
            </a:r>
            <a:endParaRPr lang="en-US" b="1" dirty="0">
              <a:latin typeface="Times New Roman" charset="0"/>
            </a:endParaRPr>
          </a:p>
        </p:txBody>
      </p:sp>
      <p:sp>
        <p:nvSpPr>
          <p:cNvPr id="915468" name="Text Box 12"/>
          <p:cNvSpPr txBox="1">
            <a:spLocks noChangeArrowheads="1"/>
          </p:cNvSpPr>
          <p:nvPr/>
        </p:nvSpPr>
        <p:spPr bwMode="auto">
          <a:xfrm>
            <a:off x="5257800" y="6096000"/>
            <a:ext cx="24096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charset="0"/>
              </a:rPr>
              <a:t>Muscle Cells</a:t>
            </a:r>
          </a:p>
        </p:txBody>
      </p:sp>
      <p:sp>
        <p:nvSpPr>
          <p:cNvPr id="915469" name="Oval 13"/>
          <p:cNvSpPr>
            <a:spLocks noChangeArrowheads="1"/>
          </p:cNvSpPr>
          <p:nvPr/>
        </p:nvSpPr>
        <p:spPr bwMode="auto">
          <a:xfrm>
            <a:off x="609600" y="5943600"/>
            <a:ext cx="14478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5470" name="Text Box 14"/>
          <p:cNvSpPr txBox="1">
            <a:spLocks noChangeArrowheads="1"/>
          </p:cNvSpPr>
          <p:nvPr/>
        </p:nvSpPr>
        <p:spPr bwMode="auto">
          <a:xfrm>
            <a:off x="746125" y="6137275"/>
            <a:ext cx="1332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charset="0"/>
              </a:rPr>
              <a:t>Satellite cell</a:t>
            </a:r>
          </a:p>
        </p:txBody>
      </p:sp>
      <p:sp>
        <p:nvSpPr>
          <p:cNvPr id="915471" name="Line 15"/>
          <p:cNvSpPr>
            <a:spLocks noChangeShapeType="1"/>
          </p:cNvSpPr>
          <p:nvPr/>
        </p:nvSpPr>
        <p:spPr bwMode="auto">
          <a:xfrm flipH="1">
            <a:off x="2590800" y="48768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5472" name="Rectangle 16"/>
          <p:cNvSpPr>
            <a:spLocks noChangeArrowheads="1"/>
          </p:cNvSpPr>
          <p:nvPr/>
        </p:nvSpPr>
        <p:spPr bwMode="auto">
          <a:xfrm>
            <a:off x="2362200" y="52578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5473" name="Rectangle 17"/>
          <p:cNvSpPr>
            <a:spLocks noChangeArrowheads="1"/>
          </p:cNvSpPr>
          <p:nvPr/>
        </p:nvSpPr>
        <p:spPr bwMode="auto">
          <a:xfrm>
            <a:off x="3962400" y="5486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5474" name="Line 18"/>
          <p:cNvSpPr>
            <a:spLocks noChangeShapeType="1"/>
          </p:cNvSpPr>
          <p:nvPr/>
        </p:nvSpPr>
        <p:spPr bwMode="auto">
          <a:xfrm>
            <a:off x="4114800" y="5791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5475" name="Line 19"/>
          <p:cNvSpPr>
            <a:spLocks noChangeShapeType="1"/>
          </p:cNvSpPr>
          <p:nvPr/>
        </p:nvSpPr>
        <p:spPr bwMode="auto">
          <a:xfrm flipH="1">
            <a:off x="1752600" y="5562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5476" name="Line 20"/>
          <p:cNvSpPr>
            <a:spLocks noChangeShapeType="1"/>
          </p:cNvSpPr>
          <p:nvPr/>
        </p:nvSpPr>
        <p:spPr bwMode="auto">
          <a:xfrm>
            <a:off x="2057400" y="6096000"/>
            <a:ext cx="1066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5477" name="Text Box 21"/>
          <p:cNvSpPr txBox="1">
            <a:spLocks noChangeArrowheads="1"/>
          </p:cNvSpPr>
          <p:nvPr/>
        </p:nvSpPr>
        <p:spPr bwMode="auto">
          <a:xfrm>
            <a:off x="4403725" y="5451475"/>
            <a:ext cx="2031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charset="0"/>
              </a:rPr>
              <a:t>IGF binding protein</a:t>
            </a:r>
          </a:p>
        </p:txBody>
      </p:sp>
      <p:sp>
        <p:nvSpPr>
          <p:cNvPr id="915478" name="Oval 22"/>
          <p:cNvSpPr>
            <a:spLocks noChangeArrowheads="1"/>
          </p:cNvSpPr>
          <p:nvPr/>
        </p:nvSpPr>
        <p:spPr bwMode="auto">
          <a:xfrm>
            <a:off x="1219200" y="59436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5479" name="Oval 23"/>
          <p:cNvSpPr>
            <a:spLocks noChangeArrowheads="1"/>
          </p:cNvSpPr>
          <p:nvPr/>
        </p:nvSpPr>
        <p:spPr bwMode="auto">
          <a:xfrm>
            <a:off x="1524000" y="59436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5480" name="Oval 24"/>
          <p:cNvSpPr>
            <a:spLocks noChangeArrowheads="1"/>
          </p:cNvSpPr>
          <p:nvPr/>
        </p:nvSpPr>
        <p:spPr bwMode="auto">
          <a:xfrm>
            <a:off x="990600" y="59436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5481" name="Oval 25"/>
          <p:cNvSpPr>
            <a:spLocks noChangeArrowheads="1"/>
          </p:cNvSpPr>
          <p:nvPr/>
        </p:nvSpPr>
        <p:spPr bwMode="auto">
          <a:xfrm>
            <a:off x="3810000" y="62484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5482" name="Oval 26"/>
          <p:cNvSpPr>
            <a:spLocks noChangeArrowheads="1"/>
          </p:cNvSpPr>
          <p:nvPr/>
        </p:nvSpPr>
        <p:spPr bwMode="auto">
          <a:xfrm>
            <a:off x="4495800" y="6248400"/>
            <a:ext cx="1524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5483" name="Oval 27"/>
          <p:cNvSpPr>
            <a:spLocks noChangeArrowheads="1"/>
          </p:cNvSpPr>
          <p:nvPr/>
        </p:nvSpPr>
        <p:spPr bwMode="auto">
          <a:xfrm>
            <a:off x="457200" y="762000"/>
            <a:ext cx="1219200" cy="990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charset="0"/>
              </a:rPr>
              <a:t>TBA:E2</a:t>
            </a:r>
          </a:p>
        </p:txBody>
      </p:sp>
      <p:sp>
        <p:nvSpPr>
          <p:cNvPr id="915484" name="Line 28"/>
          <p:cNvSpPr>
            <a:spLocks noChangeShapeType="1"/>
          </p:cNvSpPr>
          <p:nvPr/>
        </p:nvSpPr>
        <p:spPr bwMode="auto">
          <a:xfrm flipV="1">
            <a:off x="1676400" y="1143000"/>
            <a:ext cx="1905000" cy="152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5485" name="Line 29"/>
          <p:cNvSpPr>
            <a:spLocks noChangeShapeType="1"/>
          </p:cNvSpPr>
          <p:nvPr/>
        </p:nvSpPr>
        <p:spPr bwMode="auto">
          <a:xfrm>
            <a:off x="1600200" y="1524000"/>
            <a:ext cx="2286000" cy="8382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5486" name="Line 30"/>
          <p:cNvSpPr>
            <a:spLocks noChangeShapeType="1"/>
          </p:cNvSpPr>
          <p:nvPr/>
        </p:nvSpPr>
        <p:spPr bwMode="auto">
          <a:xfrm>
            <a:off x="1524000" y="1600200"/>
            <a:ext cx="1828800" cy="190500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5487" name="Line 31"/>
          <p:cNvSpPr>
            <a:spLocks noChangeShapeType="1"/>
          </p:cNvSpPr>
          <p:nvPr/>
        </p:nvSpPr>
        <p:spPr bwMode="auto">
          <a:xfrm>
            <a:off x="1295400" y="1752600"/>
            <a:ext cx="2743200" cy="3733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5488" name="Line 32"/>
          <p:cNvSpPr>
            <a:spLocks noChangeShapeType="1"/>
          </p:cNvSpPr>
          <p:nvPr/>
        </p:nvSpPr>
        <p:spPr bwMode="auto">
          <a:xfrm>
            <a:off x="1295400" y="1752600"/>
            <a:ext cx="1143000" cy="3505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5489" name="Line 33"/>
          <p:cNvSpPr>
            <a:spLocks noChangeShapeType="1"/>
          </p:cNvSpPr>
          <p:nvPr/>
        </p:nvSpPr>
        <p:spPr bwMode="auto">
          <a:xfrm>
            <a:off x="1066800" y="1752600"/>
            <a:ext cx="2514600" cy="44196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5490" name="Line 34"/>
          <p:cNvSpPr>
            <a:spLocks noChangeShapeType="1"/>
          </p:cNvSpPr>
          <p:nvPr/>
        </p:nvSpPr>
        <p:spPr bwMode="auto">
          <a:xfrm>
            <a:off x="914400" y="1752600"/>
            <a:ext cx="0" cy="419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this…</a:t>
            </a:r>
            <a:r>
              <a:rPr lang="en-US" i="1" dirty="0" smtClean="0"/>
              <a:t>Protein deposition</a:t>
            </a:r>
            <a:endParaRPr lang="en-US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974636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-Point Star 5"/>
          <p:cNvSpPr/>
          <p:nvPr/>
        </p:nvSpPr>
        <p:spPr>
          <a:xfrm>
            <a:off x="6477000" y="22860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6019800" y="27432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0" y="4648200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Implant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38600" y="2895600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Implant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67000" y="3733800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Implant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508565" y="4832866"/>
            <a:ext cx="234635" cy="184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905847" y="3172599"/>
            <a:ext cx="234635" cy="184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600922" y="3760755"/>
            <a:ext cx="234635" cy="184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67200" y="6019800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62960" y="3378719"/>
            <a:ext cx="928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Pounds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 animBg="0"/>
        </p:bldSub>
      </p:bldGraphic>
      <p:bldP spid="6" grpId="0" animBg="1"/>
      <p:bldP spid="7" grpId="0" animBg="1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this…</a:t>
            </a:r>
            <a:r>
              <a:rPr lang="en-US" i="1" dirty="0" smtClean="0"/>
              <a:t>Fat deposition</a:t>
            </a:r>
            <a:endParaRPr lang="en-US" i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295400" y="5638800"/>
            <a:ext cx="601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-457200" y="3886200"/>
            <a:ext cx="350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482291" y="2362200"/>
            <a:ext cx="3851709" cy="2955552"/>
          </a:xfrm>
          <a:custGeom>
            <a:avLst/>
            <a:gdLst>
              <a:gd name="connsiteX0" fmla="*/ 0 w 4677877"/>
              <a:gd name="connsiteY0" fmla="*/ 2849078 h 2881162"/>
              <a:gd name="connsiteX1" fmla="*/ 2002054 w 4677877"/>
              <a:gd name="connsiteY1" fmla="*/ 2829827 h 2881162"/>
              <a:gd name="connsiteX2" fmla="*/ 3070458 w 4677877"/>
              <a:gd name="connsiteY2" fmla="*/ 2541070 h 2881162"/>
              <a:gd name="connsiteX3" fmla="*/ 4032985 w 4677877"/>
              <a:gd name="connsiteY3" fmla="*/ 1761423 h 2881162"/>
              <a:gd name="connsiteX4" fmla="*/ 4543124 w 4677877"/>
              <a:gd name="connsiteY4" fmla="*/ 731520 h 2881162"/>
              <a:gd name="connsiteX5" fmla="*/ 4677877 w 4677877"/>
              <a:gd name="connsiteY5" fmla="*/ 0 h 2881162"/>
              <a:gd name="connsiteX0" fmla="*/ 0 w 4677877"/>
              <a:gd name="connsiteY0" fmla="*/ 2849078 h 2865120"/>
              <a:gd name="connsiteX1" fmla="*/ 1955404 w 4677877"/>
              <a:gd name="connsiteY1" fmla="*/ 2730690 h 2865120"/>
              <a:gd name="connsiteX2" fmla="*/ 3070458 w 4677877"/>
              <a:gd name="connsiteY2" fmla="*/ 2541070 h 2865120"/>
              <a:gd name="connsiteX3" fmla="*/ 4032985 w 4677877"/>
              <a:gd name="connsiteY3" fmla="*/ 1761423 h 2865120"/>
              <a:gd name="connsiteX4" fmla="*/ 4543124 w 4677877"/>
              <a:gd name="connsiteY4" fmla="*/ 731520 h 2865120"/>
              <a:gd name="connsiteX5" fmla="*/ 4677877 w 4677877"/>
              <a:gd name="connsiteY5" fmla="*/ 0 h 2865120"/>
              <a:gd name="connsiteX0" fmla="*/ 0 w 4677877"/>
              <a:gd name="connsiteY0" fmla="*/ 2849078 h 2865120"/>
              <a:gd name="connsiteX1" fmla="*/ 1955404 w 4677877"/>
              <a:gd name="connsiteY1" fmla="*/ 2730690 h 2865120"/>
              <a:gd name="connsiteX2" fmla="*/ 2953644 w 4677877"/>
              <a:gd name="connsiteY2" fmla="*/ 2354507 h 2865120"/>
              <a:gd name="connsiteX3" fmla="*/ 4032985 w 4677877"/>
              <a:gd name="connsiteY3" fmla="*/ 1761423 h 2865120"/>
              <a:gd name="connsiteX4" fmla="*/ 4543124 w 4677877"/>
              <a:gd name="connsiteY4" fmla="*/ 731520 h 2865120"/>
              <a:gd name="connsiteX5" fmla="*/ 4677877 w 4677877"/>
              <a:gd name="connsiteY5" fmla="*/ 0 h 2865120"/>
              <a:gd name="connsiteX0" fmla="*/ 0 w 4677877"/>
              <a:gd name="connsiteY0" fmla="*/ 2849078 h 2865120"/>
              <a:gd name="connsiteX1" fmla="*/ 1955404 w 4677877"/>
              <a:gd name="connsiteY1" fmla="*/ 2730690 h 2865120"/>
              <a:gd name="connsiteX2" fmla="*/ 3044393 w 4677877"/>
              <a:gd name="connsiteY2" fmla="*/ 2429744 h 2865120"/>
              <a:gd name="connsiteX3" fmla="*/ 4032985 w 4677877"/>
              <a:gd name="connsiteY3" fmla="*/ 1761423 h 2865120"/>
              <a:gd name="connsiteX4" fmla="*/ 4543124 w 4677877"/>
              <a:gd name="connsiteY4" fmla="*/ 731520 h 2865120"/>
              <a:gd name="connsiteX5" fmla="*/ 4677877 w 4677877"/>
              <a:gd name="connsiteY5" fmla="*/ 0 h 2865120"/>
              <a:gd name="connsiteX0" fmla="*/ 0 w 4677877"/>
              <a:gd name="connsiteY0" fmla="*/ 2849078 h 2865120"/>
              <a:gd name="connsiteX1" fmla="*/ 1955404 w 4677877"/>
              <a:gd name="connsiteY1" fmla="*/ 2730690 h 2865120"/>
              <a:gd name="connsiteX2" fmla="*/ 3044393 w 4677877"/>
              <a:gd name="connsiteY2" fmla="*/ 2429744 h 2865120"/>
              <a:gd name="connsiteX3" fmla="*/ 3951884 w 4677877"/>
              <a:gd name="connsiteY3" fmla="*/ 1677379 h 2865120"/>
              <a:gd name="connsiteX4" fmla="*/ 4543124 w 4677877"/>
              <a:gd name="connsiteY4" fmla="*/ 731520 h 2865120"/>
              <a:gd name="connsiteX5" fmla="*/ 4677877 w 4677877"/>
              <a:gd name="connsiteY5" fmla="*/ 0 h 2865120"/>
              <a:gd name="connsiteX0" fmla="*/ 0 w 4677877"/>
              <a:gd name="connsiteY0" fmla="*/ 2849078 h 2865120"/>
              <a:gd name="connsiteX1" fmla="*/ 1955404 w 4677877"/>
              <a:gd name="connsiteY1" fmla="*/ 2730690 h 2865120"/>
              <a:gd name="connsiteX2" fmla="*/ 3044393 w 4677877"/>
              <a:gd name="connsiteY2" fmla="*/ 2429744 h 2865120"/>
              <a:gd name="connsiteX3" fmla="*/ 3951884 w 4677877"/>
              <a:gd name="connsiteY3" fmla="*/ 1677379 h 2865120"/>
              <a:gd name="connsiteX4" fmla="*/ 4405630 w 4677877"/>
              <a:gd name="connsiteY4" fmla="*/ 699304 h 2865120"/>
              <a:gd name="connsiteX5" fmla="*/ 4677877 w 4677877"/>
              <a:gd name="connsiteY5" fmla="*/ 0 h 2865120"/>
              <a:gd name="connsiteX0" fmla="*/ 0 w 4587128"/>
              <a:gd name="connsiteY0" fmla="*/ 2902138 h 2918180"/>
              <a:gd name="connsiteX1" fmla="*/ 1955404 w 4587128"/>
              <a:gd name="connsiteY1" fmla="*/ 2783750 h 2918180"/>
              <a:gd name="connsiteX2" fmla="*/ 3044393 w 4587128"/>
              <a:gd name="connsiteY2" fmla="*/ 2482804 h 2918180"/>
              <a:gd name="connsiteX3" fmla="*/ 3951884 w 4587128"/>
              <a:gd name="connsiteY3" fmla="*/ 1730439 h 2918180"/>
              <a:gd name="connsiteX4" fmla="*/ 4405630 w 4587128"/>
              <a:gd name="connsiteY4" fmla="*/ 752364 h 2918180"/>
              <a:gd name="connsiteX5" fmla="*/ 4587128 w 4587128"/>
              <a:gd name="connsiteY5" fmla="*/ 0 h 291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7128" h="2918180">
                <a:moveTo>
                  <a:pt x="0" y="2902138"/>
                </a:moveTo>
                <a:cubicBezTo>
                  <a:pt x="745155" y="2918180"/>
                  <a:pt x="1448005" y="2853639"/>
                  <a:pt x="1955404" y="2783750"/>
                </a:cubicBezTo>
                <a:cubicBezTo>
                  <a:pt x="2462803" y="2713861"/>
                  <a:pt x="2711646" y="2658356"/>
                  <a:pt x="3044393" y="2482804"/>
                </a:cubicBezTo>
                <a:cubicBezTo>
                  <a:pt x="3377140" y="2307252"/>
                  <a:pt x="3725011" y="2018846"/>
                  <a:pt x="3951884" y="1730439"/>
                </a:cubicBezTo>
                <a:cubicBezTo>
                  <a:pt x="4178757" y="1442032"/>
                  <a:pt x="4299756" y="1040770"/>
                  <a:pt x="4405630" y="752364"/>
                </a:cubicBezTo>
                <a:cubicBezTo>
                  <a:pt x="4511504" y="463958"/>
                  <a:pt x="4573492" y="218975"/>
                  <a:pt x="4587128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524001" y="2362199"/>
            <a:ext cx="4343399" cy="2971801"/>
          </a:xfrm>
          <a:custGeom>
            <a:avLst/>
            <a:gdLst>
              <a:gd name="connsiteX0" fmla="*/ 0 w 4677877"/>
              <a:gd name="connsiteY0" fmla="*/ 2849078 h 2881162"/>
              <a:gd name="connsiteX1" fmla="*/ 2002054 w 4677877"/>
              <a:gd name="connsiteY1" fmla="*/ 2829827 h 2881162"/>
              <a:gd name="connsiteX2" fmla="*/ 3070458 w 4677877"/>
              <a:gd name="connsiteY2" fmla="*/ 2541070 h 2881162"/>
              <a:gd name="connsiteX3" fmla="*/ 4032985 w 4677877"/>
              <a:gd name="connsiteY3" fmla="*/ 1761423 h 2881162"/>
              <a:gd name="connsiteX4" fmla="*/ 4543124 w 4677877"/>
              <a:gd name="connsiteY4" fmla="*/ 731520 h 2881162"/>
              <a:gd name="connsiteX5" fmla="*/ 4677877 w 4677877"/>
              <a:gd name="connsiteY5" fmla="*/ 0 h 2881162"/>
              <a:gd name="connsiteX0" fmla="*/ 0 w 4677877"/>
              <a:gd name="connsiteY0" fmla="*/ 2849078 h 2865120"/>
              <a:gd name="connsiteX1" fmla="*/ 1955404 w 4677877"/>
              <a:gd name="connsiteY1" fmla="*/ 2730690 h 2865120"/>
              <a:gd name="connsiteX2" fmla="*/ 3070458 w 4677877"/>
              <a:gd name="connsiteY2" fmla="*/ 2541070 h 2865120"/>
              <a:gd name="connsiteX3" fmla="*/ 4032985 w 4677877"/>
              <a:gd name="connsiteY3" fmla="*/ 1761423 h 2865120"/>
              <a:gd name="connsiteX4" fmla="*/ 4543124 w 4677877"/>
              <a:gd name="connsiteY4" fmla="*/ 731520 h 2865120"/>
              <a:gd name="connsiteX5" fmla="*/ 4677877 w 4677877"/>
              <a:gd name="connsiteY5" fmla="*/ 0 h 2865120"/>
              <a:gd name="connsiteX0" fmla="*/ 0 w 4677877"/>
              <a:gd name="connsiteY0" fmla="*/ 2849078 h 2865120"/>
              <a:gd name="connsiteX1" fmla="*/ 1955404 w 4677877"/>
              <a:gd name="connsiteY1" fmla="*/ 2730690 h 2865120"/>
              <a:gd name="connsiteX2" fmla="*/ 2953644 w 4677877"/>
              <a:gd name="connsiteY2" fmla="*/ 2354507 h 2865120"/>
              <a:gd name="connsiteX3" fmla="*/ 4032985 w 4677877"/>
              <a:gd name="connsiteY3" fmla="*/ 1761423 h 2865120"/>
              <a:gd name="connsiteX4" fmla="*/ 4543124 w 4677877"/>
              <a:gd name="connsiteY4" fmla="*/ 731520 h 2865120"/>
              <a:gd name="connsiteX5" fmla="*/ 4677877 w 4677877"/>
              <a:gd name="connsiteY5" fmla="*/ 0 h 2865120"/>
              <a:gd name="connsiteX0" fmla="*/ 0 w 4677877"/>
              <a:gd name="connsiteY0" fmla="*/ 2849078 h 2865120"/>
              <a:gd name="connsiteX1" fmla="*/ 1955404 w 4677877"/>
              <a:gd name="connsiteY1" fmla="*/ 2730690 h 2865120"/>
              <a:gd name="connsiteX2" fmla="*/ 3044393 w 4677877"/>
              <a:gd name="connsiteY2" fmla="*/ 2429744 h 2865120"/>
              <a:gd name="connsiteX3" fmla="*/ 4032985 w 4677877"/>
              <a:gd name="connsiteY3" fmla="*/ 1761423 h 2865120"/>
              <a:gd name="connsiteX4" fmla="*/ 4543124 w 4677877"/>
              <a:gd name="connsiteY4" fmla="*/ 731520 h 2865120"/>
              <a:gd name="connsiteX5" fmla="*/ 4677877 w 4677877"/>
              <a:gd name="connsiteY5" fmla="*/ 0 h 2865120"/>
              <a:gd name="connsiteX0" fmla="*/ 0 w 4677877"/>
              <a:gd name="connsiteY0" fmla="*/ 2849078 h 2865120"/>
              <a:gd name="connsiteX1" fmla="*/ 1955404 w 4677877"/>
              <a:gd name="connsiteY1" fmla="*/ 2730690 h 2865120"/>
              <a:gd name="connsiteX2" fmla="*/ 3044393 w 4677877"/>
              <a:gd name="connsiteY2" fmla="*/ 2429744 h 2865120"/>
              <a:gd name="connsiteX3" fmla="*/ 3951884 w 4677877"/>
              <a:gd name="connsiteY3" fmla="*/ 1677379 h 2865120"/>
              <a:gd name="connsiteX4" fmla="*/ 4543124 w 4677877"/>
              <a:gd name="connsiteY4" fmla="*/ 731520 h 2865120"/>
              <a:gd name="connsiteX5" fmla="*/ 4677877 w 4677877"/>
              <a:gd name="connsiteY5" fmla="*/ 0 h 2865120"/>
              <a:gd name="connsiteX0" fmla="*/ 0 w 4677877"/>
              <a:gd name="connsiteY0" fmla="*/ 2849078 h 2865120"/>
              <a:gd name="connsiteX1" fmla="*/ 1955404 w 4677877"/>
              <a:gd name="connsiteY1" fmla="*/ 2730690 h 2865120"/>
              <a:gd name="connsiteX2" fmla="*/ 3044393 w 4677877"/>
              <a:gd name="connsiteY2" fmla="*/ 2429744 h 2865120"/>
              <a:gd name="connsiteX3" fmla="*/ 3951884 w 4677877"/>
              <a:gd name="connsiteY3" fmla="*/ 1677379 h 2865120"/>
              <a:gd name="connsiteX4" fmla="*/ 4405630 w 4677877"/>
              <a:gd name="connsiteY4" fmla="*/ 699304 h 2865120"/>
              <a:gd name="connsiteX5" fmla="*/ 4677877 w 4677877"/>
              <a:gd name="connsiteY5" fmla="*/ 0 h 2865120"/>
              <a:gd name="connsiteX0" fmla="*/ 0 w 4587128"/>
              <a:gd name="connsiteY0" fmla="*/ 2902138 h 2918180"/>
              <a:gd name="connsiteX1" fmla="*/ 1955404 w 4587128"/>
              <a:gd name="connsiteY1" fmla="*/ 2783750 h 2918180"/>
              <a:gd name="connsiteX2" fmla="*/ 3044393 w 4587128"/>
              <a:gd name="connsiteY2" fmla="*/ 2482804 h 2918180"/>
              <a:gd name="connsiteX3" fmla="*/ 3951884 w 4587128"/>
              <a:gd name="connsiteY3" fmla="*/ 1730439 h 2918180"/>
              <a:gd name="connsiteX4" fmla="*/ 4405630 w 4587128"/>
              <a:gd name="connsiteY4" fmla="*/ 752364 h 2918180"/>
              <a:gd name="connsiteX5" fmla="*/ 4587128 w 4587128"/>
              <a:gd name="connsiteY5" fmla="*/ 0 h 2918180"/>
              <a:gd name="connsiteX0" fmla="*/ 0 w 4587128"/>
              <a:gd name="connsiteY0" fmla="*/ 2902138 h 2902138"/>
              <a:gd name="connsiteX1" fmla="*/ 1996480 w 4587128"/>
              <a:gd name="connsiteY1" fmla="*/ 2858986 h 2902138"/>
              <a:gd name="connsiteX2" fmla="*/ 3044393 w 4587128"/>
              <a:gd name="connsiteY2" fmla="*/ 2482804 h 2902138"/>
              <a:gd name="connsiteX3" fmla="*/ 3951884 w 4587128"/>
              <a:gd name="connsiteY3" fmla="*/ 1730439 h 2902138"/>
              <a:gd name="connsiteX4" fmla="*/ 4405630 w 4587128"/>
              <a:gd name="connsiteY4" fmla="*/ 752364 h 2902138"/>
              <a:gd name="connsiteX5" fmla="*/ 4587128 w 4587128"/>
              <a:gd name="connsiteY5" fmla="*/ 0 h 2902138"/>
              <a:gd name="connsiteX0" fmla="*/ 0 w 4587128"/>
              <a:gd name="connsiteY0" fmla="*/ 2902138 h 2902138"/>
              <a:gd name="connsiteX1" fmla="*/ 1996480 w 4587128"/>
              <a:gd name="connsiteY1" fmla="*/ 2858986 h 2902138"/>
              <a:gd name="connsiteX2" fmla="*/ 3044393 w 4587128"/>
              <a:gd name="connsiteY2" fmla="*/ 2482804 h 2902138"/>
              <a:gd name="connsiteX3" fmla="*/ 3629964 w 4587128"/>
              <a:gd name="connsiteY3" fmla="*/ 2106622 h 2902138"/>
              <a:gd name="connsiteX4" fmla="*/ 4405630 w 4587128"/>
              <a:gd name="connsiteY4" fmla="*/ 752364 h 2902138"/>
              <a:gd name="connsiteX5" fmla="*/ 4587128 w 4587128"/>
              <a:gd name="connsiteY5" fmla="*/ 0 h 2902138"/>
              <a:gd name="connsiteX0" fmla="*/ 0 w 4587128"/>
              <a:gd name="connsiteY0" fmla="*/ 2902138 h 2902138"/>
              <a:gd name="connsiteX1" fmla="*/ 1996480 w 4587128"/>
              <a:gd name="connsiteY1" fmla="*/ 2858986 h 2902138"/>
              <a:gd name="connsiteX2" fmla="*/ 3044393 w 4587128"/>
              <a:gd name="connsiteY2" fmla="*/ 2482804 h 2902138"/>
              <a:gd name="connsiteX3" fmla="*/ 3629964 w 4587128"/>
              <a:gd name="connsiteY3" fmla="*/ 2106622 h 2902138"/>
              <a:gd name="connsiteX4" fmla="*/ 4405630 w 4587128"/>
              <a:gd name="connsiteY4" fmla="*/ 752364 h 2902138"/>
              <a:gd name="connsiteX5" fmla="*/ 4587128 w 4587128"/>
              <a:gd name="connsiteY5" fmla="*/ 0 h 2902138"/>
              <a:gd name="connsiteX0" fmla="*/ 0 w 4587128"/>
              <a:gd name="connsiteY0" fmla="*/ 2902138 h 2902138"/>
              <a:gd name="connsiteX1" fmla="*/ 1996480 w 4587128"/>
              <a:gd name="connsiteY1" fmla="*/ 2858986 h 2902138"/>
              <a:gd name="connsiteX2" fmla="*/ 3044393 w 4587128"/>
              <a:gd name="connsiteY2" fmla="*/ 2482804 h 2902138"/>
              <a:gd name="connsiteX3" fmla="*/ 3720713 w 4587128"/>
              <a:gd name="connsiteY3" fmla="*/ 2181858 h 2902138"/>
              <a:gd name="connsiteX4" fmla="*/ 4405630 w 4587128"/>
              <a:gd name="connsiteY4" fmla="*/ 752364 h 2902138"/>
              <a:gd name="connsiteX5" fmla="*/ 4587128 w 4587128"/>
              <a:gd name="connsiteY5" fmla="*/ 0 h 2902138"/>
              <a:gd name="connsiteX0" fmla="*/ 0 w 4587128"/>
              <a:gd name="connsiteY0" fmla="*/ 2902138 h 2902138"/>
              <a:gd name="connsiteX1" fmla="*/ 1996480 w 4587128"/>
              <a:gd name="connsiteY1" fmla="*/ 2858986 h 2902138"/>
              <a:gd name="connsiteX2" fmla="*/ 3044393 w 4587128"/>
              <a:gd name="connsiteY2" fmla="*/ 2482804 h 2902138"/>
              <a:gd name="connsiteX3" fmla="*/ 3720713 w 4587128"/>
              <a:gd name="connsiteY3" fmla="*/ 2181858 h 2902138"/>
              <a:gd name="connsiteX4" fmla="*/ 4405630 w 4587128"/>
              <a:gd name="connsiteY4" fmla="*/ 752364 h 2902138"/>
              <a:gd name="connsiteX5" fmla="*/ 4587128 w 4587128"/>
              <a:gd name="connsiteY5" fmla="*/ 0 h 2902138"/>
              <a:gd name="connsiteX0" fmla="*/ 0 w 4587128"/>
              <a:gd name="connsiteY0" fmla="*/ 2902138 h 2902138"/>
              <a:gd name="connsiteX1" fmla="*/ 1996480 w 4587128"/>
              <a:gd name="connsiteY1" fmla="*/ 2858986 h 2902138"/>
              <a:gd name="connsiteX2" fmla="*/ 3044393 w 4587128"/>
              <a:gd name="connsiteY2" fmla="*/ 2482804 h 2902138"/>
              <a:gd name="connsiteX3" fmla="*/ 3720713 w 4587128"/>
              <a:gd name="connsiteY3" fmla="*/ 2181858 h 2902138"/>
              <a:gd name="connsiteX4" fmla="*/ 4405630 w 4587128"/>
              <a:gd name="connsiteY4" fmla="*/ 752364 h 2902138"/>
              <a:gd name="connsiteX5" fmla="*/ 4587128 w 4587128"/>
              <a:gd name="connsiteY5" fmla="*/ 0 h 2902138"/>
              <a:gd name="connsiteX0" fmla="*/ 0 w 4591109"/>
              <a:gd name="connsiteY0" fmla="*/ 2902138 h 2902138"/>
              <a:gd name="connsiteX1" fmla="*/ 1996480 w 4591109"/>
              <a:gd name="connsiteY1" fmla="*/ 2858986 h 2902138"/>
              <a:gd name="connsiteX2" fmla="*/ 3044393 w 4591109"/>
              <a:gd name="connsiteY2" fmla="*/ 2482804 h 2902138"/>
              <a:gd name="connsiteX3" fmla="*/ 3720713 w 4591109"/>
              <a:gd name="connsiteY3" fmla="*/ 2181858 h 2902138"/>
              <a:gd name="connsiteX4" fmla="*/ 4446706 w 4591109"/>
              <a:gd name="connsiteY4" fmla="*/ 1128548 h 2902138"/>
              <a:gd name="connsiteX5" fmla="*/ 4587128 w 4591109"/>
              <a:gd name="connsiteY5" fmla="*/ 0 h 2902138"/>
              <a:gd name="connsiteX0" fmla="*/ 0 w 4591109"/>
              <a:gd name="connsiteY0" fmla="*/ 2902138 h 2902138"/>
              <a:gd name="connsiteX1" fmla="*/ 1996480 w 4591109"/>
              <a:gd name="connsiteY1" fmla="*/ 2858986 h 2902138"/>
              <a:gd name="connsiteX2" fmla="*/ 3044393 w 4591109"/>
              <a:gd name="connsiteY2" fmla="*/ 2482804 h 2902138"/>
              <a:gd name="connsiteX3" fmla="*/ 3720713 w 4591109"/>
              <a:gd name="connsiteY3" fmla="*/ 2181858 h 2902138"/>
              <a:gd name="connsiteX4" fmla="*/ 4446706 w 4591109"/>
              <a:gd name="connsiteY4" fmla="*/ 1128548 h 2902138"/>
              <a:gd name="connsiteX5" fmla="*/ 4587128 w 4591109"/>
              <a:gd name="connsiteY5" fmla="*/ 0 h 2902138"/>
              <a:gd name="connsiteX0" fmla="*/ 0 w 4991199"/>
              <a:gd name="connsiteY0" fmla="*/ 2826901 h 2826901"/>
              <a:gd name="connsiteX1" fmla="*/ 1996480 w 4991199"/>
              <a:gd name="connsiteY1" fmla="*/ 2783749 h 2826901"/>
              <a:gd name="connsiteX2" fmla="*/ 3044393 w 4991199"/>
              <a:gd name="connsiteY2" fmla="*/ 2407567 h 2826901"/>
              <a:gd name="connsiteX3" fmla="*/ 3720713 w 4991199"/>
              <a:gd name="connsiteY3" fmla="*/ 2106621 h 2826901"/>
              <a:gd name="connsiteX4" fmla="*/ 4446706 w 4991199"/>
              <a:gd name="connsiteY4" fmla="*/ 1053311 h 2826901"/>
              <a:gd name="connsiteX5" fmla="*/ 4991199 w 4991199"/>
              <a:gd name="connsiteY5" fmla="*/ 0 h 2826901"/>
              <a:gd name="connsiteX0" fmla="*/ 0 w 4991199"/>
              <a:gd name="connsiteY0" fmla="*/ 2826901 h 2826901"/>
              <a:gd name="connsiteX1" fmla="*/ 1996480 w 4991199"/>
              <a:gd name="connsiteY1" fmla="*/ 2783749 h 2826901"/>
              <a:gd name="connsiteX2" fmla="*/ 3044393 w 4991199"/>
              <a:gd name="connsiteY2" fmla="*/ 2407567 h 2826901"/>
              <a:gd name="connsiteX3" fmla="*/ 3720713 w 4991199"/>
              <a:gd name="connsiteY3" fmla="*/ 2106621 h 2826901"/>
              <a:gd name="connsiteX4" fmla="*/ 4446706 w 4991199"/>
              <a:gd name="connsiteY4" fmla="*/ 1053311 h 2826901"/>
              <a:gd name="connsiteX5" fmla="*/ 4991199 w 4991199"/>
              <a:gd name="connsiteY5" fmla="*/ 0 h 2826901"/>
              <a:gd name="connsiteX0" fmla="*/ 0 w 4991199"/>
              <a:gd name="connsiteY0" fmla="*/ 2826901 h 2826901"/>
              <a:gd name="connsiteX1" fmla="*/ 1996480 w 4991199"/>
              <a:gd name="connsiteY1" fmla="*/ 2783749 h 2826901"/>
              <a:gd name="connsiteX2" fmla="*/ 3044393 w 4991199"/>
              <a:gd name="connsiteY2" fmla="*/ 2407567 h 2826901"/>
              <a:gd name="connsiteX3" fmla="*/ 3720713 w 4991199"/>
              <a:gd name="connsiteY3" fmla="*/ 2106621 h 2826901"/>
              <a:gd name="connsiteX4" fmla="*/ 4446706 w 4991199"/>
              <a:gd name="connsiteY4" fmla="*/ 1053311 h 2826901"/>
              <a:gd name="connsiteX5" fmla="*/ 4991199 w 4991199"/>
              <a:gd name="connsiteY5" fmla="*/ 0 h 2826901"/>
              <a:gd name="connsiteX0" fmla="*/ 0 w 5172697"/>
              <a:gd name="connsiteY0" fmla="*/ 2902138 h 2902138"/>
              <a:gd name="connsiteX1" fmla="*/ 1996480 w 5172697"/>
              <a:gd name="connsiteY1" fmla="*/ 2858986 h 2902138"/>
              <a:gd name="connsiteX2" fmla="*/ 3044393 w 5172697"/>
              <a:gd name="connsiteY2" fmla="*/ 2482804 h 2902138"/>
              <a:gd name="connsiteX3" fmla="*/ 3720713 w 5172697"/>
              <a:gd name="connsiteY3" fmla="*/ 2181858 h 2902138"/>
              <a:gd name="connsiteX4" fmla="*/ 4446706 w 5172697"/>
              <a:gd name="connsiteY4" fmla="*/ 1128548 h 2902138"/>
              <a:gd name="connsiteX5" fmla="*/ 5172697 w 5172697"/>
              <a:gd name="connsiteY5" fmla="*/ 0 h 2902138"/>
              <a:gd name="connsiteX0" fmla="*/ 0 w 5172697"/>
              <a:gd name="connsiteY0" fmla="*/ 2902138 h 2902138"/>
              <a:gd name="connsiteX1" fmla="*/ 1996480 w 5172697"/>
              <a:gd name="connsiteY1" fmla="*/ 2858986 h 2902138"/>
              <a:gd name="connsiteX2" fmla="*/ 3044393 w 5172697"/>
              <a:gd name="connsiteY2" fmla="*/ 2482804 h 2902138"/>
              <a:gd name="connsiteX3" fmla="*/ 3720713 w 5172697"/>
              <a:gd name="connsiteY3" fmla="*/ 2181858 h 2902138"/>
              <a:gd name="connsiteX4" fmla="*/ 4446706 w 5172697"/>
              <a:gd name="connsiteY4" fmla="*/ 1128548 h 2902138"/>
              <a:gd name="connsiteX5" fmla="*/ 5172697 w 5172697"/>
              <a:gd name="connsiteY5" fmla="*/ 0 h 2902138"/>
              <a:gd name="connsiteX0" fmla="*/ 0 w 5172697"/>
              <a:gd name="connsiteY0" fmla="*/ 2902138 h 2934223"/>
              <a:gd name="connsiteX1" fmla="*/ 1814981 w 5172697"/>
              <a:gd name="connsiteY1" fmla="*/ 2934223 h 2934223"/>
              <a:gd name="connsiteX2" fmla="*/ 3044393 w 5172697"/>
              <a:gd name="connsiteY2" fmla="*/ 2482804 h 2934223"/>
              <a:gd name="connsiteX3" fmla="*/ 3720713 w 5172697"/>
              <a:gd name="connsiteY3" fmla="*/ 2181858 h 2934223"/>
              <a:gd name="connsiteX4" fmla="*/ 4446706 w 5172697"/>
              <a:gd name="connsiteY4" fmla="*/ 1128548 h 2934223"/>
              <a:gd name="connsiteX5" fmla="*/ 5172697 w 5172697"/>
              <a:gd name="connsiteY5" fmla="*/ 0 h 2934223"/>
              <a:gd name="connsiteX0" fmla="*/ 0 w 5172697"/>
              <a:gd name="connsiteY0" fmla="*/ 2902138 h 2934223"/>
              <a:gd name="connsiteX1" fmla="*/ 1814981 w 5172697"/>
              <a:gd name="connsiteY1" fmla="*/ 2934223 h 2934223"/>
              <a:gd name="connsiteX2" fmla="*/ 3044393 w 5172697"/>
              <a:gd name="connsiteY2" fmla="*/ 2482804 h 2934223"/>
              <a:gd name="connsiteX3" fmla="*/ 3720713 w 5172697"/>
              <a:gd name="connsiteY3" fmla="*/ 2181858 h 2934223"/>
              <a:gd name="connsiteX4" fmla="*/ 4446706 w 5172697"/>
              <a:gd name="connsiteY4" fmla="*/ 1128548 h 2934223"/>
              <a:gd name="connsiteX5" fmla="*/ 5172697 w 5172697"/>
              <a:gd name="connsiteY5" fmla="*/ 0 h 2934223"/>
              <a:gd name="connsiteX0" fmla="*/ 0 w 5172697"/>
              <a:gd name="connsiteY0" fmla="*/ 2902138 h 2934223"/>
              <a:gd name="connsiteX1" fmla="*/ 1814981 w 5172697"/>
              <a:gd name="connsiteY1" fmla="*/ 2934223 h 2934223"/>
              <a:gd name="connsiteX2" fmla="*/ 2722472 w 5172697"/>
              <a:gd name="connsiteY2" fmla="*/ 2708514 h 2934223"/>
              <a:gd name="connsiteX3" fmla="*/ 3720713 w 5172697"/>
              <a:gd name="connsiteY3" fmla="*/ 2181858 h 2934223"/>
              <a:gd name="connsiteX4" fmla="*/ 4446706 w 5172697"/>
              <a:gd name="connsiteY4" fmla="*/ 1128548 h 2934223"/>
              <a:gd name="connsiteX5" fmla="*/ 5172697 w 5172697"/>
              <a:gd name="connsiteY5" fmla="*/ 0 h 2934223"/>
              <a:gd name="connsiteX0" fmla="*/ 0 w 5172697"/>
              <a:gd name="connsiteY0" fmla="*/ 2902138 h 2934223"/>
              <a:gd name="connsiteX1" fmla="*/ 1814981 w 5172697"/>
              <a:gd name="connsiteY1" fmla="*/ 2934223 h 2934223"/>
              <a:gd name="connsiteX2" fmla="*/ 2722472 w 5172697"/>
              <a:gd name="connsiteY2" fmla="*/ 2708514 h 2934223"/>
              <a:gd name="connsiteX3" fmla="*/ 3720713 w 5172697"/>
              <a:gd name="connsiteY3" fmla="*/ 2181858 h 2934223"/>
              <a:gd name="connsiteX4" fmla="*/ 4446706 w 5172697"/>
              <a:gd name="connsiteY4" fmla="*/ 1128548 h 2934223"/>
              <a:gd name="connsiteX5" fmla="*/ 5172697 w 5172697"/>
              <a:gd name="connsiteY5" fmla="*/ 0 h 2934223"/>
              <a:gd name="connsiteX0" fmla="*/ 0 w 5172697"/>
              <a:gd name="connsiteY0" fmla="*/ 2902138 h 2934223"/>
              <a:gd name="connsiteX1" fmla="*/ 1542733 w 5172697"/>
              <a:gd name="connsiteY1" fmla="*/ 2934223 h 2934223"/>
              <a:gd name="connsiteX2" fmla="*/ 2722472 w 5172697"/>
              <a:gd name="connsiteY2" fmla="*/ 2708514 h 2934223"/>
              <a:gd name="connsiteX3" fmla="*/ 3720713 w 5172697"/>
              <a:gd name="connsiteY3" fmla="*/ 2181858 h 2934223"/>
              <a:gd name="connsiteX4" fmla="*/ 4446706 w 5172697"/>
              <a:gd name="connsiteY4" fmla="*/ 1128548 h 2934223"/>
              <a:gd name="connsiteX5" fmla="*/ 5172697 w 5172697"/>
              <a:gd name="connsiteY5" fmla="*/ 0 h 2934223"/>
              <a:gd name="connsiteX0" fmla="*/ 0 w 5172697"/>
              <a:gd name="connsiteY0" fmla="*/ 2902138 h 2934223"/>
              <a:gd name="connsiteX1" fmla="*/ 1542733 w 5172697"/>
              <a:gd name="connsiteY1" fmla="*/ 2934223 h 2934223"/>
              <a:gd name="connsiteX2" fmla="*/ 2722472 w 5172697"/>
              <a:gd name="connsiteY2" fmla="*/ 2708514 h 2934223"/>
              <a:gd name="connsiteX3" fmla="*/ 3720713 w 5172697"/>
              <a:gd name="connsiteY3" fmla="*/ 2181858 h 2934223"/>
              <a:gd name="connsiteX4" fmla="*/ 4446706 w 5172697"/>
              <a:gd name="connsiteY4" fmla="*/ 1128548 h 2934223"/>
              <a:gd name="connsiteX5" fmla="*/ 5172697 w 5172697"/>
              <a:gd name="connsiteY5" fmla="*/ 0 h 2934223"/>
              <a:gd name="connsiteX0" fmla="*/ 0 w 5172697"/>
              <a:gd name="connsiteY0" fmla="*/ 2902138 h 2934223"/>
              <a:gd name="connsiteX1" fmla="*/ 1542733 w 5172697"/>
              <a:gd name="connsiteY1" fmla="*/ 2934223 h 2934223"/>
              <a:gd name="connsiteX2" fmla="*/ 2722472 w 5172697"/>
              <a:gd name="connsiteY2" fmla="*/ 2708514 h 2934223"/>
              <a:gd name="connsiteX3" fmla="*/ 3720713 w 5172697"/>
              <a:gd name="connsiteY3" fmla="*/ 2181858 h 2934223"/>
              <a:gd name="connsiteX4" fmla="*/ 4446706 w 5172697"/>
              <a:gd name="connsiteY4" fmla="*/ 1128548 h 2934223"/>
              <a:gd name="connsiteX5" fmla="*/ 5172697 w 5172697"/>
              <a:gd name="connsiteY5" fmla="*/ 0 h 2934223"/>
              <a:gd name="connsiteX0" fmla="*/ 0 w 5172697"/>
              <a:gd name="connsiteY0" fmla="*/ 2902138 h 3034273"/>
              <a:gd name="connsiteX1" fmla="*/ 1542733 w 5172697"/>
              <a:gd name="connsiteY1" fmla="*/ 2934223 h 3034273"/>
              <a:gd name="connsiteX2" fmla="*/ 2631722 w 5172697"/>
              <a:gd name="connsiteY2" fmla="*/ 2934223 h 3034273"/>
              <a:gd name="connsiteX3" fmla="*/ 3720713 w 5172697"/>
              <a:gd name="connsiteY3" fmla="*/ 2181858 h 3034273"/>
              <a:gd name="connsiteX4" fmla="*/ 4446706 w 5172697"/>
              <a:gd name="connsiteY4" fmla="*/ 1128548 h 3034273"/>
              <a:gd name="connsiteX5" fmla="*/ 5172697 w 5172697"/>
              <a:gd name="connsiteY5" fmla="*/ 0 h 3034273"/>
              <a:gd name="connsiteX0" fmla="*/ 0 w 5172697"/>
              <a:gd name="connsiteY0" fmla="*/ 2902138 h 2934223"/>
              <a:gd name="connsiteX1" fmla="*/ 1542733 w 5172697"/>
              <a:gd name="connsiteY1" fmla="*/ 2934223 h 2934223"/>
              <a:gd name="connsiteX2" fmla="*/ 2631722 w 5172697"/>
              <a:gd name="connsiteY2" fmla="*/ 2934223 h 2934223"/>
              <a:gd name="connsiteX3" fmla="*/ 3720713 w 5172697"/>
              <a:gd name="connsiteY3" fmla="*/ 2181858 h 2934223"/>
              <a:gd name="connsiteX4" fmla="*/ 4446706 w 5172697"/>
              <a:gd name="connsiteY4" fmla="*/ 1128548 h 2934223"/>
              <a:gd name="connsiteX5" fmla="*/ 5172697 w 5172697"/>
              <a:gd name="connsiteY5" fmla="*/ 0 h 2934223"/>
              <a:gd name="connsiteX0" fmla="*/ 0 w 5172697"/>
              <a:gd name="connsiteY0" fmla="*/ 2902138 h 2934223"/>
              <a:gd name="connsiteX1" fmla="*/ 1542733 w 5172697"/>
              <a:gd name="connsiteY1" fmla="*/ 2934223 h 2934223"/>
              <a:gd name="connsiteX2" fmla="*/ 2631722 w 5172697"/>
              <a:gd name="connsiteY2" fmla="*/ 2858987 h 2934223"/>
              <a:gd name="connsiteX3" fmla="*/ 3720713 w 5172697"/>
              <a:gd name="connsiteY3" fmla="*/ 2181858 h 2934223"/>
              <a:gd name="connsiteX4" fmla="*/ 4446706 w 5172697"/>
              <a:gd name="connsiteY4" fmla="*/ 1128548 h 2934223"/>
              <a:gd name="connsiteX5" fmla="*/ 5172697 w 5172697"/>
              <a:gd name="connsiteY5" fmla="*/ 0 h 2934223"/>
              <a:gd name="connsiteX0" fmla="*/ 0 w 5172697"/>
              <a:gd name="connsiteY0" fmla="*/ 2902138 h 2934223"/>
              <a:gd name="connsiteX1" fmla="*/ 1542733 w 5172697"/>
              <a:gd name="connsiteY1" fmla="*/ 2934223 h 2934223"/>
              <a:gd name="connsiteX2" fmla="*/ 2631722 w 5172697"/>
              <a:gd name="connsiteY2" fmla="*/ 2858987 h 2934223"/>
              <a:gd name="connsiteX3" fmla="*/ 3720713 w 5172697"/>
              <a:gd name="connsiteY3" fmla="*/ 2181858 h 2934223"/>
              <a:gd name="connsiteX4" fmla="*/ 4446706 w 5172697"/>
              <a:gd name="connsiteY4" fmla="*/ 1128548 h 2934223"/>
              <a:gd name="connsiteX5" fmla="*/ 5172697 w 5172697"/>
              <a:gd name="connsiteY5" fmla="*/ 0 h 2934223"/>
              <a:gd name="connsiteX0" fmla="*/ 0 w 5172697"/>
              <a:gd name="connsiteY0" fmla="*/ 2902138 h 2934223"/>
              <a:gd name="connsiteX1" fmla="*/ 1542733 w 5172697"/>
              <a:gd name="connsiteY1" fmla="*/ 2934223 h 2934223"/>
              <a:gd name="connsiteX2" fmla="*/ 2631722 w 5172697"/>
              <a:gd name="connsiteY2" fmla="*/ 2858987 h 2934223"/>
              <a:gd name="connsiteX3" fmla="*/ 3720713 w 5172697"/>
              <a:gd name="connsiteY3" fmla="*/ 2181858 h 2934223"/>
              <a:gd name="connsiteX4" fmla="*/ 4446706 w 5172697"/>
              <a:gd name="connsiteY4" fmla="*/ 1128548 h 2934223"/>
              <a:gd name="connsiteX5" fmla="*/ 5172697 w 5172697"/>
              <a:gd name="connsiteY5" fmla="*/ 0 h 2934223"/>
              <a:gd name="connsiteX0" fmla="*/ 0 w 5172697"/>
              <a:gd name="connsiteY0" fmla="*/ 2902138 h 2934223"/>
              <a:gd name="connsiteX1" fmla="*/ 1542733 w 5172697"/>
              <a:gd name="connsiteY1" fmla="*/ 2934223 h 2934223"/>
              <a:gd name="connsiteX2" fmla="*/ 2631722 w 5172697"/>
              <a:gd name="connsiteY2" fmla="*/ 2858987 h 2934223"/>
              <a:gd name="connsiteX3" fmla="*/ 3720713 w 5172697"/>
              <a:gd name="connsiteY3" fmla="*/ 2181858 h 2934223"/>
              <a:gd name="connsiteX4" fmla="*/ 4446706 w 5172697"/>
              <a:gd name="connsiteY4" fmla="*/ 1128548 h 2934223"/>
              <a:gd name="connsiteX5" fmla="*/ 5172697 w 5172697"/>
              <a:gd name="connsiteY5" fmla="*/ 0 h 2934223"/>
              <a:gd name="connsiteX0" fmla="*/ 0 w 5172697"/>
              <a:gd name="connsiteY0" fmla="*/ 2902138 h 2934223"/>
              <a:gd name="connsiteX1" fmla="*/ 1542733 w 5172697"/>
              <a:gd name="connsiteY1" fmla="*/ 2934223 h 2934223"/>
              <a:gd name="connsiteX2" fmla="*/ 2631722 w 5172697"/>
              <a:gd name="connsiteY2" fmla="*/ 2858987 h 2934223"/>
              <a:gd name="connsiteX3" fmla="*/ 3720713 w 5172697"/>
              <a:gd name="connsiteY3" fmla="*/ 2181858 h 2934223"/>
              <a:gd name="connsiteX4" fmla="*/ 4446706 w 5172697"/>
              <a:gd name="connsiteY4" fmla="*/ 1128548 h 2934223"/>
              <a:gd name="connsiteX5" fmla="*/ 5172697 w 5172697"/>
              <a:gd name="connsiteY5" fmla="*/ 0 h 2934223"/>
              <a:gd name="connsiteX0" fmla="*/ 0 w 5172697"/>
              <a:gd name="connsiteY0" fmla="*/ 2902138 h 2934223"/>
              <a:gd name="connsiteX1" fmla="*/ 1542733 w 5172697"/>
              <a:gd name="connsiteY1" fmla="*/ 2934223 h 2934223"/>
              <a:gd name="connsiteX2" fmla="*/ 2631722 w 5172697"/>
              <a:gd name="connsiteY2" fmla="*/ 2858987 h 2934223"/>
              <a:gd name="connsiteX3" fmla="*/ 3720713 w 5172697"/>
              <a:gd name="connsiteY3" fmla="*/ 2181858 h 2934223"/>
              <a:gd name="connsiteX4" fmla="*/ 4446706 w 5172697"/>
              <a:gd name="connsiteY4" fmla="*/ 1128548 h 2934223"/>
              <a:gd name="connsiteX5" fmla="*/ 5172697 w 5172697"/>
              <a:gd name="connsiteY5" fmla="*/ 0 h 2934223"/>
              <a:gd name="connsiteX0" fmla="*/ 0 w 5172697"/>
              <a:gd name="connsiteY0" fmla="*/ 2902138 h 2934223"/>
              <a:gd name="connsiteX1" fmla="*/ 1542733 w 5172697"/>
              <a:gd name="connsiteY1" fmla="*/ 2934223 h 2934223"/>
              <a:gd name="connsiteX2" fmla="*/ 2631722 w 5172697"/>
              <a:gd name="connsiteY2" fmla="*/ 2858987 h 2934223"/>
              <a:gd name="connsiteX3" fmla="*/ 3720713 w 5172697"/>
              <a:gd name="connsiteY3" fmla="*/ 2181858 h 2934223"/>
              <a:gd name="connsiteX4" fmla="*/ 4446706 w 5172697"/>
              <a:gd name="connsiteY4" fmla="*/ 1128548 h 2934223"/>
              <a:gd name="connsiteX5" fmla="*/ 5172697 w 5172697"/>
              <a:gd name="connsiteY5" fmla="*/ 0 h 2934223"/>
              <a:gd name="connsiteX0" fmla="*/ 0 w 5172697"/>
              <a:gd name="connsiteY0" fmla="*/ 2902138 h 2934223"/>
              <a:gd name="connsiteX1" fmla="*/ 1542733 w 5172697"/>
              <a:gd name="connsiteY1" fmla="*/ 2934223 h 2934223"/>
              <a:gd name="connsiteX2" fmla="*/ 2631722 w 5172697"/>
              <a:gd name="connsiteY2" fmla="*/ 2783750 h 2934223"/>
              <a:gd name="connsiteX3" fmla="*/ 3720713 w 5172697"/>
              <a:gd name="connsiteY3" fmla="*/ 2181858 h 2934223"/>
              <a:gd name="connsiteX4" fmla="*/ 4446706 w 5172697"/>
              <a:gd name="connsiteY4" fmla="*/ 1128548 h 2934223"/>
              <a:gd name="connsiteX5" fmla="*/ 5172697 w 5172697"/>
              <a:gd name="connsiteY5" fmla="*/ 0 h 2934223"/>
              <a:gd name="connsiteX0" fmla="*/ 0 w 5172697"/>
              <a:gd name="connsiteY0" fmla="*/ 2902138 h 2934223"/>
              <a:gd name="connsiteX1" fmla="*/ 1542733 w 5172697"/>
              <a:gd name="connsiteY1" fmla="*/ 2934223 h 2934223"/>
              <a:gd name="connsiteX2" fmla="*/ 2631722 w 5172697"/>
              <a:gd name="connsiteY2" fmla="*/ 2783750 h 2934223"/>
              <a:gd name="connsiteX3" fmla="*/ 3720713 w 5172697"/>
              <a:gd name="connsiteY3" fmla="*/ 2181858 h 2934223"/>
              <a:gd name="connsiteX4" fmla="*/ 4446706 w 5172697"/>
              <a:gd name="connsiteY4" fmla="*/ 1128548 h 2934223"/>
              <a:gd name="connsiteX5" fmla="*/ 5172697 w 5172697"/>
              <a:gd name="connsiteY5" fmla="*/ 0 h 2934223"/>
              <a:gd name="connsiteX0" fmla="*/ 0 w 5172697"/>
              <a:gd name="connsiteY0" fmla="*/ 2902138 h 2934223"/>
              <a:gd name="connsiteX1" fmla="*/ 1542733 w 5172697"/>
              <a:gd name="connsiteY1" fmla="*/ 2934223 h 2934223"/>
              <a:gd name="connsiteX2" fmla="*/ 2631722 w 5172697"/>
              <a:gd name="connsiteY2" fmla="*/ 2783750 h 2934223"/>
              <a:gd name="connsiteX3" fmla="*/ 3720713 w 5172697"/>
              <a:gd name="connsiteY3" fmla="*/ 2181858 h 2934223"/>
              <a:gd name="connsiteX4" fmla="*/ 4446706 w 5172697"/>
              <a:gd name="connsiteY4" fmla="*/ 1128548 h 2934223"/>
              <a:gd name="connsiteX5" fmla="*/ 5172697 w 5172697"/>
              <a:gd name="connsiteY5" fmla="*/ 0 h 2934223"/>
              <a:gd name="connsiteX0" fmla="*/ 0 w 5172697"/>
              <a:gd name="connsiteY0" fmla="*/ 2902138 h 2934223"/>
              <a:gd name="connsiteX1" fmla="*/ 1542733 w 5172697"/>
              <a:gd name="connsiteY1" fmla="*/ 2934223 h 2934223"/>
              <a:gd name="connsiteX2" fmla="*/ 2631722 w 5172697"/>
              <a:gd name="connsiteY2" fmla="*/ 2783750 h 2934223"/>
              <a:gd name="connsiteX3" fmla="*/ 3720713 w 5172697"/>
              <a:gd name="connsiteY3" fmla="*/ 2181858 h 2934223"/>
              <a:gd name="connsiteX4" fmla="*/ 4446706 w 5172697"/>
              <a:gd name="connsiteY4" fmla="*/ 1128548 h 2934223"/>
              <a:gd name="connsiteX5" fmla="*/ 5172697 w 5172697"/>
              <a:gd name="connsiteY5" fmla="*/ 0 h 2934223"/>
              <a:gd name="connsiteX0" fmla="*/ 0 w 5172697"/>
              <a:gd name="connsiteY0" fmla="*/ 2902138 h 2934223"/>
              <a:gd name="connsiteX1" fmla="*/ 1542733 w 5172697"/>
              <a:gd name="connsiteY1" fmla="*/ 2934223 h 2934223"/>
              <a:gd name="connsiteX2" fmla="*/ 2631722 w 5172697"/>
              <a:gd name="connsiteY2" fmla="*/ 2783750 h 2934223"/>
              <a:gd name="connsiteX3" fmla="*/ 3720713 w 5172697"/>
              <a:gd name="connsiteY3" fmla="*/ 2181858 h 2934223"/>
              <a:gd name="connsiteX4" fmla="*/ 4446706 w 5172697"/>
              <a:gd name="connsiteY4" fmla="*/ 1128548 h 2934223"/>
              <a:gd name="connsiteX5" fmla="*/ 5172697 w 5172697"/>
              <a:gd name="connsiteY5" fmla="*/ 0 h 2934223"/>
              <a:gd name="connsiteX0" fmla="*/ 0 w 5172697"/>
              <a:gd name="connsiteY0" fmla="*/ 2902138 h 2934223"/>
              <a:gd name="connsiteX1" fmla="*/ 1542733 w 5172697"/>
              <a:gd name="connsiteY1" fmla="*/ 2934223 h 2934223"/>
              <a:gd name="connsiteX2" fmla="*/ 2631722 w 5172697"/>
              <a:gd name="connsiteY2" fmla="*/ 2783750 h 2934223"/>
              <a:gd name="connsiteX3" fmla="*/ 3720713 w 5172697"/>
              <a:gd name="connsiteY3" fmla="*/ 2181858 h 2934223"/>
              <a:gd name="connsiteX4" fmla="*/ 4446706 w 5172697"/>
              <a:gd name="connsiteY4" fmla="*/ 1128548 h 2934223"/>
              <a:gd name="connsiteX5" fmla="*/ 5172697 w 5172697"/>
              <a:gd name="connsiteY5" fmla="*/ 0 h 2934223"/>
              <a:gd name="connsiteX0" fmla="*/ 0 w 5172697"/>
              <a:gd name="connsiteY0" fmla="*/ 2902138 h 2934223"/>
              <a:gd name="connsiteX1" fmla="*/ 1542733 w 5172697"/>
              <a:gd name="connsiteY1" fmla="*/ 2934223 h 2934223"/>
              <a:gd name="connsiteX2" fmla="*/ 2631722 w 5172697"/>
              <a:gd name="connsiteY2" fmla="*/ 2783750 h 2934223"/>
              <a:gd name="connsiteX3" fmla="*/ 3539213 w 5172697"/>
              <a:gd name="connsiteY3" fmla="*/ 2257095 h 2934223"/>
              <a:gd name="connsiteX4" fmla="*/ 4446706 w 5172697"/>
              <a:gd name="connsiteY4" fmla="*/ 1128548 h 2934223"/>
              <a:gd name="connsiteX5" fmla="*/ 5172697 w 5172697"/>
              <a:gd name="connsiteY5" fmla="*/ 0 h 2934223"/>
              <a:gd name="connsiteX0" fmla="*/ 0 w 5172697"/>
              <a:gd name="connsiteY0" fmla="*/ 2902138 h 2934223"/>
              <a:gd name="connsiteX1" fmla="*/ 1542733 w 5172697"/>
              <a:gd name="connsiteY1" fmla="*/ 2934223 h 2934223"/>
              <a:gd name="connsiteX2" fmla="*/ 2631722 w 5172697"/>
              <a:gd name="connsiteY2" fmla="*/ 2783750 h 2934223"/>
              <a:gd name="connsiteX3" fmla="*/ 3629962 w 5172697"/>
              <a:gd name="connsiteY3" fmla="*/ 2332331 h 2934223"/>
              <a:gd name="connsiteX4" fmla="*/ 4446706 w 5172697"/>
              <a:gd name="connsiteY4" fmla="*/ 1128548 h 2934223"/>
              <a:gd name="connsiteX5" fmla="*/ 5172697 w 5172697"/>
              <a:gd name="connsiteY5" fmla="*/ 0 h 2934223"/>
              <a:gd name="connsiteX0" fmla="*/ 0 w 5172697"/>
              <a:gd name="connsiteY0" fmla="*/ 2902138 h 2934223"/>
              <a:gd name="connsiteX1" fmla="*/ 1542733 w 5172697"/>
              <a:gd name="connsiteY1" fmla="*/ 2934223 h 2934223"/>
              <a:gd name="connsiteX2" fmla="*/ 2631722 w 5172697"/>
              <a:gd name="connsiteY2" fmla="*/ 2783750 h 2934223"/>
              <a:gd name="connsiteX3" fmla="*/ 3629962 w 5172697"/>
              <a:gd name="connsiteY3" fmla="*/ 2332331 h 2934223"/>
              <a:gd name="connsiteX4" fmla="*/ 4446706 w 5172697"/>
              <a:gd name="connsiteY4" fmla="*/ 1128548 h 2934223"/>
              <a:gd name="connsiteX5" fmla="*/ 5172697 w 5172697"/>
              <a:gd name="connsiteY5" fmla="*/ 0 h 2934223"/>
              <a:gd name="connsiteX0" fmla="*/ 0 w 5172697"/>
              <a:gd name="connsiteY0" fmla="*/ 2902138 h 2934223"/>
              <a:gd name="connsiteX1" fmla="*/ 1542733 w 5172697"/>
              <a:gd name="connsiteY1" fmla="*/ 2934223 h 2934223"/>
              <a:gd name="connsiteX2" fmla="*/ 2631722 w 5172697"/>
              <a:gd name="connsiteY2" fmla="*/ 2783750 h 2934223"/>
              <a:gd name="connsiteX3" fmla="*/ 3629962 w 5172697"/>
              <a:gd name="connsiteY3" fmla="*/ 2332331 h 2934223"/>
              <a:gd name="connsiteX4" fmla="*/ 4446706 w 5172697"/>
              <a:gd name="connsiteY4" fmla="*/ 1128548 h 2934223"/>
              <a:gd name="connsiteX5" fmla="*/ 5172697 w 5172697"/>
              <a:gd name="connsiteY5" fmla="*/ 0 h 2934223"/>
              <a:gd name="connsiteX0" fmla="*/ 0 w 5172697"/>
              <a:gd name="connsiteY0" fmla="*/ 2902138 h 2934223"/>
              <a:gd name="connsiteX1" fmla="*/ 1542733 w 5172697"/>
              <a:gd name="connsiteY1" fmla="*/ 2934223 h 2934223"/>
              <a:gd name="connsiteX2" fmla="*/ 2631722 w 5172697"/>
              <a:gd name="connsiteY2" fmla="*/ 2783750 h 2934223"/>
              <a:gd name="connsiteX3" fmla="*/ 3629962 w 5172697"/>
              <a:gd name="connsiteY3" fmla="*/ 2332331 h 2934223"/>
              <a:gd name="connsiteX4" fmla="*/ 4446706 w 5172697"/>
              <a:gd name="connsiteY4" fmla="*/ 1128548 h 2934223"/>
              <a:gd name="connsiteX5" fmla="*/ 5172697 w 5172697"/>
              <a:gd name="connsiteY5" fmla="*/ 0 h 2934223"/>
              <a:gd name="connsiteX0" fmla="*/ 0 w 5172697"/>
              <a:gd name="connsiteY0" fmla="*/ 2902138 h 2934223"/>
              <a:gd name="connsiteX1" fmla="*/ 1542733 w 5172697"/>
              <a:gd name="connsiteY1" fmla="*/ 2934223 h 2934223"/>
              <a:gd name="connsiteX2" fmla="*/ 2631722 w 5172697"/>
              <a:gd name="connsiteY2" fmla="*/ 2783750 h 2934223"/>
              <a:gd name="connsiteX3" fmla="*/ 3629962 w 5172697"/>
              <a:gd name="connsiteY3" fmla="*/ 2332331 h 2934223"/>
              <a:gd name="connsiteX4" fmla="*/ 4718952 w 5172697"/>
              <a:gd name="connsiteY4" fmla="*/ 1128548 h 2934223"/>
              <a:gd name="connsiteX5" fmla="*/ 5172697 w 5172697"/>
              <a:gd name="connsiteY5" fmla="*/ 0 h 2934223"/>
              <a:gd name="connsiteX0" fmla="*/ 0 w 5172697"/>
              <a:gd name="connsiteY0" fmla="*/ 2902138 h 2934223"/>
              <a:gd name="connsiteX1" fmla="*/ 1542733 w 5172697"/>
              <a:gd name="connsiteY1" fmla="*/ 2934223 h 2934223"/>
              <a:gd name="connsiteX2" fmla="*/ 2631722 w 5172697"/>
              <a:gd name="connsiteY2" fmla="*/ 2783750 h 2934223"/>
              <a:gd name="connsiteX3" fmla="*/ 3629962 w 5172697"/>
              <a:gd name="connsiteY3" fmla="*/ 2332331 h 2934223"/>
              <a:gd name="connsiteX4" fmla="*/ 4718952 w 5172697"/>
              <a:gd name="connsiteY4" fmla="*/ 1128548 h 2934223"/>
              <a:gd name="connsiteX5" fmla="*/ 5172697 w 5172697"/>
              <a:gd name="connsiteY5" fmla="*/ 0 h 2934223"/>
              <a:gd name="connsiteX0" fmla="*/ 0 w 5172697"/>
              <a:gd name="connsiteY0" fmla="*/ 2902138 h 2934223"/>
              <a:gd name="connsiteX1" fmla="*/ 1542733 w 5172697"/>
              <a:gd name="connsiteY1" fmla="*/ 2934223 h 2934223"/>
              <a:gd name="connsiteX2" fmla="*/ 2631722 w 5172697"/>
              <a:gd name="connsiteY2" fmla="*/ 2783750 h 2934223"/>
              <a:gd name="connsiteX3" fmla="*/ 3629962 w 5172697"/>
              <a:gd name="connsiteY3" fmla="*/ 2332331 h 2934223"/>
              <a:gd name="connsiteX4" fmla="*/ 4718952 w 5172697"/>
              <a:gd name="connsiteY4" fmla="*/ 1128548 h 2934223"/>
              <a:gd name="connsiteX5" fmla="*/ 5172697 w 5172697"/>
              <a:gd name="connsiteY5" fmla="*/ 0 h 2934223"/>
              <a:gd name="connsiteX0" fmla="*/ 0 w 5172697"/>
              <a:gd name="connsiteY0" fmla="*/ 2902138 h 2934223"/>
              <a:gd name="connsiteX1" fmla="*/ 1542733 w 5172697"/>
              <a:gd name="connsiteY1" fmla="*/ 2934223 h 2934223"/>
              <a:gd name="connsiteX2" fmla="*/ 2631722 w 5172697"/>
              <a:gd name="connsiteY2" fmla="*/ 2783750 h 2934223"/>
              <a:gd name="connsiteX3" fmla="*/ 3629962 w 5172697"/>
              <a:gd name="connsiteY3" fmla="*/ 2332331 h 2934223"/>
              <a:gd name="connsiteX4" fmla="*/ 4718952 w 5172697"/>
              <a:gd name="connsiteY4" fmla="*/ 1128548 h 2934223"/>
              <a:gd name="connsiteX5" fmla="*/ 5172697 w 5172697"/>
              <a:gd name="connsiteY5" fmla="*/ 0 h 2934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2697" h="2934223">
                <a:moveTo>
                  <a:pt x="0" y="2902138"/>
                </a:moveTo>
                <a:cubicBezTo>
                  <a:pt x="514244" y="2912833"/>
                  <a:pt x="1103954" y="2864923"/>
                  <a:pt x="1542733" y="2934223"/>
                </a:cubicBezTo>
                <a:cubicBezTo>
                  <a:pt x="1876276" y="2823944"/>
                  <a:pt x="2387654" y="2755503"/>
                  <a:pt x="2631722" y="2783750"/>
                </a:cubicBezTo>
                <a:cubicBezTo>
                  <a:pt x="3187202" y="2419977"/>
                  <a:pt x="3384939" y="2353054"/>
                  <a:pt x="3629962" y="2332331"/>
                </a:cubicBezTo>
                <a:cubicBezTo>
                  <a:pt x="3989616" y="1952058"/>
                  <a:pt x="4452278" y="1580890"/>
                  <a:pt x="4718952" y="1128548"/>
                </a:cubicBezTo>
                <a:cubicBezTo>
                  <a:pt x="4956969" y="768865"/>
                  <a:pt x="5008132" y="757511"/>
                  <a:pt x="5172697" y="0"/>
                </a:cubicBezTo>
              </a:path>
            </a:pathLst>
          </a:cu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4495800" y="41148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5105400" y="37338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981200" y="5334000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Implant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38600" y="4724400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Implant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200400" y="5105400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Implant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/>
      <p:bldP spid="20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0" name="Line 2"/>
          <p:cNvSpPr>
            <a:spLocks noChangeShapeType="1"/>
          </p:cNvSpPr>
          <p:nvPr/>
        </p:nvSpPr>
        <p:spPr bwMode="auto">
          <a:xfrm>
            <a:off x="1143000" y="6858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67011" name="Line 3"/>
          <p:cNvSpPr>
            <a:spLocks noChangeShapeType="1"/>
          </p:cNvSpPr>
          <p:nvPr/>
        </p:nvSpPr>
        <p:spPr bwMode="auto">
          <a:xfrm flipV="1">
            <a:off x="1066800" y="4648200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7012" name="Freeform 4"/>
          <p:cNvSpPr>
            <a:spLocks/>
          </p:cNvSpPr>
          <p:nvPr/>
        </p:nvSpPr>
        <p:spPr bwMode="auto">
          <a:xfrm>
            <a:off x="1219200" y="2737033"/>
            <a:ext cx="6019761" cy="1812742"/>
          </a:xfrm>
          <a:custGeom>
            <a:avLst/>
            <a:gdLst>
              <a:gd name="connsiteX0" fmla="*/ 0 w 10000"/>
              <a:gd name="connsiteY0" fmla="*/ 10000 h 10000"/>
              <a:gd name="connsiteX1" fmla="*/ 74 w 10000"/>
              <a:gd name="connsiteY1" fmla="*/ 9743 h 10000"/>
              <a:gd name="connsiteX2" fmla="*/ 149 w 10000"/>
              <a:gd name="connsiteY2" fmla="*/ 9239 h 10000"/>
              <a:gd name="connsiteX3" fmla="*/ 298 w 10000"/>
              <a:gd name="connsiteY3" fmla="*/ 8899 h 10000"/>
              <a:gd name="connsiteX4" fmla="*/ 444 w 10000"/>
              <a:gd name="connsiteY4" fmla="*/ 8385 h 10000"/>
              <a:gd name="connsiteX5" fmla="*/ 593 w 10000"/>
              <a:gd name="connsiteY5" fmla="*/ 8046 h 10000"/>
              <a:gd name="connsiteX6" fmla="*/ 643 w 10000"/>
              <a:gd name="connsiteY6" fmla="*/ 7789 h 10000"/>
              <a:gd name="connsiteX7" fmla="*/ 718 w 10000"/>
              <a:gd name="connsiteY7" fmla="*/ 7697 h 10000"/>
              <a:gd name="connsiteX8" fmla="*/ 962 w 10000"/>
              <a:gd name="connsiteY8" fmla="*/ 7193 h 10000"/>
              <a:gd name="connsiteX9" fmla="*/ 1236 w 10000"/>
              <a:gd name="connsiteY9" fmla="*/ 6679 h 10000"/>
              <a:gd name="connsiteX10" fmla="*/ 1382 w 10000"/>
              <a:gd name="connsiteY10" fmla="*/ 6339 h 10000"/>
              <a:gd name="connsiteX11" fmla="*/ 1629 w 10000"/>
              <a:gd name="connsiteY11" fmla="*/ 6000 h 10000"/>
              <a:gd name="connsiteX12" fmla="*/ 2073 w 10000"/>
              <a:gd name="connsiteY12" fmla="*/ 5147 h 10000"/>
              <a:gd name="connsiteX13" fmla="*/ 2198 w 10000"/>
              <a:gd name="connsiteY13" fmla="*/ 4807 h 10000"/>
              <a:gd name="connsiteX14" fmla="*/ 2766 w 10000"/>
              <a:gd name="connsiteY14" fmla="*/ 3780 h 10000"/>
              <a:gd name="connsiteX15" fmla="*/ 3061 w 10000"/>
              <a:gd name="connsiteY15" fmla="*/ 3358 h 10000"/>
              <a:gd name="connsiteX16" fmla="*/ 4082 w 10000"/>
              <a:gd name="connsiteY16" fmla="*/ 2202 h 10000"/>
              <a:gd name="connsiteX17" fmla="*/ 4369 w 10000"/>
              <a:gd name="connsiteY17" fmla="*/ 1908 h 10000"/>
              <a:gd name="connsiteX18" fmla="*/ 4765 w 10000"/>
              <a:gd name="connsiteY18" fmla="*/ 1312 h 10000"/>
              <a:gd name="connsiteX19" fmla="*/ 4914 w 10000"/>
              <a:gd name="connsiteY19" fmla="*/ 1138 h 10000"/>
              <a:gd name="connsiteX20" fmla="*/ 4988 w 10000"/>
              <a:gd name="connsiteY20" fmla="*/ 1055 h 10000"/>
              <a:gd name="connsiteX21" fmla="*/ 6567 w 10000"/>
              <a:gd name="connsiteY21" fmla="*/ 119 h 10000"/>
              <a:gd name="connsiteX22" fmla="*/ 7406 w 10000"/>
              <a:gd name="connsiteY22" fmla="*/ 28 h 10000"/>
              <a:gd name="connsiteX23" fmla="*/ 10000 w 10000"/>
              <a:gd name="connsiteY23" fmla="*/ 28 h 10000"/>
              <a:gd name="connsiteX0" fmla="*/ 0 w 10000"/>
              <a:gd name="connsiteY0" fmla="*/ 10000 h 10000"/>
              <a:gd name="connsiteX1" fmla="*/ 74 w 10000"/>
              <a:gd name="connsiteY1" fmla="*/ 9743 h 10000"/>
              <a:gd name="connsiteX2" fmla="*/ 149 w 10000"/>
              <a:gd name="connsiteY2" fmla="*/ 9239 h 10000"/>
              <a:gd name="connsiteX3" fmla="*/ 298 w 10000"/>
              <a:gd name="connsiteY3" fmla="*/ 8899 h 10000"/>
              <a:gd name="connsiteX4" fmla="*/ 444 w 10000"/>
              <a:gd name="connsiteY4" fmla="*/ 8385 h 10000"/>
              <a:gd name="connsiteX5" fmla="*/ 593 w 10000"/>
              <a:gd name="connsiteY5" fmla="*/ 8046 h 10000"/>
              <a:gd name="connsiteX6" fmla="*/ 643 w 10000"/>
              <a:gd name="connsiteY6" fmla="*/ 7789 h 10000"/>
              <a:gd name="connsiteX7" fmla="*/ 718 w 10000"/>
              <a:gd name="connsiteY7" fmla="*/ 7697 h 10000"/>
              <a:gd name="connsiteX8" fmla="*/ 962 w 10000"/>
              <a:gd name="connsiteY8" fmla="*/ 7193 h 10000"/>
              <a:gd name="connsiteX9" fmla="*/ 1236 w 10000"/>
              <a:gd name="connsiteY9" fmla="*/ 6679 h 10000"/>
              <a:gd name="connsiteX10" fmla="*/ 1382 w 10000"/>
              <a:gd name="connsiteY10" fmla="*/ 6339 h 10000"/>
              <a:gd name="connsiteX11" fmla="*/ 1629 w 10000"/>
              <a:gd name="connsiteY11" fmla="*/ 6000 h 10000"/>
              <a:gd name="connsiteX12" fmla="*/ 2073 w 10000"/>
              <a:gd name="connsiteY12" fmla="*/ 5147 h 10000"/>
              <a:gd name="connsiteX13" fmla="*/ 2198 w 10000"/>
              <a:gd name="connsiteY13" fmla="*/ 4807 h 10000"/>
              <a:gd name="connsiteX14" fmla="*/ 2766 w 10000"/>
              <a:gd name="connsiteY14" fmla="*/ 3780 h 10000"/>
              <a:gd name="connsiteX15" fmla="*/ 3444 w 10000"/>
              <a:gd name="connsiteY15" fmla="*/ 2642 h 10000"/>
              <a:gd name="connsiteX16" fmla="*/ 4082 w 10000"/>
              <a:gd name="connsiteY16" fmla="*/ 2202 h 10000"/>
              <a:gd name="connsiteX17" fmla="*/ 4369 w 10000"/>
              <a:gd name="connsiteY17" fmla="*/ 1908 h 10000"/>
              <a:gd name="connsiteX18" fmla="*/ 4765 w 10000"/>
              <a:gd name="connsiteY18" fmla="*/ 1312 h 10000"/>
              <a:gd name="connsiteX19" fmla="*/ 4914 w 10000"/>
              <a:gd name="connsiteY19" fmla="*/ 1138 h 10000"/>
              <a:gd name="connsiteX20" fmla="*/ 4988 w 10000"/>
              <a:gd name="connsiteY20" fmla="*/ 1055 h 10000"/>
              <a:gd name="connsiteX21" fmla="*/ 6567 w 10000"/>
              <a:gd name="connsiteY21" fmla="*/ 119 h 10000"/>
              <a:gd name="connsiteX22" fmla="*/ 7406 w 10000"/>
              <a:gd name="connsiteY22" fmla="*/ 28 h 10000"/>
              <a:gd name="connsiteX23" fmla="*/ 10000 w 10000"/>
              <a:gd name="connsiteY23" fmla="*/ 28 h 10000"/>
              <a:gd name="connsiteX0" fmla="*/ 0 w 10000"/>
              <a:gd name="connsiteY0" fmla="*/ 10000 h 10000"/>
              <a:gd name="connsiteX1" fmla="*/ 74 w 10000"/>
              <a:gd name="connsiteY1" fmla="*/ 9743 h 10000"/>
              <a:gd name="connsiteX2" fmla="*/ 149 w 10000"/>
              <a:gd name="connsiteY2" fmla="*/ 9239 h 10000"/>
              <a:gd name="connsiteX3" fmla="*/ 298 w 10000"/>
              <a:gd name="connsiteY3" fmla="*/ 8899 h 10000"/>
              <a:gd name="connsiteX4" fmla="*/ 444 w 10000"/>
              <a:gd name="connsiteY4" fmla="*/ 8385 h 10000"/>
              <a:gd name="connsiteX5" fmla="*/ 593 w 10000"/>
              <a:gd name="connsiteY5" fmla="*/ 8046 h 10000"/>
              <a:gd name="connsiteX6" fmla="*/ 643 w 10000"/>
              <a:gd name="connsiteY6" fmla="*/ 7789 h 10000"/>
              <a:gd name="connsiteX7" fmla="*/ 718 w 10000"/>
              <a:gd name="connsiteY7" fmla="*/ 7697 h 10000"/>
              <a:gd name="connsiteX8" fmla="*/ 962 w 10000"/>
              <a:gd name="connsiteY8" fmla="*/ 7193 h 10000"/>
              <a:gd name="connsiteX9" fmla="*/ 1236 w 10000"/>
              <a:gd name="connsiteY9" fmla="*/ 6679 h 10000"/>
              <a:gd name="connsiteX10" fmla="*/ 1382 w 10000"/>
              <a:gd name="connsiteY10" fmla="*/ 6339 h 10000"/>
              <a:gd name="connsiteX11" fmla="*/ 1629 w 10000"/>
              <a:gd name="connsiteY11" fmla="*/ 6000 h 10000"/>
              <a:gd name="connsiteX12" fmla="*/ 2073 w 10000"/>
              <a:gd name="connsiteY12" fmla="*/ 5147 h 10000"/>
              <a:gd name="connsiteX13" fmla="*/ 2198 w 10000"/>
              <a:gd name="connsiteY13" fmla="*/ 4807 h 10000"/>
              <a:gd name="connsiteX14" fmla="*/ 2766 w 10000"/>
              <a:gd name="connsiteY14" fmla="*/ 3780 h 10000"/>
              <a:gd name="connsiteX15" fmla="*/ 3444 w 10000"/>
              <a:gd name="connsiteY15" fmla="*/ 2642 h 10000"/>
              <a:gd name="connsiteX16" fmla="*/ 4082 w 10000"/>
              <a:gd name="connsiteY16" fmla="*/ 1761 h 10000"/>
              <a:gd name="connsiteX17" fmla="*/ 4369 w 10000"/>
              <a:gd name="connsiteY17" fmla="*/ 1908 h 10000"/>
              <a:gd name="connsiteX18" fmla="*/ 4765 w 10000"/>
              <a:gd name="connsiteY18" fmla="*/ 1312 h 10000"/>
              <a:gd name="connsiteX19" fmla="*/ 4914 w 10000"/>
              <a:gd name="connsiteY19" fmla="*/ 1138 h 10000"/>
              <a:gd name="connsiteX20" fmla="*/ 4988 w 10000"/>
              <a:gd name="connsiteY20" fmla="*/ 1055 h 10000"/>
              <a:gd name="connsiteX21" fmla="*/ 6567 w 10000"/>
              <a:gd name="connsiteY21" fmla="*/ 119 h 10000"/>
              <a:gd name="connsiteX22" fmla="*/ 7406 w 10000"/>
              <a:gd name="connsiteY22" fmla="*/ 28 h 10000"/>
              <a:gd name="connsiteX23" fmla="*/ 10000 w 10000"/>
              <a:gd name="connsiteY23" fmla="*/ 28 h 10000"/>
              <a:gd name="connsiteX0" fmla="*/ 0 w 10000"/>
              <a:gd name="connsiteY0" fmla="*/ 10000 h 10000"/>
              <a:gd name="connsiteX1" fmla="*/ 74 w 10000"/>
              <a:gd name="connsiteY1" fmla="*/ 9743 h 10000"/>
              <a:gd name="connsiteX2" fmla="*/ 149 w 10000"/>
              <a:gd name="connsiteY2" fmla="*/ 9239 h 10000"/>
              <a:gd name="connsiteX3" fmla="*/ 298 w 10000"/>
              <a:gd name="connsiteY3" fmla="*/ 8899 h 10000"/>
              <a:gd name="connsiteX4" fmla="*/ 444 w 10000"/>
              <a:gd name="connsiteY4" fmla="*/ 8385 h 10000"/>
              <a:gd name="connsiteX5" fmla="*/ 593 w 10000"/>
              <a:gd name="connsiteY5" fmla="*/ 8046 h 10000"/>
              <a:gd name="connsiteX6" fmla="*/ 643 w 10000"/>
              <a:gd name="connsiteY6" fmla="*/ 7789 h 10000"/>
              <a:gd name="connsiteX7" fmla="*/ 718 w 10000"/>
              <a:gd name="connsiteY7" fmla="*/ 7697 h 10000"/>
              <a:gd name="connsiteX8" fmla="*/ 962 w 10000"/>
              <a:gd name="connsiteY8" fmla="*/ 7193 h 10000"/>
              <a:gd name="connsiteX9" fmla="*/ 1236 w 10000"/>
              <a:gd name="connsiteY9" fmla="*/ 6679 h 10000"/>
              <a:gd name="connsiteX10" fmla="*/ 1382 w 10000"/>
              <a:gd name="connsiteY10" fmla="*/ 6339 h 10000"/>
              <a:gd name="connsiteX11" fmla="*/ 1629 w 10000"/>
              <a:gd name="connsiteY11" fmla="*/ 6000 h 10000"/>
              <a:gd name="connsiteX12" fmla="*/ 2073 w 10000"/>
              <a:gd name="connsiteY12" fmla="*/ 5147 h 10000"/>
              <a:gd name="connsiteX13" fmla="*/ 2198 w 10000"/>
              <a:gd name="connsiteY13" fmla="*/ 4807 h 10000"/>
              <a:gd name="connsiteX14" fmla="*/ 2766 w 10000"/>
              <a:gd name="connsiteY14" fmla="*/ 3780 h 10000"/>
              <a:gd name="connsiteX15" fmla="*/ 3444 w 10000"/>
              <a:gd name="connsiteY15" fmla="*/ 2642 h 10000"/>
              <a:gd name="connsiteX16" fmla="*/ 4082 w 10000"/>
              <a:gd name="connsiteY16" fmla="*/ 1761 h 10000"/>
              <a:gd name="connsiteX17" fmla="*/ 4465 w 10000"/>
              <a:gd name="connsiteY17" fmla="*/ 1321 h 10000"/>
              <a:gd name="connsiteX18" fmla="*/ 4765 w 10000"/>
              <a:gd name="connsiteY18" fmla="*/ 1312 h 10000"/>
              <a:gd name="connsiteX19" fmla="*/ 4914 w 10000"/>
              <a:gd name="connsiteY19" fmla="*/ 1138 h 10000"/>
              <a:gd name="connsiteX20" fmla="*/ 4988 w 10000"/>
              <a:gd name="connsiteY20" fmla="*/ 1055 h 10000"/>
              <a:gd name="connsiteX21" fmla="*/ 6567 w 10000"/>
              <a:gd name="connsiteY21" fmla="*/ 119 h 10000"/>
              <a:gd name="connsiteX22" fmla="*/ 7406 w 10000"/>
              <a:gd name="connsiteY22" fmla="*/ 28 h 10000"/>
              <a:gd name="connsiteX23" fmla="*/ 10000 w 10000"/>
              <a:gd name="connsiteY23" fmla="*/ 28 h 10000"/>
              <a:gd name="connsiteX0" fmla="*/ 0 w 10000"/>
              <a:gd name="connsiteY0" fmla="*/ 10000 h 10000"/>
              <a:gd name="connsiteX1" fmla="*/ 74 w 10000"/>
              <a:gd name="connsiteY1" fmla="*/ 9743 h 10000"/>
              <a:gd name="connsiteX2" fmla="*/ 149 w 10000"/>
              <a:gd name="connsiteY2" fmla="*/ 9239 h 10000"/>
              <a:gd name="connsiteX3" fmla="*/ 298 w 10000"/>
              <a:gd name="connsiteY3" fmla="*/ 8899 h 10000"/>
              <a:gd name="connsiteX4" fmla="*/ 444 w 10000"/>
              <a:gd name="connsiteY4" fmla="*/ 8385 h 10000"/>
              <a:gd name="connsiteX5" fmla="*/ 593 w 10000"/>
              <a:gd name="connsiteY5" fmla="*/ 8046 h 10000"/>
              <a:gd name="connsiteX6" fmla="*/ 643 w 10000"/>
              <a:gd name="connsiteY6" fmla="*/ 7789 h 10000"/>
              <a:gd name="connsiteX7" fmla="*/ 718 w 10000"/>
              <a:gd name="connsiteY7" fmla="*/ 7697 h 10000"/>
              <a:gd name="connsiteX8" fmla="*/ 962 w 10000"/>
              <a:gd name="connsiteY8" fmla="*/ 7193 h 10000"/>
              <a:gd name="connsiteX9" fmla="*/ 1236 w 10000"/>
              <a:gd name="connsiteY9" fmla="*/ 6679 h 10000"/>
              <a:gd name="connsiteX10" fmla="*/ 1382 w 10000"/>
              <a:gd name="connsiteY10" fmla="*/ 6339 h 10000"/>
              <a:gd name="connsiteX11" fmla="*/ 1629 w 10000"/>
              <a:gd name="connsiteY11" fmla="*/ 6000 h 10000"/>
              <a:gd name="connsiteX12" fmla="*/ 2073 w 10000"/>
              <a:gd name="connsiteY12" fmla="*/ 5147 h 10000"/>
              <a:gd name="connsiteX13" fmla="*/ 2198 w 10000"/>
              <a:gd name="connsiteY13" fmla="*/ 4807 h 10000"/>
              <a:gd name="connsiteX14" fmla="*/ 2766 w 10000"/>
              <a:gd name="connsiteY14" fmla="*/ 3780 h 10000"/>
              <a:gd name="connsiteX15" fmla="*/ 3444 w 10000"/>
              <a:gd name="connsiteY15" fmla="*/ 2642 h 10000"/>
              <a:gd name="connsiteX16" fmla="*/ 4082 w 10000"/>
              <a:gd name="connsiteY16" fmla="*/ 1761 h 10000"/>
              <a:gd name="connsiteX17" fmla="*/ 4465 w 10000"/>
              <a:gd name="connsiteY17" fmla="*/ 1321 h 10000"/>
              <a:gd name="connsiteX18" fmla="*/ 4720 w 10000"/>
              <a:gd name="connsiteY18" fmla="*/ 881 h 10000"/>
              <a:gd name="connsiteX19" fmla="*/ 4914 w 10000"/>
              <a:gd name="connsiteY19" fmla="*/ 1138 h 10000"/>
              <a:gd name="connsiteX20" fmla="*/ 4988 w 10000"/>
              <a:gd name="connsiteY20" fmla="*/ 1055 h 10000"/>
              <a:gd name="connsiteX21" fmla="*/ 6567 w 10000"/>
              <a:gd name="connsiteY21" fmla="*/ 119 h 10000"/>
              <a:gd name="connsiteX22" fmla="*/ 7406 w 10000"/>
              <a:gd name="connsiteY22" fmla="*/ 28 h 10000"/>
              <a:gd name="connsiteX23" fmla="*/ 10000 w 10000"/>
              <a:gd name="connsiteY23" fmla="*/ 28 h 10000"/>
              <a:gd name="connsiteX0" fmla="*/ 0 w 10000"/>
              <a:gd name="connsiteY0" fmla="*/ 10551 h 10551"/>
              <a:gd name="connsiteX1" fmla="*/ 74 w 10000"/>
              <a:gd name="connsiteY1" fmla="*/ 10294 h 10551"/>
              <a:gd name="connsiteX2" fmla="*/ 149 w 10000"/>
              <a:gd name="connsiteY2" fmla="*/ 9790 h 10551"/>
              <a:gd name="connsiteX3" fmla="*/ 298 w 10000"/>
              <a:gd name="connsiteY3" fmla="*/ 9450 h 10551"/>
              <a:gd name="connsiteX4" fmla="*/ 444 w 10000"/>
              <a:gd name="connsiteY4" fmla="*/ 8936 h 10551"/>
              <a:gd name="connsiteX5" fmla="*/ 593 w 10000"/>
              <a:gd name="connsiteY5" fmla="*/ 8597 h 10551"/>
              <a:gd name="connsiteX6" fmla="*/ 643 w 10000"/>
              <a:gd name="connsiteY6" fmla="*/ 8340 h 10551"/>
              <a:gd name="connsiteX7" fmla="*/ 718 w 10000"/>
              <a:gd name="connsiteY7" fmla="*/ 8248 h 10551"/>
              <a:gd name="connsiteX8" fmla="*/ 962 w 10000"/>
              <a:gd name="connsiteY8" fmla="*/ 7744 h 10551"/>
              <a:gd name="connsiteX9" fmla="*/ 1236 w 10000"/>
              <a:gd name="connsiteY9" fmla="*/ 7230 h 10551"/>
              <a:gd name="connsiteX10" fmla="*/ 1382 w 10000"/>
              <a:gd name="connsiteY10" fmla="*/ 6890 h 10551"/>
              <a:gd name="connsiteX11" fmla="*/ 1629 w 10000"/>
              <a:gd name="connsiteY11" fmla="*/ 6551 h 10551"/>
              <a:gd name="connsiteX12" fmla="*/ 2073 w 10000"/>
              <a:gd name="connsiteY12" fmla="*/ 5698 h 10551"/>
              <a:gd name="connsiteX13" fmla="*/ 2198 w 10000"/>
              <a:gd name="connsiteY13" fmla="*/ 5358 h 10551"/>
              <a:gd name="connsiteX14" fmla="*/ 2766 w 10000"/>
              <a:gd name="connsiteY14" fmla="*/ 4331 h 10551"/>
              <a:gd name="connsiteX15" fmla="*/ 3444 w 10000"/>
              <a:gd name="connsiteY15" fmla="*/ 3193 h 10551"/>
              <a:gd name="connsiteX16" fmla="*/ 4082 w 10000"/>
              <a:gd name="connsiteY16" fmla="*/ 2312 h 10551"/>
              <a:gd name="connsiteX17" fmla="*/ 4465 w 10000"/>
              <a:gd name="connsiteY17" fmla="*/ 1872 h 10551"/>
              <a:gd name="connsiteX18" fmla="*/ 4720 w 10000"/>
              <a:gd name="connsiteY18" fmla="*/ 1432 h 10551"/>
              <a:gd name="connsiteX19" fmla="*/ 4914 w 10000"/>
              <a:gd name="connsiteY19" fmla="*/ 1689 h 10551"/>
              <a:gd name="connsiteX20" fmla="*/ 4975 w 10000"/>
              <a:gd name="connsiteY20" fmla="*/ 991 h 10551"/>
              <a:gd name="connsiteX21" fmla="*/ 6567 w 10000"/>
              <a:gd name="connsiteY21" fmla="*/ 670 h 10551"/>
              <a:gd name="connsiteX22" fmla="*/ 7406 w 10000"/>
              <a:gd name="connsiteY22" fmla="*/ 579 h 10551"/>
              <a:gd name="connsiteX23" fmla="*/ 10000 w 10000"/>
              <a:gd name="connsiteY23" fmla="*/ 579 h 10551"/>
              <a:gd name="connsiteX0" fmla="*/ 0 w 10000"/>
              <a:gd name="connsiteY0" fmla="*/ 10551 h 10551"/>
              <a:gd name="connsiteX1" fmla="*/ 74 w 10000"/>
              <a:gd name="connsiteY1" fmla="*/ 10294 h 10551"/>
              <a:gd name="connsiteX2" fmla="*/ 149 w 10000"/>
              <a:gd name="connsiteY2" fmla="*/ 9790 h 10551"/>
              <a:gd name="connsiteX3" fmla="*/ 298 w 10000"/>
              <a:gd name="connsiteY3" fmla="*/ 9450 h 10551"/>
              <a:gd name="connsiteX4" fmla="*/ 444 w 10000"/>
              <a:gd name="connsiteY4" fmla="*/ 8936 h 10551"/>
              <a:gd name="connsiteX5" fmla="*/ 593 w 10000"/>
              <a:gd name="connsiteY5" fmla="*/ 8597 h 10551"/>
              <a:gd name="connsiteX6" fmla="*/ 643 w 10000"/>
              <a:gd name="connsiteY6" fmla="*/ 8340 h 10551"/>
              <a:gd name="connsiteX7" fmla="*/ 718 w 10000"/>
              <a:gd name="connsiteY7" fmla="*/ 8248 h 10551"/>
              <a:gd name="connsiteX8" fmla="*/ 962 w 10000"/>
              <a:gd name="connsiteY8" fmla="*/ 7744 h 10551"/>
              <a:gd name="connsiteX9" fmla="*/ 1236 w 10000"/>
              <a:gd name="connsiteY9" fmla="*/ 7230 h 10551"/>
              <a:gd name="connsiteX10" fmla="*/ 1382 w 10000"/>
              <a:gd name="connsiteY10" fmla="*/ 6890 h 10551"/>
              <a:gd name="connsiteX11" fmla="*/ 1629 w 10000"/>
              <a:gd name="connsiteY11" fmla="*/ 6551 h 10551"/>
              <a:gd name="connsiteX12" fmla="*/ 2073 w 10000"/>
              <a:gd name="connsiteY12" fmla="*/ 5698 h 10551"/>
              <a:gd name="connsiteX13" fmla="*/ 2198 w 10000"/>
              <a:gd name="connsiteY13" fmla="*/ 5358 h 10551"/>
              <a:gd name="connsiteX14" fmla="*/ 2766 w 10000"/>
              <a:gd name="connsiteY14" fmla="*/ 4331 h 10551"/>
              <a:gd name="connsiteX15" fmla="*/ 3444 w 10000"/>
              <a:gd name="connsiteY15" fmla="*/ 3193 h 10551"/>
              <a:gd name="connsiteX16" fmla="*/ 4082 w 10000"/>
              <a:gd name="connsiteY16" fmla="*/ 2312 h 10551"/>
              <a:gd name="connsiteX17" fmla="*/ 4465 w 10000"/>
              <a:gd name="connsiteY17" fmla="*/ 1872 h 10551"/>
              <a:gd name="connsiteX18" fmla="*/ 4720 w 10000"/>
              <a:gd name="connsiteY18" fmla="*/ 1432 h 10551"/>
              <a:gd name="connsiteX19" fmla="*/ 4975 w 10000"/>
              <a:gd name="connsiteY19" fmla="*/ 991 h 10551"/>
              <a:gd name="connsiteX20" fmla="*/ 4975 w 10000"/>
              <a:gd name="connsiteY20" fmla="*/ 991 h 10551"/>
              <a:gd name="connsiteX21" fmla="*/ 6567 w 10000"/>
              <a:gd name="connsiteY21" fmla="*/ 670 h 10551"/>
              <a:gd name="connsiteX22" fmla="*/ 7406 w 10000"/>
              <a:gd name="connsiteY22" fmla="*/ 579 h 10551"/>
              <a:gd name="connsiteX23" fmla="*/ 10000 w 10000"/>
              <a:gd name="connsiteY23" fmla="*/ 579 h 10551"/>
              <a:gd name="connsiteX0" fmla="*/ 0 w 10000"/>
              <a:gd name="connsiteY0" fmla="*/ 10551 h 10551"/>
              <a:gd name="connsiteX1" fmla="*/ 74 w 10000"/>
              <a:gd name="connsiteY1" fmla="*/ 10294 h 10551"/>
              <a:gd name="connsiteX2" fmla="*/ 149 w 10000"/>
              <a:gd name="connsiteY2" fmla="*/ 9790 h 10551"/>
              <a:gd name="connsiteX3" fmla="*/ 298 w 10000"/>
              <a:gd name="connsiteY3" fmla="*/ 9450 h 10551"/>
              <a:gd name="connsiteX4" fmla="*/ 444 w 10000"/>
              <a:gd name="connsiteY4" fmla="*/ 8936 h 10551"/>
              <a:gd name="connsiteX5" fmla="*/ 593 w 10000"/>
              <a:gd name="connsiteY5" fmla="*/ 8597 h 10551"/>
              <a:gd name="connsiteX6" fmla="*/ 643 w 10000"/>
              <a:gd name="connsiteY6" fmla="*/ 8340 h 10551"/>
              <a:gd name="connsiteX7" fmla="*/ 718 w 10000"/>
              <a:gd name="connsiteY7" fmla="*/ 8248 h 10551"/>
              <a:gd name="connsiteX8" fmla="*/ 962 w 10000"/>
              <a:gd name="connsiteY8" fmla="*/ 7744 h 10551"/>
              <a:gd name="connsiteX9" fmla="*/ 1236 w 10000"/>
              <a:gd name="connsiteY9" fmla="*/ 7230 h 10551"/>
              <a:gd name="connsiteX10" fmla="*/ 1382 w 10000"/>
              <a:gd name="connsiteY10" fmla="*/ 6890 h 10551"/>
              <a:gd name="connsiteX11" fmla="*/ 1629 w 10000"/>
              <a:gd name="connsiteY11" fmla="*/ 6551 h 10551"/>
              <a:gd name="connsiteX12" fmla="*/ 2073 w 10000"/>
              <a:gd name="connsiteY12" fmla="*/ 5698 h 10551"/>
              <a:gd name="connsiteX13" fmla="*/ 2198 w 10000"/>
              <a:gd name="connsiteY13" fmla="*/ 5358 h 10551"/>
              <a:gd name="connsiteX14" fmla="*/ 2766 w 10000"/>
              <a:gd name="connsiteY14" fmla="*/ 4331 h 10551"/>
              <a:gd name="connsiteX15" fmla="*/ 3444 w 10000"/>
              <a:gd name="connsiteY15" fmla="*/ 3193 h 10551"/>
              <a:gd name="connsiteX16" fmla="*/ 4082 w 10000"/>
              <a:gd name="connsiteY16" fmla="*/ 2312 h 10551"/>
              <a:gd name="connsiteX17" fmla="*/ 4465 w 10000"/>
              <a:gd name="connsiteY17" fmla="*/ 1872 h 10551"/>
              <a:gd name="connsiteX18" fmla="*/ 4720 w 10000"/>
              <a:gd name="connsiteY18" fmla="*/ 1432 h 10551"/>
              <a:gd name="connsiteX19" fmla="*/ 4975 w 10000"/>
              <a:gd name="connsiteY19" fmla="*/ 991 h 10551"/>
              <a:gd name="connsiteX20" fmla="*/ 5230 w 10000"/>
              <a:gd name="connsiteY20" fmla="*/ 991 h 10551"/>
              <a:gd name="connsiteX21" fmla="*/ 6567 w 10000"/>
              <a:gd name="connsiteY21" fmla="*/ 670 h 10551"/>
              <a:gd name="connsiteX22" fmla="*/ 7406 w 10000"/>
              <a:gd name="connsiteY22" fmla="*/ 579 h 10551"/>
              <a:gd name="connsiteX23" fmla="*/ 10000 w 10000"/>
              <a:gd name="connsiteY23" fmla="*/ 579 h 10551"/>
              <a:gd name="connsiteX0" fmla="*/ 0 w 10000"/>
              <a:gd name="connsiteY0" fmla="*/ 10991 h 10991"/>
              <a:gd name="connsiteX1" fmla="*/ 74 w 10000"/>
              <a:gd name="connsiteY1" fmla="*/ 10734 h 10991"/>
              <a:gd name="connsiteX2" fmla="*/ 149 w 10000"/>
              <a:gd name="connsiteY2" fmla="*/ 10230 h 10991"/>
              <a:gd name="connsiteX3" fmla="*/ 298 w 10000"/>
              <a:gd name="connsiteY3" fmla="*/ 9890 h 10991"/>
              <a:gd name="connsiteX4" fmla="*/ 444 w 10000"/>
              <a:gd name="connsiteY4" fmla="*/ 9376 h 10991"/>
              <a:gd name="connsiteX5" fmla="*/ 593 w 10000"/>
              <a:gd name="connsiteY5" fmla="*/ 9037 h 10991"/>
              <a:gd name="connsiteX6" fmla="*/ 643 w 10000"/>
              <a:gd name="connsiteY6" fmla="*/ 8780 h 10991"/>
              <a:gd name="connsiteX7" fmla="*/ 718 w 10000"/>
              <a:gd name="connsiteY7" fmla="*/ 8688 h 10991"/>
              <a:gd name="connsiteX8" fmla="*/ 962 w 10000"/>
              <a:gd name="connsiteY8" fmla="*/ 8184 h 10991"/>
              <a:gd name="connsiteX9" fmla="*/ 1236 w 10000"/>
              <a:gd name="connsiteY9" fmla="*/ 7670 h 10991"/>
              <a:gd name="connsiteX10" fmla="*/ 1382 w 10000"/>
              <a:gd name="connsiteY10" fmla="*/ 7330 h 10991"/>
              <a:gd name="connsiteX11" fmla="*/ 1629 w 10000"/>
              <a:gd name="connsiteY11" fmla="*/ 6991 h 10991"/>
              <a:gd name="connsiteX12" fmla="*/ 2073 w 10000"/>
              <a:gd name="connsiteY12" fmla="*/ 6138 h 10991"/>
              <a:gd name="connsiteX13" fmla="*/ 2198 w 10000"/>
              <a:gd name="connsiteY13" fmla="*/ 5798 h 10991"/>
              <a:gd name="connsiteX14" fmla="*/ 2766 w 10000"/>
              <a:gd name="connsiteY14" fmla="*/ 4771 h 10991"/>
              <a:gd name="connsiteX15" fmla="*/ 3444 w 10000"/>
              <a:gd name="connsiteY15" fmla="*/ 3633 h 10991"/>
              <a:gd name="connsiteX16" fmla="*/ 4082 w 10000"/>
              <a:gd name="connsiteY16" fmla="*/ 2752 h 10991"/>
              <a:gd name="connsiteX17" fmla="*/ 4465 w 10000"/>
              <a:gd name="connsiteY17" fmla="*/ 2312 h 10991"/>
              <a:gd name="connsiteX18" fmla="*/ 4720 w 10000"/>
              <a:gd name="connsiteY18" fmla="*/ 1872 h 10991"/>
              <a:gd name="connsiteX19" fmla="*/ 4975 w 10000"/>
              <a:gd name="connsiteY19" fmla="*/ 1431 h 10991"/>
              <a:gd name="connsiteX20" fmla="*/ 5357 w 10000"/>
              <a:gd name="connsiteY20" fmla="*/ 991 h 10991"/>
              <a:gd name="connsiteX21" fmla="*/ 6567 w 10000"/>
              <a:gd name="connsiteY21" fmla="*/ 1110 h 10991"/>
              <a:gd name="connsiteX22" fmla="*/ 7406 w 10000"/>
              <a:gd name="connsiteY22" fmla="*/ 1019 h 10991"/>
              <a:gd name="connsiteX23" fmla="*/ 10000 w 10000"/>
              <a:gd name="connsiteY23" fmla="*/ 1019 h 10991"/>
              <a:gd name="connsiteX0" fmla="*/ 0 w 10000"/>
              <a:gd name="connsiteY0" fmla="*/ 10164 h 10164"/>
              <a:gd name="connsiteX1" fmla="*/ 74 w 10000"/>
              <a:gd name="connsiteY1" fmla="*/ 9907 h 10164"/>
              <a:gd name="connsiteX2" fmla="*/ 149 w 10000"/>
              <a:gd name="connsiteY2" fmla="*/ 9403 h 10164"/>
              <a:gd name="connsiteX3" fmla="*/ 298 w 10000"/>
              <a:gd name="connsiteY3" fmla="*/ 9063 h 10164"/>
              <a:gd name="connsiteX4" fmla="*/ 444 w 10000"/>
              <a:gd name="connsiteY4" fmla="*/ 8549 h 10164"/>
              <a:gd name="connsiteX5" fmla="*/ 593 w 10000"/>
              <a:gd name="connsiteY5" fmla="*/ 8210 h 10164"/>
              <a:gd name="connsiteX6" fmla="*/ 643 w 10000"/>
              <a:gd name="connsiteY6" fmla="*/ 7953 h 10164"/>
              <a:gd name="connsiteX7" fmla="*/ 718 w 10000"/>
              <a:gd name="connsiteY7" fmla="*/ 7861 h 10164"/>
              <a:gd name="connsiteX8" fmla="*/ 962 w 10000"/>
              <a:gd name="connsiteY8" fmla="*/ 7357 h 10164"/>
              <a:gd name="connsiteX9" fmla="*/ 1236 w 10000"/>
              <a:gd name="connsiteY9" fmla="*/ 6843 h 10164"/>
              <a:gd name="connsiteX10" fmla="*/ 1382 w 10000"/>
              <a:gd name="connsiteY10" fmla="*/ 6503 h 10164"/>
              <a:gd name="connsiteX11" fmla="*/ 1629 w 10000"/>
              <a:gd name="connsiteY11" fmla="*/ 6164 h 10164"/>
              <a:gd name="connsiteX12" fmla="*/ 2073 w 10000"/>
              <a:gd name="connsiteY12" fmla="*/ 5311 h 10164"/>
              <a:gd name="connsiteX13" fmla="*/ 2198 w 10000"/>
              <a:gd name="connsiteY13" fmla="*/ 4971 h 10164"/>
              <a:gd name="connsiteX14" fmla="*/ 2766 w 10000"/>
              <a:gd name="connsiteY14" fmla="*/ 3944 h 10164"/>
              <a:gd name="connsiteX15" fmla="*/ 3444 w 10000"/>
              <a:gd name="connsiteY15" fmla="*/ 2806 h 10164"/>
              <a:gd name="connsiteX16" fmla="*/ 4082 w 10000"/>
              <a:gd name="connsiteY16" fmla="*/ 1925 h 10164"/>
              <a:gd name="connsiteX17" fmla="*/ 4465 w 10000"/>
              <a:gd name="connsiteY17" fmla="*/ 1485 h 10164"/>
              <a:gd name="connsiteX18" fmla="*/ 4720 w 10000"/>
              <a:gd name="connsiteY18" fmla="*/ 1045 h 10164"/>
              <a:gd name="connsiteX19" fmla="*/ 4975 w 10000"/>
              <a:gd name="connsiteY19" fmla="*/ 604 h 10164"/>
              <a:gd name="connsiteX20" fmla="*/ 5357 w 10000"/>
              <a:gd name="connsiteY20" fmla="*/ 164 h 10164"/>
              <a:gd name="connsiteX21" fmla="*/ 6567 w 10000"/>
              <a:gd name="connsiteY21" fmla="*/ 283 h 10164"/>
              <a:gd name="connsiteX22" fmla="*/ 7406 w 10000"/>
              <a:gd name="connsiteY22" fmla="*/ 192 h 10164"/>
              <a:gd name="connsiteX23" fmla="*/ 10000 w 10000"/>
              <a:gd name="connsiteY23" fmla="*/ 192 h 10164"/>
              <a:gd name="connsiteX0" fmla="*/ 0 w 10000"/>
              <a:gd name="connsiteY0" fmla="*/ 10476 h 10476"/>
              <a:gd name="connsiteX1" fmla="*/ 74 w 10000"/>
              <a:gd name="connsiteY1" fmla="*/ 10219 h 10476"/>
              <a:gd name="connsiteX2" fmla="*/ 149 w 10000"/>
              <a:gd name="connsiteY2" fmla="*/ 9715 h 10476"/>
              <a:gd name="connsiteX3" fmla="*/ 298 w 10000"/>
              <a:gd name="connsiteY3" fmla="*/ 9375 h 10476"/>
              <a:gd name="connsiteX4" fmla="*/ 444 w 10000"/>
              <a:gd name="connsiteY4" fmla="*/ 8861 h 10476"/>
              <a:gd name="connsiteX5" fmla="*/ 593 w 10000"/>
              <a:gd name="connsiteY5" fmla="*/ 8522 h 10476"/>
              <a:gd name="connsiteX6" fmla="*/ 643 w 10000"/>
              <a:gd name="connsiteY6" fmla="*/ 8265 h 10476"/>
              <a:gd name="connsiteX7" fmla="*/ 718 w 10000"/>
              <a:gd name="connsiteY7" fmla="*/ 8173 h 10476"/>
              <a:gd name="connsiteX8" fmla="*/ 962 w 10000"/>
              <a:gd name="connsiteY8" fmla="*/ 7669 h 10476"/>
              <a:gd name="connsiteX9" fmla="*/ 1236 w 10000"/>
              <a:gd name="connsiteY9" fmla="*/ 7155 h 10476"/>
              <a:gd name="connsiteX10" fmla="*/ 1382 w 10000"/>
              <a:gd name="connsiteY10" fmla="*/ 6815 h 10476"/>
              <a:gd name="connsiteX11" fmla="*/ 1629 w 10000"/>
              <a:gd name="connsiteY11" fmla="*/ 6476 h 10476"/>
              <a:gd name="connsiteX12" fmla="*/ 2073 w 10000"/>
              <a:gd name="connsiteY12" fmla="*/ 5623 h 10476"/>
              <a:gd name="connsiteX13" fmla="*/ 2198 w 10000"/>
              <a:gd name="connsiteY13" fmla="*/ 5283 h 10476"/>
              <a:gd name="connsiteX14" fmla="*/ 2766 w 10000"/>
              <a:gd name="connsiteY14" fmla="*/ 4256 h 10476"/>
              <a:gd name="connsiteX15" fmla="*/ 3444 w 10000"/>
              <a:gd name="connsiteY15" fmla="*/ 3118 h 10476"/>
              <a:gd name="connsiteX16" fmla="*/ 4082 w 10000"/>
              <a:gd name="connsiteY16" fmla="*/ 2237 h 10476"/>
              <a:gd name="connsiteX17" fmla="*/ 4465 w 10000"/>
              <a:gd name="connsiteY17" fmla="*/ 1797 h 10476"/>
              <a:gd name="connsiteX18" fmla="*/ 4720 w 10000"/>
              <a:gd name="connsiteY18" fmla="*/ 1357 h 10476"/>
              <a:gd name="connsiteX19" fmla="*/ 4975 w 10000"/>
              <a:gd name="connsiteY19" fmla="*/ 916 h 10476"/>
              <a:gd name="connsiteX20" fmla="*/ 5357 w 10000"/>
              <a:gd name="connsiteY20" fmla="*/ 476 h 10476"/>
              <a:gd name="connsiteX21" fmla="*/ 6633 w 10000"/>
              <a:gd name="connsiteY21" fmla="*/ 36 h 10476"/>
              <a:gd name="connsiteX22" fmla="*/ 7406 w 10000"/>
              <a:gd name="connsiteY22" fmla="*/ 504 h 10476"/>
              <a:gd name="connsiteX23" fmla="*/ 10000 w 10000"/>
              <a:gd name="connsiteY23" fmla="*/ 504 h 10476"/>
              <a:gd name="connsiteX0" fmla="*/ 0 w 10000"/>
              <a:gd name="connsiteY0" fmla="*/ 10476 h 10476"/>
              <a:gd name="connsiteX1" fmla="*/ 74 w 10000"/>
              <a:gd name="connsiteY1" fmla="*/ 10219 h 10476"/>
              <a:gd name="connsiteX2" fmla="*/ 149 w 10000"/>
              <a:gd name="connsiteY2" fmla="*/ 9715 h 10476"/>
              <a:gd name="connsiteX3" fmla="*/ 298 w 10000"/>
              <a:gd name="connsiteY3" fmla="*/ 9375 h 10476"/>
              <a:gd name="connsiteX4" fmla="*/ 444 w 10000"/>
              <a:gd name="connsiteY4" fmla="*/ 8861 h 10476"/>
              <a:gd name="connsiteX5" fmla="*/ 593 w 10000"/>
              <a:gd name="connsiteY5" fmla="*/ 8522 h 10476"/>
              <a:gd name="connsiteX6" fmla="*/ 643 w 10000"/>
              <a:gd name="connsiteY6" fmla="*/ 8265 h 10476"/>
              <a:gd name="connsiteX7" fmla="*/ 718 w 10000"/>
              <a:gd name="connsiteY7" fmla="*/ 8173 h 10476"/>
              <a:gd name="connsiteX8" fmla="*/ 962 w 10000"/>
              <a:gd name="connsiteY8" fmla="*/ 7669 h 10476"/>
              <a:gd name="connsiteX9" fmla="*/ 1236 w 10000"/>
              <a:gd name="connsiteY9" fmla="*/ 7155 h 10476"/>
              <a:gd name="connsiteX10" fmla="*/ 1382 w 10000"/>
              <a:gd name="connsiteY10" fmla="*/ 6815 h 10476"/>
              <a:gd name="connsiteX11" fmla="*/ 1629 w 10000"/>
              <a:gd name="connsiteY11" fmla="*/ 6476 h 10476"/>
              <a:gd name="connsiteX12" fmla="*/ 2073 w 10000"/>
              <a:gd name="connsiteY12" fmla="*/ 5623 h 10476"/>
              <a:gd name="connsiteX13" fmla="*/ 2198 w 10000"/>
              <a:gd name="connsiteY13" fmla="*/ 5283 h 10476"/>
              <a:gd name="connsiteX14" fmla="*/ 2766 w 10000"/>
              <a:gd name="connsiteY14" fmla="*/ 4256 h 10476"/>
              <a:gd name="connsiteX15" fmla="*/ 3444 w 10000"/>
              <a:gd name="connsiteY15" fmla="*/ 3118 h 10476"/>
              <a:gd name="connsiteX16" fmla="*/ 4082 w 10000"/>
              <a:gd name="connsiteY16" fmla="*/ 2237 h 10476"/>
              <a:gd name="connsiteX17" fmla="*/ 4465 w 10000"/>
              <a:gd name="connsiteY17" fmla="*/ 1797 h 10476"/>
              <a:gd name="connsiteX18" fmla="*/ 4720 w 10000"/>
              <a:gd name="connsiteY18" fmla="*/ 1357 h 10476"/>
              <a:gd name="connsiteX19" fmla="*/ 4975 w 10000"/>
              <a:gd name="connsiteY19" fmla="*/ 916 h 10476"/>
              <a:gd name="connsiteX20" fmla="*/ 5357 w 10000"/>
              <a:gd name="connsiteY20" fmla="*/ 476 h 10476"/>
              <a:gd name="connsiteX21" fmla="*/ 6633 w 10000"/>
              <a:gd name="connsiteY21" fmla="*/ 36 h 10476"/>
              <a:gd name="connsiteX22" fmla="*/ 7526 w 10000"/>
              <a:gd name="connsiteY22" fmla="*/ 36 h 10476"/>
              <a:gd name="connsiteX23" fmla="*/ 10000 w 10000"/>
              <a:gd name="connsiteY23" fmla="*/ 504 h 10476"/>
              <a:gd name="connsiteX0" fmla="*/ 0 w 10077"/>
              <a:gd name="connsiteY0" fmla="*/ 10476 h 10476"/>
              <a:gd name="connsiteX1" fmla="*/ 74 w 10077"/>
              <a:gd name="connsiteY1" fmla="*/ 10219 h 10476"/>
              <a:gd name="connsiteX2" fmla="*/ 149 w 10077"/>
              <a:gd name="connsiteY2" fmla="*/ 9715 h 10476"/>
              <a:gd name="connsiteX3" fmla="*/ 298 w 10077"/>
              <a:gd name="connsiteY3" fmla="*/ 9375 h 10476"/>
              <a:gd name="connsiteX4" fmla="*/ 444 w 10077"/>
              <a:gd name="connsiteY4" fmla="*/ 8861 h 10476"/>
              <a:gd name="connsiteX5" fmla="*/ 593 w 10077"/>
              <a:gd name="connsiteY5" fmla="*/ 8522 h 10476"/>
              <a:gd name="connsiteX6" fmla="*/ 643 w 10077"/>
              <a:gd name="connsiteY6" fmla="*/ 8265 h 10476"/>
              <a:gd name="connsiteX7" fmla="*/ 718 w 10077"/>
              <a:gd name="connsiteY7" fmla="*/ 8173 h 10476"/>
              <a:gd name="connsiteX8" fmla="*/ 962 w 10077"/>
              <a:gd name="connsiteY8" fmla="*/ 7669 h 10476"/>
              <a:gd name="connsiteX9" fmla="*/ 1236 w 10077"/>
              <a:gd name="connsiteY9" fmla="*/ 7155 h 10476"/>
              <a:gd name="connsiteX10" fmla="*/ 1382 w 10077"/>
              <a:gd name="connsiteY10" fmla="*/ 6815 h 10476"/>
              <a:gd name="connsiteX11" fmla="*/ 1629 w 10077"/>
              <a:gd name="connsiteY11" fmla="*/ 6476 h 10476"/>
              <a:gd name="connsiteX12" fmla="*/ 2073 w 10077"/>
              <a:gd name="connsiteY12" fmla="*/ 5623 h 10476"/>
              <a:gd name="connsiteX13" fmla="*/ 2198 w 10077"/>
              <a:gd name="connsiteY13" fmla="*/ 5283 h 10476"/>
              <a:gd name="connsiteX14" fmla="*/ 2766 w 10077"/>
              <a:gd name="connsiteY14" fmla="*/ 4256 h 10476"/>
              <a:gd name="connsiteX15" fmla="*/ 3444 w 10077"/>
              <a:gd name="connsiteY15" fmla="*/ 3118 h 10476"/>
              <a:gd name="connsiteX16" fmla="*/ 4082 w 10077"/>
              <a:gd name="connsiteY16" fmla="*/ 2237 h 10476"/>
              <a:gd name="connsiteX17" fmla="*/ 4465 w 10077"/>
              <a:gd name="connsiteY17" fmla="*/ 1797 h 10476"/>
              <a:gd name="connsiteX18" fmla="*/ 4720 w 10077"/>
              <a:gd name="connsiteY18" fmla="*/ 1357 h 10476"/>
              <a:gd name="connsiteX19" fmla="*/ 4975 w 10077"/>
              <a:gd name="connsiteY19" fmla="*/ 916 h 10476"/>
              <a:gd name="connsiteX20" fmla="*/ 5357 w 10077"/>
              <a:gd name="connsiteY20" fmla="*/ 476 h 10476"/>
              <a:gd name="connsiteX21" fmla="*/ 6633 w 10077"/>
              <a:gd name="connsiteY21" fmla="*/ 36 h 10476"/>
              <a:gd name="connsiteX22" fmla="*/ 7526 w 10077"/>
              <a:gd name="connsiteY22" fmla="*/ 36 h 10476"/>
              <a:gd name="connsiteX23" fmla="*/ 10077 w 10077"/>
              <a:gd name="connsiteY23" fmla="*/ 36 h 10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077" h="10476">
                <a:moveTo>
                  <a:pt x="0" y="10476"/>
                </a:moveTo>
                <a:cubicBezTo>
                  <a:pt x="24" y="10393"/>
                  <a:pt x="56" y="10320"/>
                  <a:pt x="74" y="10219"/>
                </a:cubicBezTo>
                <a:cubicBezTo>
                  <a:pt x="136" y="9898"/>
                  <a:pt x="50" y="10008"/>
                  <a:pt x="149" y="9715"/>
                </a:cubicBezTo>
                <a:cubicBezTo>
                  <a:pt x="194" y="9577"/>
                  <a:pt x="255" y="9522"/>
                  <a:pt x="298" y="9375"/>
                </a:cubicBezTo>
                <a:cubicBezTo>
                  <a:pt x="345" y="9201"/>
                  <a:pt x="396" y="9036"/>
                  <a:pt x="444" y="8861"/>
                </a:cubicBezTo>
                <a:cubicBezTo>
                  <a:pt x="486" y="8715"/>
                  <a:pt x="593" y="8522"/>
                  <a:pt x="593" y="8522"/>
                </a:cubicBezTo>
                <a:cubicBezTo>
                  <a:pt x="609" y="8439"/>
                  <a:pt x="619" y="8329"/>
                  <a:pt x="643" y="8265"/>
                </a:cubicBezTo>
                <a:cubicBezTo>
                  <a:pt x="664" y="8210"/>
                  <a:pt x="694" y="8210"/>
                  <a:pt x="718" y="8173"/>
                </a:cubicBezTo>
                <a:cubicBezTo>
                  <a:pt x="805" y="8017"/>
                  <a:pt x="866" y="7779"/>
                  <a:pt x="962" y="7669"/>
                </a:cubicBezTo>
                <a:cubicBezTo>
                  <a:pt x="1098" y="7348"/>
                  <a:pt x="1010" y="7540"/>
                  <a:pt x="1236" y="7155"/>
                </a:cubicBezTo>
                <a:cubicBezTo>
                  <a:pt x="1289" y="7063"/>
                  <a:pt x="1334" y="6926"/>
                  <a:pt x="1382" y="6815"/>
                </a:cubicBezTo>
                <a:cubicBezTo>
                  <a:pt x="1446" y="6669"/>
                  <a:pt x="1555" y="6559"/>
                  <a:pt x="1629" y="6476"/>
                </a:cubicBezTo>
                <a:cubicBezTo>
                  <a:pt x="1775" y="6137"/>
                  <a:pt x="1916" y="5889"/>
                  <a:pt x="2073" y="5623"/>
                </a:cubicBezTo>
                <a:cubicBezTo>
                  <a:pt x="2168" y="5137"/>
                  <a:pt x="2067" y="5531"/>
                  <a:pt x="2198" y="5283"/>
                </a:cubicBezTo>
                <a:cubicBezTo>
                  <a:pt x="2394" y="4907"/>
                  <a:pt x="2543" y="4439"/>
                  <a:pt x="2766" y="4256"/>
                </a:cubicBezTo>
                <a:cubicBezTo>
                  <a:pt x="2859" y="4045"/>
                  <a:pt x="3341" y="3237"/>
                  <a:pt x="3444" y="3118"/>
                </a:cubicBezTo>
                <a:cubicBezTo>
                  <a:pt x="3779" y="2742"/>
                  <a:pt x="3742" y="2549"/>
                  <a:pt x="4082" y="2237"/>
                </a:cubicBezTo>
                <a:cubicBezTo>
                  <a:pt x="4172" y="2035"/>
                  <a:pt x="4364" y="1917"/>
                  <a:pt x="4465" y="1797"/>
                </a:cubicBezTo>
                <a:cubicBezTo>
                  <a:pt x="4576" y="1531"/>
                  <a:pt x="4592" y="1531"/>
                  <a:pt x="4720" y="1357"/>
                </a:cubicBezTo>
                <a:cubicBezTo>
                  <a:pt x="4768" y="1293"/>
                  <a:pt x="4924" y="971"/>
                  <a:pt x="4975" y="916"/>
                </a:cubicBezTo>
                <a:lnTo>
                  <a:pt x="5357" y="476"/>
                </a:lnTo>
                <a:cubicBezTo>
                  <a:pt x="5951" y="312"/>
                  <a:pt x="6160" y="100"/>
                  <a:pt x="6633" y="36"/>
                </a:cubicBezTo>
                <a:cubicBezTo>
                  <a:pt x="6912" y="0"/>
                  <a:pt x="7247" y="45"/>
                  <a:pt x="7526" y="36"/>
                </a:cubicBezTo>
                <a:cubicBezTo>
                  <a:pt x="8390" y="8"/>
                  <a:pt x="9213" y="36"/>
                  <a:pt x="10077" y="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67013" name="Freeform 5"/>
          <p:cNvSpPr>
            <a:spLocks/>
          </p:cNvSpPr>
          <p:nvPr/>
        </p:nvSpPr>
        <p:spPr bwMode="auto">
          <a:xfrm>
            <a:off x="2895600" y="1371600"/>
            <a:ext cx="5087938" cy="2109788"/>
          </a:xfrm>
          <a:custGeom>
            <a:avLst/>
            <a:gdLst>
              <a:gd name="connsiteX0" fmla="*/ 0 w 10000"/>
              <a:gd name="connsiteY0" fmla="*/ 10000 h 10000"/>
              <a:gd name="connsiteX1" fmla="*/ 346 w 10000"/>
              <a:gd name="connsiteY1" fmla="*/ 8736 h 10000"/>
              <a:gd name="connsiteX2" fmla="*/ 986 w 10000"/>
              <a:gd name="connsiteY2" fmla="*/ 7336 h 10000"/>
              <a:gd name="connsiteX3" fmla="*/ 1245 w 10000"/>
              <a:gd name="connsiteY3" fmla="*/ 6644 h 10000"/>
              <a:gd name="connsiteX4" fmla="*/ 1710 w 10000"/>
              <a:gd name="connsiteY4" fmla="*/ 5734 h 10000"/>
              <a:gd name="connsiteX5" fmla="*/ 2318 w 10000"/>
              <a:gd name="connsiteY5" fmla="*/ 4545 h 10000"/>
              <a:gd name="connsiteX6" fmla="*/ 2811 w 10000"/>
              <a:gd name="connsiteY6" fmla="*/ 3702 h 10000"/>
              <a:gd name="connsiteX7" fmla="*/ 3189 w 10000"/>
              <a:gd name="connsiteY7" fmla="*/ 3213 h 10000"/>
              <a:gd name="connsiteX8" fmla="*/ 4549 w 10000"/>
              <a:gd name="connsiteY8" fmla="*/ 2099 h 10000"/>
              <a:gd name="connsiteX9" fmla="*/ 4899 w 10000"/>
              <a:gd name="connsiteY9" fmla="*/ 1956 h 10000"/>
              <a:gd name="connsiteX10" fmla="*/ 5541 w 10000"/>
              <a:gd name="connsiteY10" fmla="*/ 1445 h 10000"/>
              <a:gd name="connsiteX11" fmla="*/ 6696 w 10000"/>
              <a:gd name="connsiteY11" fmla="*/ 632 h 10000"/>
              <a:gd name="connsiteX12" fmla="*/ 7738 w 10000"/>
              <a:gd name="connsiteY12" fmla="*/ 421 h 10000"/>
              <a:gd name="connsiteX13" fmla="*/ 8434 w 10000"/>
              <a:gd name="connsiteY13" fmla="*/ 68 h 10000"/>
              <a:gd name="connsiteX14" fmla="*/ 10000 w 10000"/>
              <a:gd name="connsiteY14" fmla="*/ 0 h 10000"/>
              <a:gd name="connsiteX0" fmla="*/ 0 w 10000"/>
              <a:gd name="connsiteY0" fmla="*/ 10000 h 10000"/>
              <a:gd name="connsiteX1" fmla="*/ 346 w 10000"/>
              <a:gd name="connsiteY1" fmla="*/ 8736 h 10000"/>
              <a:gd name="connsiteX2" fmla="*/ 986 w 10000"/>
              <a:gd name="connsiteY2" fmla="*/ 7336 h 10000"/>
              <a:gd name="connsiteX3" fmla="*/ 1245 w 10000"/>
              <a:gd name="connsiteY3" fmla="*/ 6644 h 10000"/>
              <a:gd name="connsiteX4" fmla="*/ 1710 w 10000"/>
              <a:gd name="connsiteY4" fmla="*/ 5734 h 10000"/>
              <a:gd name="connsiteX5" fmla="*/ 2318 w 10000"/>
              <a:gd name="connsiteY5" fmla="*/ 4545 h 10000"/>
              <a:gd name="connsiteX6" fmla="*/ 2811 w 10000"/>
              <a:gd name="connsiteY6" fmla="*/ 3702 h 10000"/>
              <a:gd name="connsiteX7" fmla="*/ 3189 w 10000"/>
              <a:gd name="connsiteY7" fmla="*/ 3213 h 10000"/>
              <a:gd name="connsiteX8" fmla="*/ 4549 w 10000"/>
              <a:gd name="connsiteY8" fmla="*/ 2099 h 10000"/>
              <a:gd name="connsiteX9" fmla="*/ 4793 w 10000"/>
              <a:gd name="connsiteY9" fmla="*/ 1806 h 10000"/>
              <a:gd name="connsiteX10" fmla="*/ 5541 w 10000"/>
              <a:gd name="connsiteY10" fmla="*/ 1445 h 10000"/>
              <a:gd name="connsiteX11" fmla="*/ 6696 w 10000"/>
              <a:gd name="connsiteY11" fmla="*/ 632 h 10000"/>
              <a:gd name="connsiteX12" fmla="*/ 7738 w 10000"/>
              <a:gd name="connsiteY12" fmla="*/ 421 h 10000"/>
              <a:gd name="connsiteX13" fmla="*/ 8434 w 10000"/>
              <a:gd name="connsiteY13" fmla="*/ 68 h 10000"/>
              <a:gd name="connsiteX14" fmla="*/ 10000 w 10000"/>
              <a:gd name="connsiteY14" fmla="*/ 0 h 10000"/>
              <a:gd name="connsiteX0" fmla="*/ 0 w 10000"/>
              <a:gd name="connsiteY0" fmla="*/ 10000 h 10000"/>
              <a:gd name="connsiteX1" fmla="*/ 346 w 10000"/>
              <a:gd name="connsiteY1" fmla="*/ 8736 h 10000"/>
              <a:gd name="connsiteX2" fmla="*/ 986 w 10000"/>
              <a:gd name="connsiteY2" fmla="*/ 7336 h 10000"/>
              <a:gd name="connsiteX3" fmla="*/ 1245 w 10000"/>
              <a:gd name="connsiteY3" fmla="*/ 6644 h 10000"/>
              <a:gd name="connsiteX4" fmla="*/ 1710 w 10000"/>
              <a:gd name="connsiteY4" fmla="*/ 5734 h 10000"/>
              <a:gd name="connsiteX5" fmla="*/ 2318 w 10000"/>
              <a:gd name="connsiteY5" fmla="*/ 4545 h 10000"/>
              <a:gd name="connsiteX6" fmla="*/ 2811 w 10000"/>
              <a:gd name="connsiteY6" fmla="*/ 3702 h 10000"/>
              <a:gd name="connsiteX7" fmla="*/ 3189 w 10000"/>
              <a:gd name="connsiteY7" fmla="*/ 3213 h 10000"/>
              <a:gd name="connsiteX8" fmla="*/ 4549 w 10000"/>
              <a:gd name="connsiteY8" fmla="*/ 2099 h 10000"/>
              <a:gd name="connsiteX9" fmla="*/ 4793 w 10000"/>
              <a:gd name="connsiteY9" fmla="*/ 1806 h 10000"/>
              <a:gd name="connsiteX10" fmla="*/ 5541 w 10000"/>
              <a:gd name="connsiteY10" fmla="*/ 1445 h 10000"/>
              <a:gd name="connsiteX11" fmla="*/ 6696 w 10000"/>
              <a:gd name="connsiteY11" fmla="*/ 632 h 10000"/>
              <a:gd name="connsiteX12" fmla="*/ 7638 w 10000"/>
              <a:gd name="connsiteY12" fmla="*/ 361 h 10000"/>
              <a:gd name="connsiteX13" fmla="*/ 8434 w 10000"/>
              <a:gd name="connsiteY13" fmla="*/ 68 h 10000"/>
              <a:gd name="connsiteX14" fmla="*/ 10000 w 10000"/>
              <a:gd name="connsiteY14" fmla="*/ 0 h 10000"/>
              <a:gd name="connsiteX0" fmla="*/ 0 w 10000"/>
              <a:gd name="connsiteY0" fmla="*/ 10000 h 10000"/>
              <a:gd name="connsiteX1" fmla="*/ 346 w 10000"/>
              <a:gd name="connsiteY1" fmla="*/ 8736 h 10000"/>
              <a:gd name="connsiteX2" fmla="*/ 986 w 10000"/>
              <a:gd name="connsiteY2" fmla="*/ 7336 h 10000"/>
              <a:gd name="connsiteX3" fmla="*/ 1245 w 10000"/>
              <a:gd name="connsiteY3" fmla="*/ 6644 h 10000"/>
              <a:gd name="connsiteX4" fmla="*/ 1710 w 10000"/>
              <a:gd name="connsiteY4" fmla="*/ 5734 h 10000"/>
              <a:gd name="connsiteX5" fmla="*/ 2318 w 10000"/>
              <a:gd name="connsiteY5" fmla="*/ 4545 h 10000"/>
              <a:gd name="connsiteX6" fmla="*/ 2811 w 10000"/>
              <a:gd name="connsiteY6" fmla="*/ 3702 h 10000"/>
              <a:gd name="connsiteX7" fmla="*/ 3189 w 10000"/>
              <a:gd name="connsiteY7" fmla="*/ 3213 h 10000"/>
              <a:gd name="connsiteX8" fmla="*/ 4193 w 10000"/>
              <a:gd name="connsiteY8" fmla="*/ 2167 h 10000"/>
              <a:gd name="connsiteX9" fmla="*/ 4793 w 10000"/>
              <a:gd name="connsiteY9" fmla="*/ 1806 h 10000"/>
              <a:gd name="connsiteX10" fmla="*/ 5541 w 10000"/>
              <a:gd name="connsiteY10" fmla="*/ 1445 h 10000"/>
              <a:gd name="connsiteX11" fmla="*/ 6696 w 10000"/>
              <a:gd name="connsiteY11" fmla="*/ 632 h 10000"/>
              <a:gd name="connsiteX12" fmla="*/ 7638 w 10000"/>
              <a:gd name="connsiteY12" fmla="*/ 361 h 10000"/>
              <a:gd name="connsiteX13" fmla="*/ 8434 w 10000"/>
              <a:gd name="connsiteY13" fmla="*/ 68 h 10000"/>
              <a:gd name="connsiteX14" fmla="*/ 10000 w 10000"/>
              <a:gd name="connsiteY14" fmla="*/ 0 h 10000"/>
              <a:gd name="connsiteX0" fmla="*/ 0 w 10000"/>
              <a:gd name="connsiteY0" fmla="*/ 10000 h 10000"/>
              <a:gd name="connsiteX1" fmla="*/ 346 w 10000"/>
              <a:gd name="connsiteY1" fmla="*/ 8736 h 10000"/>
              <a:gd name="connsiteX2" fmla="*/ 986 w 10000"/>
              <a:gd name="connsiteY2" fmla="*/ 7336 h 10000"/>
              <a:gd name="connsiteX3" fmla="*/ 1245 w 10000"/>
              <a:gd name="connsiteY3" fmla="*/ 6644 h 10000"/>
              <a:gd name="connsiteX4" fmla="*/ 1710 w 10000"/>
              <a:gd name="connsiteY4" fmla="*/ 5734 h 10000"/>
              <a:gd name="connsiteX5" fmla="*/ 2318 w 10000"/>
              <a:gd name="connsiteY5" fmla="*/ 4545 h 10000"/>
              <a:gd name="connsiteX6" fmla="*/ 2811 w 10000"/>
              <a:gd name="connsiteY6" fmla="*/ 3702 h 10000"/>
              <a:gd name="connsiteX7" fmla="*/ 3189 w 10000"/>
              <a:gd name="connsiteY7" fmla="*/ 3213 h 10000"/>
              <a:gd name="connsiteX8" fmla="*/ 4193 w 10000"/>
              <a:gd name="connsiteY8" fmla="*/ 2167 h 10000"/>
              <a:gd name="connsiteX9" fmla="*/ 4793 w 10000"/>
              <a:gd name="connsiteY9" fmla="*/ 1806 h 10000"/>
              <a:gd name="connsiteX10" fmla="*/ 5541 w 10000"/>
              <a:gd name="connsiteY10" fmla="*/ 1084 h 10000"/>
              <a:gd name="connsiteX11" fmla="*/ 6696 w 10000"/>
              <a:gd name="connsiteY11" fmla="*/ 632 h 10000"/>
              <a:gd name="connsiteX12" fmla="*/ 7638 w 10000"/>
              <a:gd name="connsiteY12" fmla="*/ 361 h 10000"/>
              <a:gd name="connsiteX13" fmla="*/ 8434 w 10000"/>
              <a:gd name="connsiteY13" fmla="*/ 68 h 10000"/>
              <a:gd name="connsiteX14" fmla="*/ 10000 w 10000"/>
              <a:gd name="connsiteY14" fmla="*/ 0 h 10000"/>
              <a:gd name="connsiteX0" fmla="*/ 0 w 10000"/>
              <a:gd name="connsiteY0" fmla="*/ 10000 h 10000"/>
              <a:gd name="connsiteX1" fmla="*/ 346 w 10000"/>
              <a:gd name="connsiteY1" fmla="*/ 8736 h 10000"/>
              <a:gd name="connsiteX2" fmla="*/ 986 w 10000"/>
              <a:gd name="connsiteY2" fmla="*/ 7336 h 10000"/>
              <a:gd name="connsiteX3" fmla="*/ 1245 w 10000"/>
              <a:gd name="connsiteY3" fmla="*/ 6644 h 10000"/>
              <a:gd name="connsiteX4" fmla="*/ 1710 w 10000"/>
              <a:gd name="connsiteY4" fmla="*/ 5734 h 10000"/>
              <a:gd name="connsiteX5" fmla="*/ 2318 w 10000"/>
              <a:gd name="connsiteY5" fmla="*/ 4545 h 10000"/>
              <a:gd name="connsiteX6" fmla="*/ 2811 w 10000"/>
              <a:gd name="connsiteY6" fmla="*/ 3702 h 10000"/>
              <a:gd name="connsiteX7" fmla="*/ 3189 w 10000"/>
              <a:gd name="connsiteY7" fmla="*/ 3213 h 10000"/>
              <a:gd name="connsiteX8" fmla="*/ 4193 w 10000"/>
              <a:gd name="connsiteY8" fmla="*/ 2167 h 10000"/>
              <a:gd name="connsiteX9" fmla="*/ 4942 w 10000"/>
              <a:gd name="connsiteY9" fmla="*/ 1445 h 10000"/>
              <a:gd name="connsiteX10" fmla="*/ 5541 w 10000"/>
              <a:gd name="connsiteY10" fmla="*/ 1084 h 10000"/>
              <a:gd name="connsiteX11" fmla="*/ 6696 w 10000"/>
              <a:gd name="connsiteY11" fmla="*/ 632 h 10000"/>
              <a:gd name="connsiteX12" fmla="*/ 7638 w 10000"/>
              <a:gd name="connsiteY12" fmla="*/ 361 h 10000"/>
              <a:gd name="connsiteX13" fmla="*/ 8434 w 10000"/>
              <a:gd name="connsiteY13" fmla="*/ 68 h 10000"/>
              <a:gd name="connsiteX14" fmla="*/ 10000 w 10000"/>
              <a:gd name="connsiteY14" fmla="*/ 0 h 10000"/>
              <a:gd name="connsiteX0" fmla="*/ 0 w 10000"/>
              <a:gd name="connsiteY0" fmla="*/ 10000 h 10000"/>
              <a:gd name="connsiteX1" fmla="*/ 346 w 10000"/>
              <a:gd name="connsiteY1" fmla="*/ 8736 h 10000"/>
              <a:gd name="connsiteX2" fmla="*/ 986 w 10000"/>
              <a:gd name="connsiteY2" fmla="*/ 7336 h 10000"/>
              <a:gd name="connsiteX3" fmla="*/ 1245 w 10000"/>
              <a:gd name="connsiteY3" fmla="*/ 6644 h 10000"/>
              <a:gd name="connsiteX4" fmla="*/ 1710 w 10000"/>
              <a:gd name="connsiteY4" fmla="*/ 5734 h 10000"/>
              <a:gd name="connsiteX5" fmla="*/ 2318 w 10000"/>
              <a:gd name="connsiteY5" fmla="*/ 4545 h 10000"/>
              <a:gd name="connsiteX6" fmla="*/ 2811 w 10000"/>
              <a:gd name="connsiteY6" fmla="*/ 3702 h 10000"/>
              <a:gd name="connsiteX7" fmla="*/ 3189 w 10000"/>
              <a:gd name="connsiteY7" fmla="*/ 3213 h 10000"/>
              <a:gd name="connsiteX8" fmla="*/ 4193 w 10000"/>
              <a:gd name="connsiteY8" fmla="*/ 1806 h 10000"/>
              <a:gd name="connsiteX9" fmla="*/ 4942 w 10000"/>
              <a:gd name="connsiteY9" fmla="*/ 1445 h 10000"/>
              <a:gd name="connsiteX10" fmla="*/ 5541 w 10000"/>
              <a:gd name="connsiteY10" fmla="*/ 1084 h 10000"/>
              <a:gd name="connsiteX11" fmla="*/ 6696 w 10000"/>
              <a:gd name="connsiteY11" fmla="*/ 632 h 10000"/>
              <a:gd name="connsiteX12" fmla="*/ 7638 w 10000"/>
              <a:gd name="connsiteY12" fmla="*/ 361 h 10000"/>
              <a:gd name="connsiteX13" fmla="*/ 8434 w 10000"/>
              <a:gd name="connsiteY13" fmla="*/ 68 h 10000"/>
              <a:gd name="connsiteX14" fmla="*/ 10000 w 10000"/>
              <a:gd name="connsiteY14" fmla="*/ 0 h 10000"/>
              <a:gd name="connsiteX0" fmla="*/ 0 w 10000"/>
              <a:gd name="connsiteY0" fmla="*/ 10000 h 10000"/>
              <a:gd name="connsiteX1" fmla="*/ 346 w 10000"/>
              <a:gd name="connsiteY1" fmla="*/ 8736 h 10000"/>
              <a:gd name="connsiteX2" fmla="*/ 986 w 10000"/>
              <a:gd name="connsiteY2" fmla="*/ 7336 h 10000"/>
              <a:gd name="connsiteX3" fmla="*/ 1245 w 10000"/>
              <a:gd name="connsiteY3" fmla="*/ 6644 h 10000"/>
              <a:gd name="connsiteX4" fmla="*/ 1710 w 10000"/>
              <a:gd name="connsiteY4" fmla="*/ 5734 h 10000"/>
              <a:gd name="connsiteX5" fmla="*/ 2318 w 10000"/>
              <a:gd name="connsiteY5" fmla="*/ 4545 h 10000"/>
              <a:gd name="connsiteX6" fmla="*/ 2811 w 10000"/>
              <a:gd name="connsiteY6" fmla="*/ 3702 h 10000"/>
              <a:gd name="connsiteX7" fmla="*/ 3445 w 10000"/>
              <a:gd name="connsiteY7" fmla="*/ 2528 h 10000"/>
              <a:gd name="connsiteX8" fmla="*/ 4193 w 10000"/>
              <a:gd name="connsiteY8" fmla="*/ 1806 h 10000"/>
              <a:gd name="connsiteX9" fmla="*/ 4942 w 10000"/>
              <a:gd name="connsiteY9" fmla="*/ 1445 h 10000"/>
              <a:gd name="connsiteX10" fmla="*/ 5541 w 10000"/>
              <a:gd name="connsiteY10" fmla="*/ 1084 h 10000"/>
              <a:gd name="connsiteX11" fmla="*/ 6696 w 10000"/>
              <a:gd name="connsiteY11" fmla="*/ 632 h 10000"/>
              <a:gd name="connsiteX12" fmla="*/ 7638 w 10000"/>
              <a:gd name="connsiteY12" fmla="*/ 361 h 10000"/>
              <a:gd name="connsiteX13" fmla="*/ 8434 w 10000"/>
              <a:gd name="connsiteY13" fmla="*/ 68 h 10000"/>
              <a:gd name="connsiteX14" fmla="*/ 10000 w 10000"/>
              <a:gd name="connsiteY14" fmla="*/ 0 h 10000"/>
              <a:gd name="connsiteX0" fmla="*/ 0 w 10000"/>
              <a:gd name="connsiteY0" fmla="*/ 10000 h 10000"/>
              <a:gd name="connsiteX1" fmla="*/ 346 w 10000"/>
              <a:gd name="connsiteY1" fmla="*/ 8736 h 10000"/>
              <a:gd name="connsiteX2" fmla="*/ 899 w 10000"/>
              <a:gd name="connsiteY2" fmla="*/ 7585 h 10000"/>
              <a:gd name="connsiteX3" fmla="*/ 1245 w 10000"/>
              <a:gd name="connsiteY3" fmla="*/ 6644 h 10000"/>
              <a:gd name="connsiteX4" fmla="*/ 1710 w 10000"/>
              <a:gd name="connsiteY4" fmla="*/ 5734 h 10000"/>
              <a:gd name="connsiteX5" fmla="*/ 2318 w 10000"/>
              <a:gd name="connsiteY5" fmla="*/ 4545 h 10000"/>
              <a:gd name="connsiteX6" fmla="*/ 2811 w 10000"/>
              <a:gd name="connsiteY6" fmla="*/ 3702 h 10000"/>
              <a:gd name="connsiteX7" fmla="*/ 3445 w 10000"/>
              <a:gd name="connsiteY7" fmla="*/ 2528 h 10000"/>
              <a:gd name="connsiteX8" fmla="*/ 4193 w 10000"/>
              <a:gd name="connsiteY8" fmla="*/ 1806 h 10000"/>
              <a:gd name="connsiteX9" fmla="*/ 4942 w 10000"/>
              <a:gd name="connsiteY9" fmla="*/ 1445 h 10000"/>
              <a:gd name="connsiteX10" fmla="*/ 5541 w 10000"/>
              <a:gd name="connsiteY10" fmla="*/ 1084 h 10000"/>
              <a:gd name="connsiteX11" fmla="*/ 6696 w 10000"/>
              <a:gd name="connsiteY11" fmla="*/ 632 h 10000"/>
              <a:gd name="connsiteX12" fmla="*/ 7638 w 10000"/>
              <a:gd name="connsiteY12" fmla="*/ 361 h 10000"/>
              <a:gd name="connsiteX13" fmla="*/ 8434 w 10000"/>
              <a:gd name="connsiteY13" fmla="*/ 68 h 10000"/>
              <a:gd name="connsiteX14" fmla="*/ 10000 w 10000"/>
              <a:gd name="connsiteY14" fmla="*/ 0 h 10000"/>
              <a:gd name="connsiteX0" fmla="*/ 0 w 10000"/>
              <a:gd name="connsiteY0" fmla="*/ 10000 h 10000"/>
              <a:gd name="connsiteX1" fmla="*/ 449 w 10000"/>
              <a:gd name="connsiteY1" fmla="*/ 8307 h 10000"/>
              <a:gd name="connsiteX2" fmla="*/ 899 w 10000"/>
              <a:gd name="connsiteY2" fmla="*/ 7585 h 10000"/>
              <a:gd name="connsiteX3" fmla="*/ 1245 w 10000"/>
              <a:gd name="connsiteY3" fmla="*/ 6644 h 10000"/>
              <a:gd name="connsiteX4" fmla="*/ 1710 w 10000"/>
              <a:gd name="connsiteY4" fmla="*/ 5734 h 10000"/>
              <a:gd name="connsiteX5" fmla="*/ 2318 w 10000"/>
              <a:gd name="connsiteY5" fmla="*/ 4545 h 10000"/>
              <a:gd name="connsiteX6" fmla="*/ 2811 w 10000"/>
              <a:gd name="connsiteY6" fmla="*/ 3702 h 10000"/>
              <a:gd name="connsiteX7" fmla="*/ 3445 w 10000"/>
              <a:gd name="connsiteY7" fmla="*/ 2528 h 10000"/>
              <a:gd name="connsiteX8" fmla="*/ 4193 w 10000"/>
              <a:gd name="connsiteY8" fmla="*/ 1806 h 10000"/>
              <a:gd name="connsiteX9" fmla="*/ 4942 w 10000"/>
              <a:gd name="connsiteY9" fmla="*/ 1445 h 10000"/>
              <a:gd name="connsiteX10" fmla="*/ 5541 w 10000"/>
              <a:gd name="connsiteY10" fmla="*/ 1084 h 10000"/>
              <a:gd name="connsiteX11" fmla="*/ 6696 w 10000"/>
              <a:gd name="connsiteY11" fmla="*/ 632 h 10000"/>
              <a:gd name="connsiteX12" fmla="*/ 7638 w 10000"/>
              <a:gd name="connsiteY12" fmla="*/ 361 h 10000"/>
              <a:gd name="connsiteX13" fmla="*/ 8434 w 10000"/>
              <a:gd name="connsiteY13" fmla="*/ 68 h 10000"/>
              <a:gd name="connsiteX14" fmla="*/ 10000 w 10000"/>
              <a:gd name="connsiteY14" fmla="*/ 0 h 10000"/>
              <a:gd name="connsiteX0" fmla="*/ 0 w 10000"/>
              <a:gd name="connsiteY0" fmla="*/ 10000 h 10000"/>
              <a:gd name="connsiteX1" fmla="*/ 449 w 10000"/>
              <a:gd name="connsiteY1" fmla="*/ 8307 h 10000"/>
              <a:gd name="connsiteX2" fmla="*/ 899 w 10000"/>
              <a:gd name="connsiteY2" fmla="*/ 7223 h 10000"/>
              <a:gd name="connsiteX3" fmla="*/ 1245 w 10000"/>
              <a:gd name="connsiteY3" fmla="*/ 6644 h 10000"/>
              <a:gd name="connsiteX4" fmla="*/ 1710 w 10000"/>
              <a:gd name="connsiteY4" fmla="*/ 5734 h 10000"/>
              <a:gd name="connsiteX5" fmla="*/ 2318 w 10000"/>
              <a:gd name="connsiteY5" fmla="*/ 4545 h 10000"/>
              <a:gd name="connsiteX6" fmla="*/ 2811 w 10000"/>
              <a:gd name="connsiteY6" fmla="*/ 3702 h 10000"/>
              <a:gd name="connsiteX7" fmla="*/ 3445 w 10000"/>
              <a:gd name="connsiteY7" fmla="*/ 2528 h 10000"/>
              <a:gd name="connsiteX8" fmla="*/ 4193 w 10000"/>
              <a:gd name="connsiteY8" fmla="*/ 1806 h 10000"/>
              <a:gd name="connsiteX9" fmla="*/ 4942 w 10000"/>
              <a:gd name="connsiteY9" fmla="*/ 1445 h 10000"/>
              <a:gd name="connsiteX10" fmla="*/ 5541 w 10000"/>
              <a:gd name="connsiteY10" fmla="*/ 1084 h 10000"/>
              <a:gd name="connsiteX11" fmla="*/ 6696 w 10000"/>
              <a:gd name="connsiteY11" fmla="*/ 632 h 10000"/>
              <a:gd name="connsiteX12" fmla="*/ 7638 w 10000"/>
              <a:gd name="connsiteY12" fmla="*/ 361 h 10000"/>
              <a:gd name="connsiteX13" fmla="*/ 8434 w 10000"/>
              <a:gd name="connsiteY13" fmla="*/ 68 h 10000"/>
              <a:gd name="connsiteX14" fmla="*/ 10000 w 10000"/>
              <a:gd name="connsiteY1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115" y="9579"/>
                  <a:pt x="337" y="8728"/>
                  <a:pt x="449" y="8307"/>
                </a:cubicBezTo>
                <a:cubicBezTo>
                  <a:pt x="599" y="7743"/>
                  <a:pt x="706" y="7690"/>
                  <a:pt x="899" y="7223"/>
                </a:cubicBezTo>
                <a:cubicBezTo>
                  <a:pt x="989" y="7005"/>
                  <a:pt x="1154" y="6862"/>
                  <a:pt x="1245" y="6644"/>
                </a:cubicBezTo>
                <a:cubicBezTo>
                  <a:pt x="1382" y="6313"/>
                  <a:pt x="1560" y="6035"/>
                  <a:pt x="1710" y="5734"/>
                </a:cubicBezTo>
                <a:cubicBezTo>
                  <a:pt x="1906" y="5342"/>
                  <a:pt x="2087" y="4816"/>
                  <a:pt x="2318" y="4545"/>
                </a:cubicBezTo>
                <a:cubicBezTo>
                  <a:pt x="2452" y="4221"/>
                  <a:pt x="2630" y="3860"/>
                  <a:pt x="2811" y="3702"/>
                </a:cubicBezTo>
                <a:cubicBezTo>
                  <a:pt x="2920" y="3446"/>
                  <a:pt x="3311" y="2693"/>
                  <a:pt x="3445" y="2528"/>
                </a:cubicBezTo>
                <a:cubicBezTo>
                  <a:pt x="3872" y="2016"/>
                  <a:pt x="3719" y="1994"/>
                  <a:pt x="4193" y="1806"/>
                </a:cubicBezTo>
                <a:cubicBezTo>
                  <a:pt x="4383" y="1641"/>
                  <a:pt x="4589" y="1573"/>
                  <a:pt x="4942" y="1445"/>
                </a:cubicBezTo>
                <a:cubicBezTo>
                  <a:pt x="5163" y="1363"/>
                  <a:pt x="5323" y="1220"/>
                  <a:pt x="5541" y="1084"/>
                </a:cubicBezTo>
                <a:cubicBezTo>
                  <a:pt x="5922" y="851"/>
                  <a:pt x="6293" y="715"/>
                  <a:pt x="6696" y="632"/>
                </a:cubicBezTo>
                <a:cubicBezTo>
                  <a:pt x="7045" y="557"/>
                  <a:pt x="7295" y="519"/>
                  <a:pt x="7638" y="361"/>
                </a:cubicBezTo>
                <a:cubicBezTo>
                  <a:pt x="7869" y="256"/>
                  <a:pt x="8200" y="90"/>
                  <a:pt x="8434" y="68"/>
                </a:cubicBezTo>
                <a:cubicBezTo>
                  <a:pt x="9226" y="0"/>
                  <a:pt x="9466" y="0"/>
                  <a:pt x="1000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67014" name="Text Box 6"/>
          <p:cNvSpPr txBox="1">
            <a:spLocks noChangeArrowheads="1"/>
          </p:cNvSpPr>
          <p:nvPr/>
        </p:nvSpPr>
        <p:spPr bwMode="auto">
          <a:xfrm>
            <a:off x="5867400" y="838200"/>
            <a:ext cx="28488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charset="0"/>
              </a:rPr>
              <a:t>Implant growth curve</a:t>
            </a:r>
          </a:p>
        </p:txBody>
      </p:sp>
      <p:sp>
        <p:nvSpPr>
          <p:cNvPr id="1067015" name="Text Box 7"/>
          <p:cNvSpPr txBox="1">
            <a:spLocks noChangeArrowheads="1"/>
          </p:cNvSpPr>
          <p:nvPr/>
        </p:nvSpPr>
        <p:spPr bwMode="auto">
          <a:xfrm>
            <a:off x="4937125" y="2936875"/>
            <a:ext cx="2045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charset="0"/>
              </a:rPr>
              <a:t>Non-implanted</a:t>
            </a:r>
            <a:endParaRPr lang="en-US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067018" name="AutoShape 10"/>
          <p:cNvSpPr>
            <a:spLocks noChangeArrowheads="1"/>
          </p:cNvSpPr>
          <p:nvPr/>
        </p:nvSpPr>
        <p:spPr bwMode="auto">
          <a:xfrm>
            <a:off x="2743200" y="30480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67019" name="Text Box 11"/>
          <p:cNvSpPr txBox="1">
            <a:spLocks noChangeArrowheads="1"/>
          </p:cNvSpPr>
          <p:nvPr/>
        </p:nvSpPr>
        <p:spPr bwMode="auto">
          <a:xfrm>
            <a:off x="1676400" y="2438400"/>
            <a:ext cx="17283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charset="0"/>
              </a:rPr>
              <a:t>Implant date</a:t>
            </a:r>
          </a:p>
        </p:txBody>
      </p:sp>
      <p:sp>
        <p:nvSpPr>
          <p:cNvPr id="1067020" name="AutoShape 12"/>
          <p:cNvSpPr>
            <a:spLocks noChangeArrowheads="1"/>
          </p:cNvSpPr>
          <p:nvPr/>
        </p:nvSpPr>
        <p:spPr bwMode="auto">
          <a:xfrm>
            <a:off x="6400800" y="1295400"/>
            <a:ext cx="228600" cy="3810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67021" name="AutoShape 13"/>
          <p:cNvSpPr>
            <a:spLocks noChangeArrowheads="1"/>
          </p:cNvSpPr>
          <p:nvPr/>
        </p:nvSpPr>
        <p:spPr bwMode="auto">
          <a:xfrm>
            <a:off x="4572000" y="2667000"/>
            <a:ext cx="3048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67022" name="AutoShape 14"/>
          <p:cNvCxnSpPr>
            <a:cxnSpLocks noChangeShapeType="1"/>
            <a:stCxn id="1067021" idx="4"/>
            <a:endCxn id="1067020" idx="2"/>
          </p:cNvCxnSpPr>
          <p:nvPr/>
        </p:nvCxnSpPr>
        <p:spPr bwMode="auto">
          <a:xfrm flipV="1">
            <a:off x="4876800" y="1676400"/>
            <a:ext cx="1568450" cy="110648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505200" y="4800600"/>
            <a:ext cx="1987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Days of Life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2438400"/>
            <a:ext cx="468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</a:rPr>
              <a:t>kg</a:t>
            </a: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838200" y="5791200"/>
            <a:ext cx="3048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43000" y="5725180"/>
            <a:ext cx="5103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= Fat endpoint marketing target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smtClean="0"/>
              <a:t>Placement of Implant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Only approved location: </a:t>
            </a:r>
            <a:r>
              <a:rPr lang="en-US" sz="2800" b="1" i="1" dirty="0" smtClean="0"/>
              <a:t>Middle third of the back side of the ear</a:t>
            </a:r>
          </a:p>
          <a:p>
            <a:pPr eaLnBrk="1" hangingPunct="1"/>
            <a:r>
              <a:rPr lang="en-US" sz="2800" dirty="0" smtClean="0"/>
              <a:t>Ear is removed and discarded at time of slaughter, reducing any food supply risk</a:t>
            </a:r>
          </a:p>
          <a:p>
            <a:pPr eaLnBrk="1" hangingPunct="1"/>
            <a:endParaRPr lang="en-US" sz="2800" b="1" dirty="0" smtClean="0"/>
          </a:p>
        </p:txBody>
      </p:sp>
      <p:pic>
        <p:nvPicPr>
          <p:cNvPr id="4" name="Picture 5" descr="Slides 0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886200"/>
            <a:ext cx="4191000" cy="3143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from implants: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Suckling:</a:t>
            </a:r>
          </a:p>
          <a:p>
            <a:pPr lvl="1"/>
            <a:r>
              <a:rPr lang="en-US" dirty="0" smtClean="0"/>
              <a:t>10-30 </a:t>
            </a:r>
            <a:r>
              <a:rPr lang="en-US" dirty="0" err="1" smtClean="0"/>
              <a:t>lbs</a:t>
            </a:r>
            <a:endParaRPr lang="en-US" dirty="0" smtClean="0"/>
          </a:p>
          <a:p>
            <a:r>
              <a:rPr lang="en-US" dirty="0" smtClean="0"/>
              <a:t>Stocker / backgrounding:</a:t>
            </a:r>
          </a:p>
          <a:p>
            <a:pPr lvl="1"/>
            <a:r>
              <a:rPr lang="en-US" dirty="0" smtClean="0"/>
              <a:t>20-30 </a:t>
            </a:r>
            <a:r>
              <a:rPr lang="en-US" dirty="0" err="1" smtClean="0"/>
              <a:t>lbs</a:t>
            </a:r>
            <a:endParaRPr lang="en-US" dirty="0" smtClean="0"/>
          </a:p>
          <a:p>
            <a:r>
              <a:rPr lang="en-US" dirty="0" smtClean="0"/>
              <a:t>Finishing:</a:t>
            </a:r>
          </a:p>
          <a:p>
            <a:pPr lvl="1"/>
            <a:r>
              <a:rPr lang="en-US" dirty="0" smtClean="0"/>
              <a:t>40-150 </a:t>
            </a:r>
            <a:r>
              <a:rPr lang="en-US" dirty="0" err="1" smtClean="0"/>
              <a:t>lbs</a:t>
            </a:r>
            <a:r>
              <a:rPr lang="en-US" dirty="0" smtClean="0"/>
              <a:t>, depending on days on feed</a:t>
            </a:r>
          </a:p>
          <a:p>
            <a:pPr lvl="2"/>
            <a:r>
              <a:rPr lang="en-US" dirty="0" smtClean="0"/>
              <a:t>Yearlings: 		40-50 </a:t>
            </a:r>
            <a:r>
              <a:rPr lang="en-US" dirty="0" err="1" smtClean="0"/>
              <a:t>lbs</a:t>
            </a:r>
            <a:endParaRPr lang="en-US" dirty="0" smtClean="0"/>
          </a:p>
          <a:p>
            <a:pPr lvl="2"/>
            <a:r>
              <a:rPr lang="en-US" dirty="0" smtClean="0"/>
              <a:t>4-500 </a:t>
            </a:r>
            <a:r>
              <a:rPr lang="en-US" dirty="0" err="1" smtClean="0"/>
              <a:t>lb</a:t>
            </a:r>
            <a:r>
              <a:rPr lang="en-US" dirty="0" smtClean="0"/>
              <a:t> calves:		60-100 </a:t>
            </a:r>
            <a:r>
              <a:rPr lang="en-US" dirty="0" err="1" smtClean="0"/>
              <a:t>lbs</a:t>
            </a:r>
            <a:endParaRPr lang="en-US" dirty="0" smtClean="0"/>
          </a:p>
          <a:p>
            <a:pPr lvl="2"/>
            <a:r>
              <a:rPr lang="en-US" dirty="0" smtClean="0"/>
              <a:t>Calf-fed Holsteins:	100-150 </a:t>
            </a:r>
            <a:r>
              <a:rPr lang="en-US" dirty="0" err="1" smtClean="0"/>
              <a:t>lbs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35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Is Implanted Beef Safe?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0"/>
            <a:ext cx="8153400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3 oz serving of </a:t>
            </a:r>
            <a:r>
              <a:rPr lang="en-US" sz="2800" dirty="0" err="1" smtClean="0"/>
              <a:t>unimplanted</a:t>
            </a:r>
            <a:r>
              <a:rPr lang="en-US" sz="2800" dirty="0" smtClean="0"/>
              <a:t> beef = 1.3 </a:t>
            </a:r>
            <a:r>
              <a:rPr lang="en-US" sz="2800" dirty="0" err="1" smtClean="0"/>
              <a:t>ng</a:t>
            </a:r>
            <a:r>
              <a:rPr lang="en-US" sz="2800" dirty="0" smtClean="0"/>
              <a:t> estrogen</a:t>
            </a:r>
          </a:p>
          <a:p>
            <a:r>
              <a:rPr lang="en-US" sz="2800" dirty="0" smtClean="0"/>
              <a:t>3 </a:t>
            </a:r>
            <a:r>
              <a:rPr lang="en-US" sz="2800" dirty="0"/>
              <a:t>oz serving of implanted beef = </a:t>
            </a:r>
            <a:r>
              <a:rPr lang="en-US" sz="2800" dirty="0" smtClean="0"/>
              <a:t>1.9 </a:t>
            </a:r>
            <a:r>
              <a:rPr lang="en-US" sz="2800" dirty="0" err="1"/>
              <a:t>ng</a:t>
            </a:r>
            <a:r>
              <a:rPr lang="en-US" sz="2800" dirty="0"/>
              <a:t> estrogen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Take Homes: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Implants use hormones similar / identical to those already in the beef animal</a:t>
            </a:r>
          </a:p>
          <a:p>
            <a:pPr eaLnBrk="1" hangingPunct="1"/>
            <a:r>
              <a:rPr lang="en-US" sz="3200" dirty="0" smtClean="0"/>
              <a:t>Implants improve lifetime cost efficiency of beef production by ~10%</a:t>
            </a:r>
          </a:p>
          <a:p>
            <a:pPr eaLnBrk="1" hangingPunct="1"/>
            <a:r>
              <a:rPr lang="en-US" sz="3200" dirty="0" smtClean="0"/>
              <a:t>Implants act using other messenger systems in the body to affect growth</a:t>
            </a:r>
          </a:p>
          <a:p>
            <a:pPr eaLnBrk="1" hangingPunct="1"/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Take Homes: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Coated implants increase the duration of release of combination E2-TBA implants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Take Homes: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200" dirty="0" smtClean="0"/>
              <a:t>Hormones </a:t>
            </a:r>
            <a:r>
              <a:rPr lang="en-US" sz="3200" b="1" i="1" u="sng" dirty="0" smtClean="0"/>
              <a:t>ARE NOT </a:t>
            </a:r>
            <a:r>
              <a:rPr lang="en-US" sz="3200" dirty="0" smtClean="0"/>
              <a:t>the issue!</a:t>
            </a:r>
          </a:p>
          <a:p>
            <a:pPr eaLnBrk="1" hangingPunct="1"/>
            <a:r>
              <a:rPr lang="en-US" sz="3200" dirty="0" smtClean="0"/>
              <a:t>Estrogen content of many other foods is many times higher than beef</a:t>
            </a:r>
          </a:p>
          <a:p>
            <a:pPr eaLnBrk="1" hangingPunct="1"/>
            <a:r>
              <a:rPr lang="en-US" sz="3200" dirty="0" smtClean="0"/>
              <a:t>But that’s not a problem either.  Your body produces several hundred thousand or </a:t>
            </a:r>
            <a:r>
              <a:rPr lang="en-US" sz="3200" b="1" i="1" u="sng" dirty="0" smtClean="0"/>
              <a:t>MILLION</a:t>
            </a:r>
            <a:r>
              <a:rPr lang="en-US" sz="3200" dirty="0" smtClean="0"/>
              <a:t> times as much </a:t>
            </a:r>
            <a:r>
              <a:rPr lang="en-US" sz="3200" u="sng" dirty="0" smtClean="0"/>
              <a:t>every day</a:t>
            </a:r>
            <a:r>
              <a:rPr lang="en-US" sz="3200" dirty="0" smtClean="0"/>
              <a:t>!</a:t>
            </a:r>
          </a:p>
          <a:p>
            <a:pPr eaLnBrk="1" hangingPunct="1"/>
            <a:r>
              <a:rPr lang="en-US" sz="3200" dirty="0" smtClean="0"/>
              <a:t>The Issue is:</a:t>
            </a:r>
          </a:p>
          <a:p>
            <a:pPr lvl="1"/>
            <a:r>
              <a:rPr lang="en-US" sz="3000" dirty="0" smtClean="0"/>
              <a:t>Beware of Who is on the sending end of the message and always question motivations.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st Rica Pics 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228600" y="4343400"/>
            <a:ext cx="8196262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a Nanogram?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38912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Nanogram</a:t>
            </a:r>
            <a:r>
              <a:rPr lang="en-US" sz="3200" dirty="0" smtClean="0"/>
              <a:t> per gram = 1 </a:t>
            </a:r>
            <a:r>
              <a:rPr lang="en-US" sz="3200" dirty="0"/>
              <a:t>part per billion (ppb)</a:t>
            </a:r>
          </a:p>
          <a:p>
            <a:r>
              <a:rPr lang="en-US" sz="3200" dirty="0"/>
              <a:t>~</a:t>
            </a:r>
            <a:r>
              <a:rPr lang="en-US" sz="3200" dirty="0" smtClean="0"/>
              <a:t>1 </a:t>
            </a:r>
            <a:r>
              <a:rPr lang="en-US" sz="3200" dirty="0"/>
              <a:t>blade of grass in a football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Foods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077200" cy="5029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800" dirty="0"/>
              <a:t>3 ounces:</a:t>
            </a:r>
          </a:p>
          <a:p>
            <a:r>
              <a:rPr lang="en-US" sz="2800" dirty="0" err="1" smtClean="0"/>
              <a:t>Unimplanted</a:t>
            </a:r>
            <a:r>
              <a:rPr lang="en-US" sz="2800" dirty="0" smtClean="0"/>
              <a:t> Beef		1.3 </a:t>
            </a:r>
            <a:r>
              <a:rPr lang="en-US" sz="2800" dirty="0" err="1" smtClean="0"/>
              <a:t>ng</a:t>
            </a:r>
            <a:endParaRPr lang="en-US" sz="2800" dirty="0" smtClean="0"/>
          </a:p>
          <a:p>
            <a:r>
              <a:rPr lang="en-US" sz="2800" dirty="0" smtClean="0"/>
              <a:t>Beef</a:t>
            </a:r>
            <a:r>
              <a:rPr lang="en-US" sz="2800" dirty="0"/>
              <a:t>				1.9 </a:t>
            </a:r>
            <a:r>
              <a:rPr lang="en-US" sz="2800" dirty="0" err="1"/>
              <a:t>ng</a:t>
            </a:r>
            <a:endParaRPr lang="en-US" sz="2800" dirty="0"/>
          </a:p>
          <a:p>
            <a:r>
              <a:rPr lang="en-US" sz="2800" dirty="0"/>
              <a:t>Milk				11 </a:t>
            </a:r>
            <a:r>
              <a:rPr lang="en-US" sz="2800" dirty="0" err="1"/>
              <a:t>ng</a:t>
            </a:r>
            <a:endParaRPr lang="en-US" sz="2800" dirty="0"/>
          </a:p>
          <a:p>
            <a:r>
              <a:rPr lang="en-US" sz="2800" dirty="0"/>
              <a:t>Potatoes			</a:t>
            </a:r>
            <a:r>
              <a:rPr lang="en-US" sz="2800" dirty="0" smtClean="0"/>
              <a:t>	225 </a:t>
            </a:r>
            <a:r>
              <a:rPr lang="en-US" sz="2800" dirty="0" err="1"/>
              <a:t>ng</a:t>
            </a:r>
            <a:endParaRPr lang="en-US" sz="2800" dirty="0"/>
          </a:p>
          <a:p>
            <a:r>
              <a:rPr lang="en-US" sz="2800" dirty="0"/>
              <a:t>Peas				340 </a:t>
            </a:r>
            <a:r>
              <a:rPr lang="en-US" sz="2800" dirty="0" err="1"/>
              <a:t>ng</a:t>
            </a:r>
            <a:endParaRPr lang="en-US" sz="2800" dirty="0"/>
          </a:p>
          <a:p>
            <a:r>
              <a:rPr lang="en-US" sz="2800" dirty="0"/>
              <a:t>Ice Cream			</a:t>
            </a:r>
            <a:r>
              <a:rPr lang="en-US" sz="2800" dirty="0" smtClean="0"/>
              <a:t>	520 </a:t>
            </a:r>
            <a:r>
              <a:rPr lang="en-US" sz="2800" dirty="0" err="1"/>
              <a:t>ng</a:t>
            </a:r>
            <a:endParaRPr lang="en-US" sz="2800" dirty="0"/>
          </a:p>
          <a:p>
            <a:r>
              <a:rPr lang="en-US" sz="2800" dirty="0"/>
              <a:t>Wheat Germ		</a:t>
            </a:r>
            <a:r>
              <a:rPr lang="en-US" sz="2800" dirty="0" smtClean="0"/>
              <a:t>	3,400 </a:t>
            </a:r>
            <a:r>
              <a:rPr lang="en-US" sz="2800" dirty="0" err="1" smtClean="0"/>
              <a:t>ng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Hormones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Found in ALL animals and plants</a:t>
            </a:r>
          </a:p>
          <a:p>
            <a:r>
              <a:rPr lang="en-US" sz="3600" dirty="0"/>
              <a:t>Naturally-occurring</a:t>
            </a:r>
          </a:p>
          <a:p>
            <a:r>
              <a:rPr lang="en-US" sz="3600" dirty="0"/>
              <a:t>Growth regulators</a:t>
            </a:r>
          </a:p>
          <a:p>
            <a:r>
              <a:rPr lang="en-US" sz="3600" dirty="0"/>
              <a:t>Essential for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627187"/>
          </a:xfrm>
        </p:spPr>
        <p:txBody>
          <a:bodyPr/>
          <a:lstStyle/>
          <a:p>
            <a:r>
              <a:rPr lang="en-US" dirty="0"/>
              <a:t>Normal Human Estrogen Production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62200"/>
            <a:ext cx="8686800" cy="40735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Pre-pubertal male 		41,500 </a:t>
            </a:r>
            <a:r>
              <a:rPr lang="en-US" sz="2800" dirty="0" err="1"/>
              <a:t>ng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Pre-pubertal female		54,000 </a:t>
            </a:r>
            <a:r>
              <a:rPr lang="en-US" sz="2800" dirty="0" err="1"/>
              <a:t>ng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Adult male			</a:t>
            </a:r>
            <a:r>
              <a:rPr lang="en-US" sz="2800" dirty="0" smtClean="0"/>
              <a:t>136,000 </a:t>
            </a:r>
            <a:r>
              <a:rPr lang="en-US" sz="2800" dirty="0" err="1"/>
              <a:t>ng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Adult female			480,000 </a:t>
            </a:r>
            <a:r>
              <a:rPr lang="en-US" sz="2800" dirty="0" err="1"/>
              <a:t>ng</a:t>
            </a:r>
            <a:endParaRPr lang="en-US" sz="2800" dirty="0"/>
          </a:p>
          <a:p>
            <a:pPr>
              <a:lnSpc>
                <a:spcPct val="90000"/>
              </a:lnSpc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None/>
            </a:pPr>
            <a:r>
              <a:rPr lang="en-US" sz="2800" dirty="0" smtClean="0"/>
              <a:t>…remember…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3 oz beef				1.9 </a:t>
            </a:r>
            <a:r>
              <a:rPr lang="en-US" sz="2800" dirty="0" err="1" smtClean="0"/>
              <a:t>ng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627187"/>
          </a:xfrm>
        </p:spPr>
        <p:txBody>
          <a:bodyPr/>
          <a:lstStyle/>
          <a:p>
            <a:r>
              <a:rPr lang="en-US" dirty="0"/>
              <a:t>Normal Human Estrogen Production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62200"/>
            <a:ext cx="8686800" cy="40735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Pre-pubertal male 		41,500 </a:t>
            </a:r>
            <a:r>
              <a:rPr lang="en-US" sz="2800" dirty="0" err="1"/>
              <a:t>ng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Pre-pubertal female		54,000 </a:t>
            </a:r>
            <a:r>
              <a:rPr lang="en-US" sz="2800" dirty="0" err="1"/>
              <a:t>ng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Adult male			</a:t>
            </a:r>
            <a:r>
              <a:rPr lang="en-US" sz="2800" dirty="0" smtClean="0"/>
              <a:t>136,000 </a:t>
            </a:r>
            <a:r>
              <a:rPr lang="en-US" sz="2800" dirty="0" err="1"/>
              <a:t>ng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Adult female			480,000 </a:t>
            </a:r>
            <a:r>
              <a:rPr lang="en-US" sz="2800" dirty="0" err="1"/>
              <a:t>ng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b="1" dirty="0"/>
              <a:t>Pregnant female		</a:t>
            </a:r>
            <a:r>
              <a:rPr lang="en-US" sz="2800" b="1" dirty="0" smtClean="0"/>
              <a:t>3,415,000 </a:t>
            </a:r>
            <a:r>
              <a:rPr lang="en-US" sz="2800" b="1" dirty="0" err="1"/>
              <a:t>ng</a:t>
            </a:r>
            <a:endParaRPr lang="en-US" sz="2800" b="1" dirty="0"/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r>
              <a:rPr lang="en-US" sz="2800" b="1" dirty="0"/>
              <a:t>Birth control pill		</a:t>
            </a:r>
            <a:r>
              <a:rPr lang="en-US" sz="2800" b="1" dirty="0" smtClean="0"/>
              <a:t>35,000 </a:t>
            </a:r>
            <a:r>
              <a:rPr lang="en-US" sz="2800" b="1" dirty="0" err="1"/>
              <a:t>ng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Additive Effect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Pre-pubertal male </a:t>
            </a:r>
            <a:r>
              <a:rPr lang="en-US" sz="2800" dirty="0" smtClean="0"/>
              <a:t>child  		 </a:t>
            </a:r>
            <a:r>
              <a:rPr lang="en-US" sz="2800" dirty="0"/>
              <a:t>41,500 </a:t>
            </a:r>
            <a:r>
              <a:rPr lang="en-US" sz="2800" dirty="0" err="1"/>
              <a:t>ng</a:t>
            </a:r>
            <a:endParaRPr lang="en-US" sz="2800" dirty="0"/>
          </a:p>
          <a:p>
            <a:r>
              <a:rPr lang="en-US" sz="2800" dirty="0"/>
              <a:t>3 oz implanted beef   </a:t>
            </a:r>
            <a:r>
              <a:rPr lang="en-US" sz="2800" dirty="0" smtClean="0"/>
              <a:t>           			1.9 </a:t>
            </a:r>
            <a:r>
              <a:rPr lang="en-US" sz="2800" dirty="0" err="1"/>
              <a:t>ng</a:t>
            </a:r>
            <a:endParaRPr lang="en-US" sz="2800" dirty="0"/>
          </a:p>
          <a:p>
            <a:endParaRPr lang="en-US" sz="2800" dirty="0"/>
          </a:p>
          <a:p>
            <a:pPr>
              <a:buFont typeface="Wingdings" pitchFamily="2" charset="2"/>
              <a:buNone/>
            </a:pPr>
            <a:r>
              <a:rPr lang="en-US" sz="2800" dirty="0"/>
              <a:t>					</a:t>
            </a:r>
            <a:r>
              <a:rPr lang="en-US" sz="2800" dirty="0" smtClean="0"/>
              <a:t>	Total</a:t>
            </a:r>
            <a:r>
              <a:rPr lang="en-US" sz="2800" dirty="0"/>
              <a:t>	41,501.9 </a:t>
            </a:r>
            <a:r>
              <a:rPr lang="en-US" sz="2800" dirty="0" err="1"/>
              <a:t>ng</a:t>
            </a:r>
            <a:endParaRPr lang="en-US" sz="2800" dirty="0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5334000" y="304800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1771</TotalTime>
  <Words>761</Words>
  <Application>Microsoft Office PowerPoint</Application>
  <PresentationFormat>On-screen Show (4:3)</PresentationFormat>
  <Paragraphs>182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Flow</vt:lpstr>
      <vt:lpstr>Growth Promotion Technology in Beef Cattle</vt:lpstr>
      <vt:lpstr>What’s all the fuss?</vt:lpstr>
      <vt:lpstr> Is Implanted Beef Safe?</vt:lpstr>
      <vt:lpstr>What’s a Nanogram?</vt:lpstr>
      <vt:lpstr>Other Foods</vt:lpstr>
      <vt:lpstr>Hormones</vt:lpstr>
      <vt:lpstr>Normal Human Estrogen Production</vt:lpstr>
      <vt:lpstr>Normal Human Estrogen Production</vt:lpstr>
      <vt:lpstr>Additive Effect</vt:lpstr>
      <vt:lpstr>Implication of Implants</vt:lpstr>
      <vt:lpstr>Implication of Implants</vt:lpstr>
      <vt:lpstr>So what’s it REALLY about?...</vt:lpstr>
      <vt:lpstr>Implant Approvals</vt:lpstr>
      <vt:lpstr>Types of Implants</vt:lpstr>
      <vt:lpstr>Planning the Program:</vt:lpstr>
      <vt:lpstr>Planning the Program:</vt:lpstr>
      <vt:lpstr>Conventional Implant Technology – Sustained release implants</vt:lpstr>
      <vt:lpstr>“Life” of an implant…</vt:lpstr>
      <vt:lpstr>“Life” of an implant…</vt:lpstr>
      <vt:lpstr>PowerPoint Presentation</vt:lpstr>
      <vt:lpstr>Benefits of Implants</vt:lpstr>
      <vt:lpstr>Implants on Grass</vt:lpstr>
      <vt:lpstr>PowerPoint Presentation</vt:lpstr>
      <vt:lpstr>PowerPoint Presentation</vt:lpstr>
      <vt:lpstr>Picture this…Protein deposition</vt:lpstr>
      <vt:lpstr>Picture this…Fat deposition</vt:lpstr>
      <vt:lpstr>PowerPoint Presentation</vt:lpstr>
      <vt:lpstr>Placement of Implant</vt:lpstr>
      <vt:lpstr>Return from implants:</vt:lpstr>
      <vt:lpstr>Take Homes:</vt:lpstr>
      <vt:lpstr>Take Homes:</vt:lpstr>
      <vt:lpstr>Take Homes:</vt:lpstr>
      <vt:lpstr>PowerPoint Presentation</vt:lpstr>
    </vt:vector>
  </TitlesOfParts>
  <Company>KSU Animal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Implants</dc:title>
  <dc:creator>Christopher Reinhardt</dc:creator>
  <cp:lastModifiedBy>Karen Marie Blakeslee</cp:lastModifiedBy>
  <cp:revision>161</cp:revision>
  <dcterms:created xsi:type="dcterms:W3CDTF">2009-12-02T17:29:45Z</dcterms:created>
  <dcterms:modified xsi:type="dcterms:W3CDTF">2015-11-12T19:31:12Z</dcterms:modified>
</cp:coreProperties>
</file>