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80" r:id="rId4"/>
    <p:sldId id="281" r:id="rId5"/>
    <p:sldId id="258" r:id="rId6"/>
    <p:sldId id="261" r:id="rId7"/>
    <p:sldId id="262" r:id="rId8"/>
    <p:sldId id="263" r:id="rId9"/>
    <p:sldId id="264" r:id="rId10"/>
    <p:sldId id="288" r:id="rId11"/>
    <p:sldId id="287" r:id="rId12"/>
    <p:sldId id="289" r:id="rId13"/>
    <p:sldId id="259" r:id="rId14"/>
    <p:sldId id="260" r:id="rId15"/>
    <p:sldId id="266" r:id="rId16"/>
    <p:sldId id="267" r:id="rId17"/>
    <p:sldId id="290" r:id="rId18"/>
    <p:sldId id="291" r:id="rId19"/>
    <p:sldId id="282" r:id="rId20"/>
    <p:sldId id="283" r:id="rId21"/>
    <p:sldId id="273" r:id="rId22"/>
    <p:sldId id="274" r:id="rId23"/>
    <p:sldId id="284" r:id="rId24"/>
    <p:sldId id="286" r:id="rId25"/>
    <p:sldId id="295" r:id="rId26"/>
    <p:sldId id="292" r:id="rId27"/>
    <p:sldId id="293" r:id="rId28"/>
    <p:sldId id="294" r:id="rId29"/>
    <p:sldId id="271" r:id="rId30"/>
    <p:sldId id="27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1" autoAdjust="0"/>
    <p:restoredTop sz="78462" autoAdjust="0"/>
  </p:normalViewPr>
  <p:slideViewPr>
    <p:cSldViewPr>
      <p:cViewPr>
        <p:scale>
          <a:sx n="75" d="100"/>
          <a:sy n="75" d="100"/>
        </p:scale>
        <p:origin x="-58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ADB69-7503-41CB-8123-C849950D8738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2B3CE-DEAA-4EAB-96CE-D975EA4C1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86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82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00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Asclepias</a:t>
            </a:r>
            <a:r>
              <a:rPr lang="en-US" dirty="0" smtClean="0"/>
              <a:t> </a:t>
            </a:r>
            <a:r>
              <a:rPr lang="en-US" dirty="0" err="1" smtClean="0"/>
              <a:t>subverticillata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 wanted to discuss this species in particular for the</a:t>
            </a:r>
            <a:r>
              <a:rPr lang="en-US" baseline="0" dirty="0" smtClean="0"/>
              <a:t> main reason that it is considered one of the most toxic species of milkweed in western rangelands</a:t>
            </a:r>
          </a:p>
          <a:p>
            <a:r>
              <a:rPr lang="en-US" baseline="0" dirty="0" smtClean="0"/>
              <a:t>In KS, the most toxic.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you can see it is restricted to very far western KS, but where it occurs it has the potential to become very abundant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Because it can do well  on disturbed, poor quality sites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It can form colonies due to the spreading nature of its root system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00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00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second most notable group of toxic plants includes</a:t>
            </a:r>
            <a:r>
              <a:rPr lang="en-US" baseline="0" dirty="0" smtClean="0"/>
              <a:t> the “locoweeds”, particularly notorious for the dramatic effects on grazing livestock</a:t>
            </a:r>
          </a:p>
          <a:p>
            <a:r>
              <a:rPr lang="en-US" dirty="0" smtClean="0"/>
              <a:t>Several characteristics make them of particular concern: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1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Swainsonine</a:t>
            </a:r>
            <a:r>
              <a:rPr lang="en-US" dirty="0" smtClean="0"/>
              <a:t> makes loco toxic.</a:t>
            </a:r>
          </a:p>
          <a:p>
            <a:endParaRPr lang="en-US" dirty="0" smtClean="0"/>
          </a:p>
          <a:p>
            <a:r>
              <a:rPr lang="en-US" dirty="0" smtClean="0"/>
              <a:t>Particularly nasty because:</a:t>
            </a:r>
          </a:p>
          <a:p>
            <a:r>
              <a:rPr lang="en-US" dirty="0" smtClean="0"/>
              <a:t>May</a:t>
            </a:r>
            <a:r>
              <a:rPr lang="en-US" baseline="0" dirty="0" smtClean="0"/>
              <a:t> take 2-3 weeks of grazing before symptoms appear</a:t>
            </a:r>
          </a:p>
          <a:p>
            <a:r>
              <a:rPr lang="en-US" baseline="0" dirty="0" smtClean="0"/>
              <a:t>No treatments available for poisoned animals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Causes neurological damage</a:t>
            </a:r>
          </a:p>
          <a:p>
            <a:r>
              <a:rPr lang="en-US" baseline="0" dirty="0" smtClean="0"/>
              <a:t>Emaciation</a:t>
            </a:r>
          </a:p>
          <a:p>
            <a:r>
              <a:rPr lang="en-US" baseline="0" dirty="0" smtClean="0"/>
              <a:t>Birth defects/abortions</a:t>
            </a:r>
          </a:p>
          <a:p>
            <a:r>
              <a:rPr lang="en-US" baseline="0" dirty="0" smtClean="0"/>
              <a:t>Congestive heart failure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Toxin excreted in milk, so calves can be poisoned.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09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 characteristics of individual species will vary but there are a few distinct characters that will help you know if you are looking at a potential locoweed.</a:t>
            </a:r>
          </a:p>
          <a:p>
            <a:r>
              <a:rPr lang="en-US" dirty="0" smtClean="0"/>
              <a:t>All members</a:t>
            </a:r>
            <a:r>
              <a:rPr lang="en-US" baseline="0" dirty="0" smtClean="0"/>
              <a:t> of the family have compound leaves, a 3 parted flower structure and form pods.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49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 the 15</a:t>
            </a:r>
            <a:r>
              <a:rPr lang="en-US" baseline="0" dirty="0" smtClean="0"/>
              <a:t> species of loco or milkvetch </a:t>
            </a:r>
            <a:r>
              <a:rPr lang="en-US" baseline="0" dirty="0" err="1" smtClean="0"/>
              <a:t>occuring</a:t>
            </a:r>
            <a:r>
              <a:rPr lang="en-US" baseline="0" dirty="0" smtClean="0"/>
              <a:t> in west </a:t>
            </a:r>
            <a:r>
              <a:rPr lang="en-US" baseline="0" dirty="0" err="1" smtClean="0"/>
              <a:t>ks</a:t>
            </a:r>
            <a:r>
              <a:rPr lang="en-US" baseline="0" dirty="0" smtClean="0"/>
              <a:t>, only 6 are toxic and only 4 of those are “true locos” containing </a:t>
            </a:r>
            <a:r>
              <a:rPr lang="en-US" baseline="0" dirty="0" err="1" smtClean="0"/>
              <a:t>swainsonine</a:t>
            </a:r>
            <a:endParaRPr lang="en-US" baseline="0" dirty="0" smtClean="0"/>
          </a:p>
          <a:p>
            <a:r>
              <a:rPr lang="en-US" baseline="0" dirty="0" smtClean="0"/>
              <a:t>The remaining 2 are toxic due to selenium accumulation.  Of the true locos, it would be worthwhile to discuss a few.   Mo milkvetch </a:t>
            </a:r>
            <a:r>
              <a:rPr lang="en-US" baseline="0" dirty="0" err="1" smtClean="0"/>
              <a:t>ususally</a:t>
            </a:r>
            <a:r>
              <a:rPr lang="en-US" baseline="0" dirty="0" smtClean="0"/>
              <a:t> very small statured and at least I think likely not as noticeable to cattle.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74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00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004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that we’ve covered a couple of the more known groups of toxic plants, I want to go over a couple more groups and a few </a:t>
            </a:r>
            <a:r>
              <a:rPr lang="en-US" dirty="0" err="1" smtClean="0"/>
              <a:t>indidivuals</a:t>
            </a:r>
            <a:r>
              <a:rPr lang="en-US" dirty="0" smtClean="0"/>
              <a:t> that are possible here. </a:t>
            </a:r>
          </a:p>
          <a:p>
            <a:r>
              <a:rPr lang="en-US" dirty="0" smtClean="0"/>
              <a:t>While the previous two groups can potentially cause significant losses under certain circumstances, there are quite a few other plants that can be just as problematic in the landscape.  Some much more common and abundant than milkweeds and locos.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71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lets start simple, lets define a toxic plant.</a:t>
            </a:r>
          </a:p>
          <a:p>
            <a:r>
              <a:rPr lang="en-US" dirty="0" smtClean="0"/>
              <a:t>These plants are going to be those that when consumed will cause a wide variety</a:t>
            </a:r>
            <a:r>
              <a:rPr lang="en-US" baseline="0" dirty="0" smtClean="0"/>
              <a:t> of effects ranging from death to,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….</a:t>
            </a:r>
          </a:p>
          <a:p>
            <a:r>
              <a:rPr lang="en-US" baseline="0" dirty="0" smtClean="0"/>
              <a:t>Combined, these plants do end up being a significant cause of loss in western rangelands.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71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Many factors influence nitrogen content:  plant itself, soil, weather conditions and even herbicide use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Livestock may be poisoned by harvest or </a:t>
            </a:r>
            <a:r>
              <a:rPr lang="en-US" dirty="0" err="1" smtClean="0"/>
              <a:t>nonharvested</a:t>
            </a:r>
            <a:r>
              <a:rPr lang="en-US" dirty="0" smtClean="0"/>
              <a:t> plant material/feed high in nitrogen</a:t>
            </a:r>
          </a:p>
          <a:p>
            <a:endParaRPr lang="en-US" baseline="0" dirty="0" smtClean="0"/>
          </a:p>
          <a:p>
            <a:r>
              <a:rPr lang="en-US" baseline="0" dirty="0" smtClean="0"/>
              <a:t>Plants containing more than 1.5 % nitrates by weight can be lethal to livestock</a:t>
            </a:r>
          </a:p>
          <a:p>
            <a:r>
              <a:rPr lang="en-US" baseline="0" dirty="0" smtClean="0"/>
              <a:t>.5 % can cause </a:t>
            </a:r>
            <a:r>
              <a:rPr lang="en-US" baseline="0" dirty="0" err="1" smtClean="0"/>
              <a:t>sublethal</a:t>
            </a:r>
            <a:r>
              <a:rPr lang="en-US" baseline="0" dirty="0" smtClean="0"/>
              <a:t> effects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Amount of plant material needed to poison varies by plant/concentration but .05% of an animals weight in nitrates is a lethal dose.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42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Its</a:t>
            </a:r>
            <a:r>
              <a:rPr lang="en-US" baseline="0" dirty="0" smtClean="0"/>
              <a:t> not necessarily all of the non-forage, naturally occurring plants in a landscape that will be problems for livestock.</a:t>
            </a:r>
            <a:endParaRPr lang="en-US" dirty="0" smtClean="0"/>
          </a:p>
          <a:p>
            <a:r>
              <a:rPr lang="en-US" dirty="0" smtClean="0"/>
              <a:t>Many plants,</a:t>
            </a:r>
            <a:r>
              <a:rPr lang="en-US" baseline="0" dirty="0" smtClean="0"/>
              <a:t> both crops and weeds, can accumulate dangerous amounts of nitrogen!</a:t>
            </a:r>
          </a:p>
          <a:p>
            <a:r>
              <a:rPr lang="en-US" baseline="0" dirty="0" smtClean="0"/>
              <a:t>These plants and many others can cause poisonings under the right circumstances.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28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Selenium Accumulating plants are quite a varied group and can be</a:t>
            </a:r>
            <a:r>
              <a:rPr lang="en-US" baseline="0" dirty="0" smtClean="0"/>
              <a:t> locally abundant in certain areas and is comprised mostly of forbs however some common grasses like western wheatgrass are included as well as some cultivated crops like alfalfa</a:t>
            </a:r>
          </a:p>
          <a:p>
            <a:r>
              <a:rPr lang="en-US" baseline="0" dirty="0" smtClean="0"/>
              <a:t>As you can see, this group of plants can be found throughout western KS, but I’ve noticed them most in the NW portion of the state, Scott Co. and up.</a:t>
            </a:r>
          </a:p>
          <a:p>
            <a:r>
              <a:rPr lang="en-US" baseline="0" dirty="0" smtClean="0"/>
              <a:t>Accumulation ability of plants in this group are highly variable, primary vs. secondary accumulators vs </a:t>
            </a:r>
            <a:r>
              <a:rPr lang="en-US" baseline="0" dirty="0" err="1" smtClean="0"/>
              <a:t>nonaccumulators</a:t>
            </a:r>
            <a:endParaRPr lang="en-US" baseline="0" dirty="0" smtClean="0"/>
          </a:p>
          <a:p>
            <a:r>
              <a:rPr lang="en-US" baseline="0" dirty="0" smtClean="0"/>
              <a:t>While these plants can be widespread regionally, they are only toxic if they are growing in areas where the soil is high in selenium.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99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what does selenium do?</a:t>
            </a:r>
          </a:p>
          <a:p>
            <a:r>
              <a:rPr lang="en-US" dirty="0" smtClean="0"/>
              <a:t>Selenium </a:t>
            </a:r>
            <a:r>
              <a:rPr lang="en-US" dirty="0" err="1" smtClean="0"/>
              <a:t>intox</a:t>
            </a:r>
            <a:r>
              <a:rPr lang="en-US" dirty="0" smtClean="0"/>
              <a:t> can be chronic or acute</a:t>
            </a:r>
          </a:p>
          <a:p>
            <a:r>
              <a:rPr lang="en-US" dirty="0" smtClean="0"/>
              <a:t>It appears the tricky thing about selenium is the</a:t>
            </a:r>
            <a:r>
              <a:rPr lang="en-US" baseline="0" dirty="0" smtClean="0"/>
              <a:t> fact that there is a fine line between the amount needed for good nut. Vs the amount that can cause toxicity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23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what are the selenium accumulators?</a:t>
            </a:r>
          </a:p>
          <a:p>
            <a:r>
              <a:rPr lang="en-US" baseline="0" dirty="0" smtClean="0"/>
              <a:t>They can be split into 3 different groups based on accumulation ability.</a:t>
            </a:r>
          </a:p>
          <a:p>
            <a:r>
              <a:rPr lang="en-US" baseline="0" dirty="0" smtClean="0"/>
              <a:t>Non </a:t>
            </a:r>
            <a:r>
              <a:rPr lang="en-US" baseline="0" dirty="0" err="1" smtClean="0"/>
              <a:t>acumm</a:t>
            </a:r>
            <a:endParaRPr lang="en-US" baseline="0" dirty="0" smtClean="0"/>
          </a:p>
          <a:p>
            <a:r>
              <a:rPr lang="en-US" baseline="0" dirty="0" smtClean="0"/>
              <a:t>Secondary-quite a few forbs naturally occurring in western shortgrass prairie/rangeland settings, a few more noticeable forbs include</a:t>
            </a:r>
          </a:p>
          <a:p>
            <a:r>
              <a:rPr lang="en-US" baseline="0" dirty="0" smtClean="0"/>
              <a:t>Primary, aka indicator plants, definite indicators of selenium heavy soil includes some pretty noticeable forbs including princes plume and the two </a:t>
            </a:r>
            <a:r>
              <a:rPr lang="en-US" baseline="0" dirty="0" err="1" smtClean="0"/>
              <a:t>astragalus</a:t>
            </a:r>
            <a:r>
              <a:rPr lang="en-US" baseline="0" dirty="0" smtClean="0"/>
              <a:t> species we discussed earlier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as you can see this group is very diverse and potentially very problematic, and as opposed to the nitrate </a:t>
            </a:r>
            <a:r>
              <a:rPr lang="en-US" baseline="0" dirty="0" err="1" smtClean="0"/>
              <a:t>accum</a:t>
            </a:r>
            <a:r>
              <a:rPr lang="en-US" baseline="0" dirty="0" smtClean="0"/>
              <a:t>, this group includes a lot more classic prairie-land forbs as opposed to aggressive weeds found in an ag setting.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233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those are four pretty sig groups</a:t>
            </a:r>
            <a:r>
              <a:rPr lang="en-US" baseline="0" dirty="0" smtClean="0"/>
              <a:t> of plants when it comes to toxic plants in our region, but there are quite a few others that do not fit neatly into a group per se.</a:t>
            </a:r>
          </a:p>
          <a:p>
            <a:r>
              <a:rPr lang="en-US" baseline="0" dirty="0" smtClean="0"/>
              <a:t>Without getting to detailed about how they are toxic I just want to quickly go over a handful of additional species, some toxic all the time, some only under certain conditions.</a:t>
            </a:r>
          </a:p>
          <a:p>
            <a:r>
              <a:rPr lang="en-US" baseline="0" dirty="0" smtClean="0"/>
              <a:t>Some might be surprising.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004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those are four pretty sig groups</a:t>
            </a:r>
            <a:r>
              <a:rPr lang="en-US" baseline="0" dirty="0" smtClean="0"/>
              <a:t> of plants when it comes to toxic plants in our region, but there are quite a few others that do not fit neatly into a group per se.</a:t>
            </a:r>
          </a:p>
          <a:p>
            <a:r>
              <a:rPr lang="en-US" baseline="0" dirty="0" smtClean="0"/>
              <a:t>Without getting to detailed about how they are toxic I just want to quickly go over a handful of additional species, some toxic all the time, some only under certain conditions.</a:t>
            </a:r>
          </a:p>
          <a:p>
            <a:r>
              <a:rPr lang="en-US" baseline="0" dirty="0" smtClean="0"/>
              <a:t>Some might be surprising.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004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those are four pretty sig groups</a:t>
            </a:r>
            <a:r>
              <a:rPr lang="en-US" baseline="0" dirty="0" smtClean="0"/>
              <a:t> of plants when it comes to toxic plants in our region, but there are quite a few others that do not fit neatly into a group per se.</a:t>
            </a:r>
          </a:p>
          <a:p>
            <a:r>
              <a:rPr lang="en-US" baseline="0" dirty="0" smtClean="0"/>
              <a:t>Without getting to detailed about how they are toxic I just want to quickly go over a handful of additional species, some toxic all the time, some only under certain conditions.</a:t>
            </a:r>
          </a:p>
          <a:p>
            <a:r>
              <a:rPr lang="en-US" baseline="0" dirty="0" smtClean="0"/>
              <a:t>Some might be surprising.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004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004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Hopefully this gives</a:t>
            </a:r>
            <a:r>
              <a:rPr lang="en-US" baseline="0" dirty="0" smtClean="0"/>
              <a:t> you an idea of how diverse the toxic plant scene is in western </a:t>
            </a:r>
            <a:r>
              <a:rPr lang="en-US" baseline="0" dirty="0" err="1" smtClean="0"/>
              <a:t>kansas</a:t>
            </a:r>
            <a:r>
              <a:rPr lang="en-US" baseline="0" dirty="0" smtClean="0"/>
              <a:t> rangeland.  Important to consider the entire landscape when investigating a loss as it might not always be the most obvious culprit all of the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54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how many toxic plants do we need to worry about?</a:t>
            </a:r>
          </a:p>
          <a:p>
            <a:endParaRPr lang="en-US" dirty="0" smtClean="0"/>
          </a:p>
          <a:p>
            <a:r>
              <a:rPr lang="en-US" dirty="0" smtClean="0"/>
              <a:t>In western KS, there are </a:t>
            </a:r>
            <a:r>
              <a:rPr lang="en-US" dirty="0" err="1" smtClean="0"/>
              <a:t>approx</a:t>
            </a:r>
            <a:r>
              <a:rPr lang="en-US" baseline="0" dirty="0" smtClean="0"/>
              <a:t> 50 species possible in a rangeland setting, of course they all wont always be </a:t>
            </a:r>
            <a:r>
              <a:rPr lang="en-US" baseline="0" dirty="0" err="1" smtClean="0"/>
              <a:t>occuring</a:t>
            </a:r>
            <a:r>
              <a:rPr lang="en-US" baseline="0" dirty="0" smtClean="0"/>
              <a:t> there at once.</a:t>
            </a:r>
          </a:p>
          <a:p>
            <a:r>
              <a:rPr lang="en-US" baseline="0" dirty="0" smtClean="0"/>
              <a:t>But they include anything from trees, many flowering plants/forbs and even grasses.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71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will not be discussing every plant, my goal is to</a:t>
            </a:r>
            <a:r>
              <a:rPr lang="en-US" dirty="0" smtClean="0"/>
              <a:t> introduce you to a couple of groups in particular I</a:t>
            </a:r>
            <a:r>
              <a:rPr lang="en-US" baseline="0" dirty="0" smtClean="0"/>
              <a:t> want to help you get familiar with as they are </a:t>
            </a:r>
            <a:r>
              <a:rPr lang="en-US" dirty="0" smtClean="0"/>
              <a:t>usually more talked about/more maligned plants that do have a potential for sig. loses. Under certain</a:t>
            </a:r>
            <a:r>
              <a:rPr lang="en-US" baseline="0" dirty="0" smtClean="0"/>
              <a:t> conditions.   Bring up boxes for milkweeds locos/vetches.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I am going to cover several that can be much more abundant/common and/or dangerously unique to hopefully give you an idea of how varied and even surprisingly common some toxic plants can be in the landscape.</a:t>
            </a:r>
          </a:p>
          <a:p>
            <a:endParaRPr lang="en-US" dirty="0" smtClean="0"/>
          </a:p>
          <a:p>
            <a:r>
              <a:rPr lang="en-US" dirty="0" smtClean="0"/>
              <a:t>So we’ll touch on nitrate accumulators, selenium </a:t>
            </a:r>
            <a:r>
              <a:rPr lang="en-US" dirty="0" err="1" smtClean="0"/>
              <a:t>accum</a:t>
            </a:r>
            <a:r>
              <a:rPr lang="en-US" dirty="0" smtClean="0"/>
              <a:t>. And a few others as time permits?</a:t>
            </a:r>
            <a:br>
              <a:rPr lang="en-US" dirty="0" smtClean="0"/>
            </a:br>
            <a:r>
              <a:rPr lang="en-US" dirty="0" smtClean="0"/>
              <a:t>milkweeds</a:t>
            </a:r>
            <a:br>
              <a:rPr lang="en-US" dirty="0" smtClean="0"/>
            </a:br>
            <a:r>
              <a:rPr lang="en-US" dirty="0" smtClean="0"/>
              <a:t>locoweeds</a:t>
            </a:r>
            <a:br>
              <a:rPr lang="en-US" dirty="0" smtClean="0"/>
            </a:br>
            <a:r>
              <a:rPr lang="en-US" dirty="0" smtClean="0"/>
              <a:t>various others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71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Being a plant nerd, Milkweeds are one of my favorite groups.  They are really variable and unique plants and important</a:t>
            </a:r>
            <a:r>
              <a:rPr lang="en-US" baseline="0" dirty="0" smtClean="0"/>
              <a:t> for a variety of </a:t>
            </a:r>
            <a:r>
              <a:rPr lang="en-US" baseline="0" dirty="0" err="1" smtClean="0"/>
              <a:t>ento</a:t>
            </a:r>
            <a:r>
              <a:rPr lang="en-US" baseline="0" dirty="0" smtClean="0"/>
              <a:t> reasons but I’ve</a:t>
            </a:r>
          </a:p>
          <a:p>
            <a:r>
              <a:rPr lang="en-US" baseline="0" dirty="0" smtClean="0"/>
              <a:t>Learned since being here a few seasons sometimes you don’t want to mention the “m word” around certain folks.  Milkweeds can potentially be extremely toxic and</a:t>
            </a:r>
          </a:p>
          <a:p>
            <a:r>
              <a:rPr lang="en-US" baseline="0" dirty="0" smtClean="0"/>
              <a:t>have definitely caused losses throughout the west.  Some can be very aggressively weedy and easily noticed in the landscape.    It is worthwhile to note that milkweeds in general</a:t>
            </a:r>
          </a:p>
          <a:p>
            <a:r>
              <a:rPr lang="en-US" baseline="0" dirty="0" smtClean="0"/>
              <a:t>Are not considered to be very palatable and cattle tend to avoid their very bitter tasting foliage in most settings.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However, poisonings do occur….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Pics of flowers/pollinators?  Big patches of milkweed?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11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how exactly is milkweed toxic to livestock?</a:t>
            </a:r>
          </a:p>
          <a:p>
            <a:endParaRPr lang="en-US" dirty="0" smtClean="0"/>
          </a:p>
          <a:p>
            <a:r>
              <a:rPr lang="en-US" dirty="0" smtClean="0"/>
              <a:t>MW</a:t>
            </a:r>
            <a:r>
              <a:rPr lang="en-US" baseline="0" dirty="0" smtClean="0"/>
              <a:t> plant material contains complex compounds known as </a:t>
            </a:r>
            <a:r>
              <a:rPr lang="en-US" baseline="0" dirty="0" err="1" smtClean="0"/>
              <a:t>cardenolides</a:t>
            </a:r>
            <a:r>
              <a:rPr lang="en-US" baseline="0" dirty="0" smtClean="0"/>
              <a:t> that when consumed result in a variety of symptoms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if enough plant material is consumed, or even a small amount for the very toxic species, death results.           PIC OF CARDENOLIDE?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Depression, weakness,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staggered gait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Difficulty in breathing with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expiratory “grunting” sounds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Dilation of pupils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Rapid, weak pulse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Loss of muscular control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Elevated temperature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Violent spasms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Bloating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Respiratory paralysis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Congestion of visceral organs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Renal tubular degradation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necrosis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Gastroenteritis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00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a few easy characters to learn that will make noticing a milkweed easy.  Leaf shape, </a:t>
            </a:r>
            <a:r>
              <a:rPr lang="en-US" dirty="0" err="1" smtClean="0"/>
              <a:t>arrangment</a:t>
            </a:r>
            <a:r>
              <a:rPr lang="en-US" dirty="0" smtClean="0"/>
              <a:t> and plant habit are all quite variable, but all milkweeds have</a:t>
            </a:r>
          </a:p>
          <a:p>
            <a:r>
              <a:rPr lang="en-US" dirty="0" smtClean="0"/>
              <a:t>Milky</a:t>
            </a:r>
            <a:r>
              <a:rPr lang="en-US" baseline="0" dirty="0" smtClean="0"/>
              <a:t> sap</a:t>
            </a:r>
          </a:p>
          <a:p>
            <a:r>
              <a:rPr lang="en-US" baseline="0" dirty="0" smtClean="0"/>
              <a:t>Distinct flower structure</a:t>
            </a:r>
          </a:p>
          <a:p>
            <a:r>
              <a:rPr lang="en-US" baseline="0" dirty="0" smtClean="0"/>
              <a:t>And Produce a succulent pod that dries down and releases clouds of fluffy seeds.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59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 the 15 species occurring in W </a:t>
            </a:r>
            <a:r>
              <a:rPr lang="en-US" dirty="0" err="1" smtClean="0"/>
              <a:t>ks</a:t>
            </a:r>
            <a:r>
              <a:rPr lang="en-US" dirty="0" smtClean="0"/>
              <a:t>, 5 are very</a:t>
            </a:r>
            <a:r>
              <a:rPr lang="en-US" baseline="0" dirty="0" smtClean="0"/>
              <a:t> rare or sporadic and many others simply occur in low numbers infrequently through the landscape and/or in hard to reach areas.</a:t>
            </a:r>
          </a:p>
          <a:p>
            <a:r>
              <a:rPr lang="en-US" baseline="0" dirty="0" smtClean="0"/>
              <a:t>So that leaves us with 6 species of concern.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an easy way to break these 6 into groups is to simply compare the broad-leaf species to the narrow leaf species.  I will highlight these and then we’ll discuss a couple in more detail.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out of these, I would really like to highlight just a couple one for reasons of high toxicity and another for reasons of abundance.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67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Asclepias</a:t>
            </a:r>
            <a:r>
              <a:rPr lang="en-US" dirty="0" smtClean="0"/>
              <a:t> </a:t>
            </a:r>
            <a:r>
              <a:rPr lang="en-US" dirty="0" err="1" smtClean="0"/>
              <a:t>subverticillata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 wanted to discuss this species in particular for the</a:t>
            </a:r>
            <a:r>
              <a:rPr lang="en-US" baseline="0" dirty="0" smtClean="0"/>
              <a:t> main reason that it is considered one of the most toxic species of milkweed in western rangelands</a:t>
            </a:r>
          </a:p>
          <a:p>
            <a:r>
              <a:rPr lang="en-US" baseline="0" dirty="0" smtClean="0"/>
              <a:t>In KS, the most toxic.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you can see it is restricted to very far western KS, but where it occurs it has the potential to become very abundant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Because it can do well  on disturbed, poor quality sites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It can form colonies due to the spreading nature of its root system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B3CE-DEAA-4EAB-96CE-D975EA4C18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00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D478-D51C-4A82-8DCC-485092A0C0E0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0439-420A-4225-9ED9-61B90AA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70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D478-D51C-4A82-8DCC-485092A0C0E0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0439-420A-4225-9ED9-61B90AA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58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D478-D51C-4A82-8DCC-485092A0C0E0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0439-420A-4225-9ED9-61B90AA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84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D478-D51C-4A82-8DCC-485092A0C0E0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0439-420A-4225-9ED9-61B90AA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8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D478-D51C-4A82-8DCC-485092A0C0E0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0439-420A-4225-9ED9-61B90AA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66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D478-D51C-4A82-8DCC-485092A0C0E0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0439-420A-4225-9ED9-61B90AA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97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D478-D51C-4A82-8DCC-485092A0C0E0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0439-420A-4225-9ED9-61B90AA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4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D478-D51C-4A82-8DCC-485092A0C0E0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0439-420A-4225-9ED9-61B90AA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2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D478-D51C-4A82-8DCC-485092A0C0E0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0439-420A-4225-9ED9-61B90AA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81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D478-D51C-4A82-8DCC-485092A0C0E0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0439-420A-4225-9ED9-61B90AA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08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ED478-D51C-4A82-8DCC-485092A0C0E0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C0439-420A-4225-9ED9-61B90AA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73000"/>
                <a:lumOff val="27000"/>
              </a:schemeClr>
            </a:gs>
            <a:gs pos="48000">
              <a:schemeClr val="accent4">
                <a:lumMod val="40000"/>
                <a:lumOff val="60000"/>
                <a:alpha val="3000"/>
              </a:schemeClr>
            </a:gs>
            <a:gs pos="0">
              <a:schemeClr val="accent4">
                <a:lumMod val="40000"/>
                <a:lumOff val="60000"/>
                <a:alpha val="4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ED478-D51C-4A82-8DCC-485092A0C0E0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C0439-420A-4225-9ED9-61B90AA11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5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0" y="19235"/>
            <a:ext cx="7772400" cy="1470025"/>
          </a:xfrm>
        </p:spPr>
        <p:txBody>
          <a:bodyPr/>
          <a:lstStyle/>
          <a:p>
            <a:r>
              <a:rPr lang="en-US" dirty="0" smtClean="0"/>
              <a:t>Toxic Plants of Western Kansas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9700" y="4470400"/>
            <a:ext cx="6400800" cy="175260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Anthony Zukoff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Southwest Research and Extension Center Entomology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azukoff\Desktop\Map_of_Kansas_highlighting_Ford_Coun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11300"/>
            <a:ext cx="5257800" cy="269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09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0000"/>
                </a:solidFill>
              </a:rPr>
              <a:t>Other Narrow-leaf Milkweeds		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6" b="16873"/>
          <a:stretch/>
        </p:blipFill>
        <p:spPr bwMode="auto">
          <a:xfrm>
            <a:off x="342349" y="762000"/>
            <a:ext cx="2096051" cy="230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9" t="7539" r="11124" b="12256"/>
          <a:stretch/>
        </p:blipFill>
        <p:spPr bwMode="auto">
          <a:xfrm>
            <a:off x="342349" y="3352799"/>
            <a:ext cx="2261152" cy="323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590" y="609600"/>
            <a:ext cx="2450410" cy="369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C:\Users\azukoff\Desktop\Asclepias pumil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3" t="36708" r="45818" b="48339"/>
          <a:stretch/>
        </p:blipFill>
        <p:spPr bwMode="auto">
          <a:xfrm>
            <a:off x="2540001" y="762000"/>
            <a:ext cx="1981199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27301" y="2017693"/>
            <a:ext cx="2120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Dwarf Milkweed</a:t>
            </a:r>
            <a:endParaRPr lang="en-US" sz="2800" dirty="0"/>
          </a:p>
        </p:txBody>
      </p:sp>
      <p:pic>
        <p:nvPicPr>
          <p:cNvPr id="6150" name="Picture 6" descr="C:\Users\azukoff\Desktop\Asclepias stenophyll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8" t="37331" r="45310" b="48547"/>
          <a:stretch/>
        </p:blipFill>
        <p:spPr bwMode="auto">
          <a:xfrm>
            <a:off x="2679700" y="3390898"/>
            <a:ext cx="2209799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654301" y="4811692"/>
            <a:ext cx="2120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Plains</a:t>
            </a:r>
          </a:p>
          <a:p>
            <a:r>
              <a:rPr lang="en-US" sz="2800" dirty="0" smtClean="0"/>
              <a:t>Milkweed</a:t>
            </a:r>
            <a:endParaRPr lang="en-US" sz="2800" dirty="0"/>
          </a:p>
        </p:txBody>
      </p:sp>
      <p:pic>
        <p:nvPicPr>
          <p:cNvPr id="6151" name="Picture 7" descr="C:\Users\azukoff\Desktop\Asclepias engelmanniana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7" t="38162" r="46328" b="49585"/>
          <a:stretch/>
        </p:blipFill>
        <p:spPr bwMode="auto">
          <a:xfrm>
            <a:off x="5842184" y="4368800"/>
            <a:ext cx="2463616" cy="134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867400" y="5740399"/>
            <a:ext cx="2120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Engelmann’s</a:t>
            </a:r>
          </a:p>
          <a:p>
            <a:r>
              <a:rPr lang="en-US" sz="2800" dirty="0" smtClean="0"/>
              <a:t>Milkweed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9938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00743" y="-217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0000"/>
                </a:solidFill>
              </a:rPr>
              <a:t>Showy Milkweed		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8382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/>
              <a:t>Asclepias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speciosa</a:t>
            </a:r>
            <a:endParaRPr lang="en-US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4953000"/>
            <a:ext cx="5549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Key Concerns: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Relatively low toxicity, </a:t>
            </a:r>
            <a:r>
              <a:rPr lang="en-US" sz="2000" dirty="0" smtClean="0">
                <a:solidFill>
                  <a:srgbClr val="FF0000"/>
                </a:solidFill>
              </a:rPr>
              <a:t>BUT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Performs well on poor quality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Grows vigorously, colony forming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743" y="1219200"/>
            <a:ext cx="4572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2-4 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Broad leaves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Pinkish blooms early to late 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Vegetation appears late spring</a:t>
            </a:r>
          </a:p>
          <a:p>
            <a:endParaRPr lang="en-US" dirty="0"/>
          </a:p>
        </p:txBody>
      </p:sp>
      <p:pic>
        <p:nvPicPr>
          <p:cNvPr id="5122" name="Picture 2" descr="C:\Users\azukoff\Desktop\Asclepias specios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3" t="36916" r="45438" b="48339"/>
          <a:stretch/>
        </p:blipFill>
        <p:spPr bwMode="auto">
          <a:xfrm>
            <a:off x="5715000" y="199524"/>
            <a:ext cx="3124200" cy="17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6" r="18957"/>
          <a:stretch/>
        </p:blipFill>
        <p:spPr bwMode="auto">
          <a:xfrm>
            <a:off x="5486400" y="2173308"/>
            <a:ext cx="3566579" cy="380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71800"/>
            <a:ext cx="1825585" cy="182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9083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71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0000"/>
                </a:solidFill>
              </a:rPr>
              <a:t>Other Broad-leaf Milkweeds		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52" y="706437"/>
            <a:ext cx="245059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6" r="22667"/>
          <a:stretch/>
        </p:blipFill>
        <p:spPr bwMode="auto">
          <a:xfrm>
            <a:off x="5105400" y="647700"/>
            <a:ext cx="26416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C:\Users\azukoff\Desktop\Asclepias syriac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7" t="37539" r="45691" b="49169"/>
          <a:stretch/>
        </p:blipFill>
        <p:spPr bwMode="auto">
          <a:xfrm>
            <a:off x="1305052" y="4513261"/>
            <a:ext cx="2450592" cy="138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2896" y="5953780"/>
            <a:ext cx="3803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Common Milkweed</a:t>
            </a:r>
            <a:endParaRPr lang="en-US" sz="2800" dirty="0"/>
          </a:p>
        </p:txBody>
      </p:sp>
      <p:pic>
        <p:nvPicPr>
          <p:cNvPr id="7175" name="Picture 7" descr="C:\Users\azukoff\Desktop\Asclepias latifoli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7" t="37383" r="46198" b="48687"/>
          <a:stretch/>
        </p:blipFill>
        <p:spPr bwMode="auto">
          <a:xfrm>
            <a:off x="5105400" y="4320680"/>
            <a:ext cx="2641600" cy="155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959096" y="5877580"/>
            <a:ext cx="3803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Broadleaf Milkweed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425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00743" y="-217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0000"/>
                </a:solidFill>
              </a:rPr>
              <a:t>Locoweeds		           </a:t>
            </a:r>
            <a:r>
              <a:rPr lang="en-US" sz="4000" dirty="0" smtClean="0"/>
              <a:t>15 species	</a:t>
            </a:r>
            <a:endParaRPr lang="en-US" sz="4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49942" y="1676402"/>
            <a:ext cx="8567057" cy="220979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Present in late fall/early spring</a:t>
            </a:r>
            <a:endParaRPr lang="en-US" dirty="0"/>
          </a:p>
          <a:p>
            <a:r>
              <a:rPr lang="en-US" dirty="0" smtClean="0"/>
              <a:t>Relatively more palatable than other forage during certain times of the season</a:t>
            </a:r>
          </a:p>
          <a:p>
            <a:r>
              <a:rPr lang="en-US" dirty="0" smtClean="0"/>
              <a:t>ALL cause “</a:t>
            </a:r>
            <a:r>
              <a:rPr lang="en-US" dirty="0" err="1" smtClean="0"/>
              <a:t>locoism</a:t>
            </a:r>
            <a:r>
              <a:rPr lang="en-US" dirty="0" smtClean="0"/>
              <a:t>”; never completely recover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0743" y="1003009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Notorious for dramatic effects on livestock</a:t>
            </a:r>
            <a:endParaRPr lang="en-US" sz="3200" dirty="0"/>
          </a:p>
        </p:txBody>
      </p:sp>
      <p:pic>
        <p:nvPicPr>
          <p:cNvPr id="10242" name="Picture 2" descr="http://www.swcoloradowildflowers.com/Pink%20Enlarged%20Photos/5asmo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3" y="3810000"/>
            <a:ext cx="450677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http://www.abundantadventures.com/TOP/flowergarden/wildflowers/742919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17208" r="8273" b="7396"/>
          <a:stretch/>
        </p:blipFill>
        <p:spPr bwMode="auto">
          <a:xfrm>
            <a:off x="4711698" y="3813019"/>
            <a:ext cx="4343402" cy="287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82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00743" y="-217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Locoweeds</a:t>
            </a:r>
            <a:r>
              <a:rPr lang="en-US" dirty="0" smtClean="0">
                <a:solidFill>
                  <a:srgbClr val="FF0000"/>
                </a:solidFill>
              </a:rPr>
              <a:t>		           </a:t>
            </a:r>
            <a:r>
              <a:rPr lang="en-US" sz="4000" dirty="0" smtClean="0">
                <a:solidFill>
                  <a:srgbClr val="FF0000"/>
                </a:solidFill>
              </a:rPr>
              <a:t>Toxicity</a:t>
            </a:r>
            <a:r>
              <a:rPr lang="en-US" sz="4000" dirty="0" smtClean="0"/>
              <a:t>	</a:t>
            </a:r>
            <a:endParaRPr lang="en-US" sz="4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0743" y="1186543"/>
            <a:ext cx="5442857" cy="1328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What makes locoweed toxic?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err="1" smtClean="0">
                <a:solidFill>
                  <a:srgbClr val="FF0000"/>
                </a:solidFill>
              </a:rPr>
              <a:t>Swainsonine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9218" name="Picture 2" descr="https://upload.wikimedia.org/wikipedia/commons/thumb/e/e4/Swainsonine_Formula_V.1.svg/200px-Swainsonine_Formula_V.1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45243"/>
            <a:ext cx="190500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7000" y="2298700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Neurological damage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Emaciation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Birth Defects/Abortion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Congestive Heart Failure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4495800" y="2311400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May take 2-3 weeks of grazing before symptoms appear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No treatments available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57877" y="4142671"/>
            <a:ext cx="7250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Toxin excreted in milk, so calves can be poisoned</a:t>
            </a:r>
            <a:endParaRPr lang="en-US" sz="28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4594128"/>
            <a:ext cx="3070996" cy="211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94128"/>
            <a:ext cx="3276600" cy="210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96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00743" y="65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/>
              <a:t>Locoweeds</a:t>
            </a:r>
            <a:r>
              <a:rPr lang="en-US" sz="4800" dirty="0" smtClean="0">
                <a:solidFill>
                  <a:srgbClr val="FF0000"/>
                </a:solidFill>
              </a:rPr>
              <a:t>		        Identification</a:t>
            </a:r>
            <a:r>
              <a:rPr lang="en-US" sz="4000" dirty="0" smtClean="0"/>
              <a:t>	</a:t>
            </a:r>
            <a:endParaRPr lang="en-US" sz="4000" dirty="0"/>
          </a:p>
        </p:txBody>
      </p:sp>
      <p:sp>
        <p:nvSpPr>
          <p:cNvPr id="7" name="AutoShape 2" descr="data:image/jpeg;base64,/9j/4AAQSkZJRgABAQAAAQABAAD/2wCEAAkGBxQTERUSEhMWFRQVGB4ZFxgYGRogIBobGB0cGhgbGxkcHSogHB4lHRocITEjJiktMS4yGSAzODMuNyktLisBCgoKBQUFDgUFDisZExkrKysrKysrKysrKysrKysrKysrKysrKysrKysrKysrKysrKysrKysrKysrKysrKysrK//AABEIAQQAwgMBIgACEQEDEQH/xAAcAAEAAgMBAQEAAAAAAAAAAAAABQYDBAcCAQj/xAA7EAACAgEDAwMCBQIDBwQDAAABAgMRAAQSIQUxQQYTIjJRBxQjYXFCgTNSkRVDYnKhscElktHwJDSC/8QAFAEBAAAAAAAAAAAAAAAAAAAAAP/EABQRAQAAAAAAAAAAAAAAAAAAAAD/2gAMAwEAAhEDEQA/AO44xjAYxjAYxjAYxjAYxjAYxjAYyB6rqAmpG5zHvjHtvfxV1YghluiG3oOf27GjkP1b1aiSwkh/kYgu02oZ3dJlYD6iAu26NEXx5C7YyJ1fUzuURsK91Yz5Ltu/UVea+ChiTz9LDuDktgMYxgMYxgMYxgMYxgMYxgMYxgMYxgMYxgMYxgMYxgM1dZrNjIojdy91tKDsLr5sOas0L7H7ZmknVSAzKC30gkAmu9DzkVqJzMkkbxsNpKkxvbxnurgUCDVMNt9+3jAifWmzU6SQoHM2n/U9o7lYiiGBQcupUtXBBIFWRnLo549yyvLGkMcm8KppW5iaEqTQADPI9gj/AA/F8XLr/TNRq2R9NqodUYdwKh0SVXXttKraMrUGVm5vmq5p3pWGPTaqT3Y6aFndFfn25CyxMxViVBUtGVbkd67igvXo7TStJLrJf0olFRFrARSAZXCEDk0AoIAUc87iuXHouuDaVJm3Kpsrv3FipYiPv8iSu2h3NjzlP6G76rUPA0jHSaZQ0lgUzNRRSx5J2hpGJN/qA9ypS16jUUnvFbP06eLtZ52kg9iRzz9K32+WBK6acOiut0yhhYo0RYseMyZXfTpTT6e5JTs3BFZyaYgbbUEmgTYFcELY4OWLAYxjAYxjAYzzvF1YvvXmv4z1gMYxgMYxgMYxgMYxgMYxgMYyrequvLp5FIE05Ap4IAxYA8+5a0LA/pYiwRX7h86jOVYmRmaWI2UKqRLCxptg28/GjtH9SLd9z56h0NC66iBym9QokRmHxNbFYqQTGboG7S/K0F2JEj1USBpHMcl+zNWx0f6SjgqKa+KZeSNrDcBujp9Lq9Fp22hdVEPqQKSxU3vYJd2e5AZr5pSTyFX690XqK6gyflZJVV/c9yOZC1L9BUEo28DggJyK5YgkwUrya2ZtibtRI/sP3ALMItzEV8draRiwrhWNcgDLN0H1sVVWSf3gOHjkktj+6sbYMK55I5rvyfHWdOuo1fuaOT2m1TRES19DbZY2O09nA9xdvBtm84GObVe1GNLpCzxo9MRt3TyGj7pqywZviFrb8O9AAXaPQNw+sf3Zn5EK1Qr+lf8AhBq24B/qsZSRHB0/3Bpnd5Iwwk1DtuKuooiOPayob4LFbPYmuckvw81OrngeWMVHJIzGeUnfLbce1uUkRqoCguDZv7YFi6zKYAjtC077w8/tUTFClsCoaiVV1T4qNzU5Au6sytYsdjkDpehyW/uykrIbYBiSR2276Wlriq8miPE8BgfcYxgfGNAnvX2yoP8AiFpWRhEX93YSitG4BNAgb62/1Dzz2FnPWt9WSR6iRTErRJfmn+NbiL4b71QHIs9yK/1XShA8qyO+kclWA+qK6OyT5buDwhHFMA1g2Qz9F1P/AKiuxhwX9+RiCxCoQSx3Wo3kDaeBQoCqzoym+RnHtN0/Uyrvj07PObUMVpLINhSRaIu482QSSaJOdI9JdEOkg2O++R2LyNzW9gAdoPYcDtQ/YdsCaxjGAxjGBTus9Z1Sa/2YSu3YCquBtYkEnwGJ44Iar483k30DriamIN9Dig6HuCwDLV8kEEEf6dwRlE1mm9rUbJHdZ0JKS2SCoAJZr4IdLDX2KmivxyNjhEgaUj9fla3EbRGXVRbc8seGC8gjnjA7HjNabVJDGDNIqgAAliACa8f/ABmTS6lZEDxsGVhYI84GXGMYDInVaSWORpoPkHIMkRr5EAKGVjVEADi+a/sZbI7UM5mYI4BWNWCN9LWXDXxY7D5DtxwexCJ1HUY0LMwpHH6sMnBNUN6b6vigR54I5B3eOo+pVggaWOT3VUWEkWQNV7a37SeDx8h37t5ywaPXJJYHDL9SNW5b+4+x8EcHwchPVfonT65NrmSI3e6JitnwWT6HP7sCR4IwOdpqun9RcvrunLExNmbTyN8runJQKXBHINE/bPnVPT/5WZDptS8qye00DsQ7AyyiIENwrbdwNnkjve0ESA/DeJJB7vVRuql4RHIAogn3KaxXdT2zW6n6cOhmhX33njjdJogwjDMnvRbog1BS27cR9N+4R5wJ2D8J42cnU6uaaMk3GoEe8Hw7AliOfBF83dm+hwQqiqiKFVQAqgUABwAAOwAzneu/ETaD7xfRk3tEkTKxHhlEi24/5UJsgEDnNvRermLqvuvIh7ukDSHtwAsQDVyPltI4P7HAvmYdTqVjXc5oXQ4JJJ7AAck/sMhRqYGNSS6kGvqcTwij+4VE4r+fvkbN1TSLPt0rHV6sgqsQmZwO1l3ZiEUVz570GPGBb4pAyhh2IscEf6g8g/sc1Nf1iCEhZpo42IsBmANfeie2bGkiKooYgt3Yjyx5YgeLJPGV31hoyWjluh9APfa5sxtXfva8f58DH1no66i59I0blvq+Q7ihaNRAJAAKkbWHeu5oWpldSsTK6l5B7qPuAEsYMu0kmnG1moByWLfUdu4WEdT/ACzrqGIjIsTDkiRVF0SPqIRWZTV3XNPTbHpPXRPNq9VqmjRZNQUg9wqOI0FlQ1c1QJ/bAhdT1XWLZXXyu7UVVYlH9lQoAxtSKH3+3OdK6CZjAp1BBk5527SVs7Cy2abbVjPvTdXpnsQPE1dxGV4/kD+P+mb+AxjGAxjGBS/UMpMpj1DMV3EooA27BW1+AXJBoEgmiD8QpGQehgi0+thWdy8LFpItxsB1AJ3UPkysLF+ZOxIs73XdOhkdtUPdaItQZyu0NuZWUE7NrJxwVNxnuVyD6xq108Qlf9WJSG3sXkIDFhQZ7YEOtAfLswN8DA2+v9SZ1MxCiSQkLZPwjsEV8iDYUBQBbN9vkFv/AKX6cdPpIYTe5UG6zfyPybnzyTz5yBjg0WkcMzNqJmKut7WK2AqMFUKi0KUMRdGga4yZh9T6c/Uxjq73ggChfLfT2574EzjAOMBlS6yrrr1maRowkRWJipMRDFC6SEHhiV4/jj7G25XurbgzszOFEqA07iomVRYCmq9zdZq63URQwMepkRtpfRqzKeHEkO1CAQCH3Bxwzdlvk/fKx64lEmkkWCKWeSwNkc0s6tyNymPfRH9JJB28kDixb9No4FcJJDHbH9J2RCW4J2bq5daP7lQDyQ1ThIA+wGB+b/TvR+ol9um0MyuQA0k0QjAVaKgNLuoADbtFihQA4OWfrHRZ9NPo4ppI7kdWCRg7FZpoFbbvFs25gd1Xyb5ZTnXV6xpy2wTxFv8AKJFv7drvKP8AiQBLrdFpmvbKaZl+qP8AUjplevgbHB+4B7gYF0670ODWRGHUxLJGeaPcH7qw5U/uDlQ0f4T6aGUSQ6nWRqL2xpMAFDdwrbd6g/secgfW0er0UwZ9RO2kPCyGWQBbsFZCrAA9qLWD4APGWf0t1WdiqRMNQm0GRWlDGO1tSJSxZiaPBB7j5DmwnoujyobTWSsP8soRx58hVbz9/AzTl6c51SyiEK7KFmkFU2xkZCDdmqarF8gduRNprf8AMkin7FCf+qbl/wCuaeo6uUYbo6Tknkb1RQbkK/5boULPyHF8YG/rdUsUbSOaVASf4H7ZW5vVcbo3u6ZzDQ3X7bWG+8dkkWD2u6+/Asus04kjaNrpwVNd+eOD98503Q9RDIwdGLGz7yKWRgTyKUho+KPBHN/VVkNn1L0iNIG1SagewKqNhQ2g/wCGHBsckgWrFeQK5uB6Z6Z1EUMcwQm0UowuQKpIeitb9xb5Hgiy1tzY0/UXV94jhVj7Us6tIOGCMjbJ0Bq95EwIuuYhxZOW6Trs7qDuOmQ0I0VQWrn62N3QHOz+xNg4Gr+fk3BTE0j8EOqSBl4r6qNNSHsK5P8Amo3/AKbK7RI0qbJCPkvHB/sSP375Uul+oZkf9Rt6FgoDbdxsgcFFA3d220fsD5y7YDGMYDGMYFU6l1bSTMQ3uq6Hb7iKykdv6h3FkGiDyBx2yA650+L8jqJItQ7RgEurxi0JNGXaApG36jxTBSDQorLeo/T6JN+YQBFc/Mhb2t4Y+FVrO41V0SDycr2v17ShloWA27b8iVdNrK9Hs3HexyPsrYHvS9CndVcCR1bawlCqvK1tb2WdnJWqCtVBR54yS6H6XmkeNtQrpHGd1Oy25rhdq8bADRJpu47EjPfpbrxXQaaGIgysrBSwLBI1d1jdtv1Wq8Cxu2nkVeZ9b12SH9YT74huLbgtcUwAoBhYsV8jRvutELHJ1/SrJ7J1EIk4GwuoPPYVfc/b9xmx1LqUUCe5M4RO1n9//t/wDlC6r0sfLXHTuonXe6lQxiO2jvVbO2vluQXZN9qMXHMJDtSTfGlCFUZCB7h3uEYEi6VgOaqq4NYHXAcrnrPTM0Le3W9120SACU/URix4AUqSf2LEAkBTDaTrzw6NIoSm5E5eRrCK5uEckbiUIPJFDk2eMtmkdNVpwZIwVcfJGFgMpphyOaYGj/fAgW6jFqg2knVoZXXf7cgva12pUgUw80SDQrbychOuxltN+XXRmSeOg4WIOSK7iTcAoIv5dztIA5rLTN6P07yCRzKxU2tyN8SCCNrAhhRA7H+byb02nVAQvk2Se5PA5P8AAA/gAYHHv9idQnqKPp4ijawWnMYVPF7AzM588qO9G++Nf6XbRa/QI2okmXfE26SrVlkVSkKAfCM2hKg/Gl55zs2UH8SyBqOnndtYTirPBHuRBwRRBsEDkirvmsC9yxKylWAZSKIIsEHuCD3GV5fRmnjB/Kb9IxbfcLEC+LX2zabDtFrQ81RN5ZMYED0sTLvbVagFY2APCqpNBtxahQ+Q44ojucr/AKa6kdT1HWRuy7SVdOTueBfigQdjGWBYn/iIr5Eiy9Y6AsssepSlnhvaWG5WBFEMv/ZhTD71YOQaKV5Y5JvbHslmTYWJO5SlEkDimJqjZCnisCM6z6mePUezFGKT/Ed93ci1CIPq7jm/uADRr30r1KxkEeoCKWIClb4LXQdTYG6jtIYg/tYvY9Senl1A3rQlAr5fS68gqw/gkBu4v7Eg1TW9MlQN8JFO0jiNmCHuCrKTartHB44obRWBnm0y6nrM0SmkWL9bbYbeAmxt3huQP3Ea3YArf0vpDTO5kj1Llid1xtFZuqJKpz97/c/fKh06VpJppJWIUs8kiqU2lVkYPGxYgHY24UL3HzxzL6iBQQUjKvucgrfB5AO5HOxgSB44G3yMC6dM9PQwtvALvx83NkVwK8L38AZLZW/SvqITFoJGBmj7mgNw4INDs1EX272PIFkwGMYwGMYwMOr1ccS75XVF/wAzsAOeBycgxoNHMkh0xj3VuLQMAbINE7DzfI578/vkX17pW3VCSQ7lZrjkcA7LBDICSNvDEqL58g7Rmh1GeaNhLZ91WFeSxFb0WgAwI3WDVA9vjuwNH0H0d59IksEiREHawMQNciVfbZxvFGRuGvkkijZNrg9KlpN+odWUbfgob5FCSC7sxJF020ACx54qvfh/1EQwaqOJBf5qQoCSLBolu3YiiFUd2rsCwnD17UId0hh2/KwFNiqoH59zd32APnuQ2/VvQpdSYjG6gRkko90TxtaxfIryD34I80L1F0aTRo87SwM6AsI2a5HQcmMbgLUUG2m93yA27uOi9N6q2rhlMNJwVjlB3KWIPK8AMAa55B7eDlam9LS/SIyOxJMiFW3X7pdiDI3/ADUCbPbyEL07qjav5KCZZXZtmxvrpfbIHYKilGZ2oBkC+aNt6d6hh07w6Mk0T7fuk/FpiTvVT3b52pPYEgd+MqMu/RTxauLUpOi2s6RmxGrEkE1ZMfJUMRwa5HyzL+XV4nolt4kkW7O55gQu2j8dzJxyOR9+wdVxnxe2fcBnMvxnWzoxV27DsLotCCQxBqjRqvsR9OdNzmP43QD24JSASPcRe31NscUT5qM8Hj78YHTVNgHPuY9MRsWu20V/p9syYDGM19Rroo/8SRE5A+TAcnsOT3OBzrrMJ9+WOaNmZSWSUkuKa9ncEoaofGh3+xJ+z9ZddPNCTcUsR9s2WA3q23ZISbU7StEn5FaJGXfrHRY9SFa6dfokWjxd0fDCwDX3Gc69UdKmgHsNL7jym4PbFEyk7EtSDtFsCSGP0i+FBAT/AKY0+kHT0bU+2qys8qbjtIWzsKmwwOwCyK7n75unpKzMyR6uOTyVdA7KONpA3AfUoNlfH73lW6PpZYzUsaF9oRdzMhjUKERVQKDsFn6DXfnsTl1ep2OvuJ+ot8qGLIRYGxEJfdY7Czz4rgLz0D05HpbYEvKw2tI1WVHIFDgC+eBybOTOR/QpJmgQ6hQsvNgfYMQhPA+RWiQBVk1khgMYxgMYxgY541ZSHAKnuGAI/uDxlf8A9n6CWRdsill+lY52FeKCI9dgeK8ftm/6m6YdRp2jWt9hkLdtymxYrsRYP7HijyKqs25FR4wxogghfiVKkq8ZNimK3sBPN0K5CM0fS1PVdZoJtyrKqzQMoHACgCzyHs+4PmD/AIZ7nnLOno0b7LoAOxSNQ5Hm2NqCfJCg/auKpkzvD1DQOR7qkNGsgLFrLqRGxZyeA5pWPC1y1EmzdZ9RrM5jRqQXQ+QMu3ufjyU8CrsgFvj3C2dM00USCGKtqcVdkfzmr6k6bJPEEjk2U1sp7SCiNjHwOQexBqiCDlMTQFmRIwI3krhKEm3gl2ZSQgCiu58Dgmj0hVoVgc46p6cnkRo5IAwIKgRKF4sdm974buOwHb9znv0cEGtOmlWRJIEpUZgVYoxO+qtuGBWzQ70G5zd1vWtV7zqZPYKM1KFQgqCNrFmFtafL+kEmgTRGVXrnVZV1um1ZAZ0/TMkakF1JAVXT7bmPI4+QNVt3BbeseqJNwaI0gdtqrRMoiJ32xUhVaqFeCGLAHi4wTB1V1NqwDA/sRYzlumb3ljjiO6uEsEXLYq0qiAFNn5f0P2BzqGi04jjSMdkUKP8A+QB/4wM2UH8ZkB0Is1ZYAUOT7bmhYJ8f3FjL9lE/GZ66ceativ8A7kcc/wAGj/b++BdNDftpu77RdfehfGZ80ehknTQk8kxJZPk7Rd5vYDOddS0Yh1cwKA7390bhZZXHO2xyVYt5+kVxS5cOs9eTTkKysxIvjbVXVksR5+1nkccjIqbrOn1CgaiKSAWQrvt+J7H5qzbLPFPQNVzYsIHpHW/ZIeJldGohI2+MgJKkBP8Adup29gB4PcVmOoXWdXXb9OnG5nBFbY+QDYsXI5sDxH3HF7HVPSccKvqTqJG2kScrGSzdlBICgryBRHk89qgfTvpiWeMzJI42yGMj3KMiwuxJpkZaMhJ28D4rzVUFt6n6lV7WHTjULRIZ7VGIrhCUbd4IIFHx98z+m+oRO5i/LLDKo3UoUiht7MAO28DkDz9jkYvQNU97yOf62cggBrNpEwU2P9Df3yx9C6KmnU7Tud63tQF1dAKOFXk8D7k9zgSmMYwGMYwGMYwGQXUhohKTI8ccrCmIYKTQsbvvVA8/YZueodLLLppEgf25SBsayOQQa3DldwBWx2u8qWmf2o6EW27WQqGY7iKbcB8gbJ70CKNgGsB616OsekE+lBdlZe5Dhlb4DhvjQLBr/wCEWa4MxoPS+ilRZ0iZfdQE7ZZVJsXTbXFkducrmo1ZdJYFI9uVHEioynYWVtjLtsq4bZdgcNu+pTmx6L62w6XAu5Fld2RSb2qtl2euDtVDXNDdtFi8C4wQafTAhRHFuNkkgFj9yTyx/c5uxyBhakEfcG85/qJla2jQyn+qdyw4BFEOUslTdKlKd3jnbM+jIGZpNQfob4qaA3mwWYAV8BQCgi/rNndgb/qfS6Yx79Q6xEcJITRBN0AP6/vtN5VpeiadhuTVtuIIjV0Cxu7CkBVl2NzX7/Y883fq3S49QgSRbo7lPlW8EH/6D2NjOfda6Y0ZNhoythC21kNrW9S52/yGojnki7DL6A61Amld/aP5hJTCRXzYm2C8k7aAO7adtozVRyVHqLU+9GpMdGRVdUWwu4jjcSKY7uLA4FkeDTfTWlkEr/lwhLkn24pFta5bhwvNkqreFF8EEjo3Q+gbCkkxBdAdii6Qt9Rsn5MRxfjnvySFgyifjMjnpp9v6xIu3mhyGBv+19vNfvl7yo/ijFeg/YTRXwfLhRdeLYHmxgT/AEBwdLCVNr7a0fuKFH+45zfyH9H1+R020UBEor7UK+5/7nJjAiPUnR/zEdKQJACFskBgwpkYjkAj+oAlSAaNUaQyPp9xm3Akk0xpwfJsEJIFFEAHtdk9s3PUkbQatnlaVon/AFIyryWgUH3VWmAABO4i+RVdgBI9B62VZY5n9yJyNjE2VZiAgJPyKljQJ5sdz4Cr9V607QpptOu9PcR0AIGzcdqRFaACiVkIB/pPA2jiynqy6aCPS6No39sBWlJUqG8itw3OSSxomuSbPB0yiavrEkRBeGKPbIpvaWQbf78y1XFFCavnJVfSkEZVIpVSq2qwUmhYVd1h2A57k4Fc6nqbb32aSSgBTbTfItgAaPfgR/EkUSLOXL0ZoHh0iLJYYktRr4gn4jgAdquh3vPcPp6PeHlPukG1DAbVP3C+a8XdZM4DGMYDGMYDGMYDInrQ04ozcOaA2bt7fYAJ8iL/APN8XktlS6v014pnlVrjl72pfYSDvDUQwU+DdLdEbQAQxw6fRuQjtMo3BQJBtRiDuVdyqEvcRSkg2OOciPT2jX/aWq0Wot7BmQ7mBpWG07kIs7JUWz8jsazyc3yRssoCmyqiYOKbyysFFXYIG6xYPc1AabUez1XTzG/b2NE8nyKqixyEBzXxNiMcmzsuucC96jomjhX3JVUqKG6VmbzwPkTuJJPHNk/fPUnqSNQhMcgV+F3e2pN0B8HcP57bbytJ1iXVyHUxJca2sIv4hef1NwH1t2+G6ltTVsc+npYmmEbsJpD3I5WNSfm9XYsWFu74oBdxIXWDqCNCJwT7ZTfdH6au679sr03rCNiyiEui2baqIUbr7UP2DEHvQOWiKMKoVeAoAA/YcDKZ1z0sVk9yFGdGblFeipJPy5deBuJsHcANvIrYEP1nXKNbptVD8A5EboCB8o/ktUK2mJpDd0arzYmtT6td3YQ7Qvy2fEs7BTRcjcNq/b4mx3rKz1bpTp7ck0DJ7chIkDKAxkikV961Z5PdRfN97JkOl9PlljjaKGRoyihA/tLGFvhqDMWAUkgEMQe1XgWj051uSZzG4VhtLLIoq6IHIsijfBB52mhXOaf4pN/6ew8+5GRVclHVwB+/x7jt357Ga6J0gQBizB5X+p9oHAFBR52ivJPnIL8VtZ7Wg3817i3Qs8WRQ88gdqwJn0f/APo6Y2W3RK1kUTuG69p5Hft4z51T1EkEywvHISy7gyhNp5II5cNxQs1Q3Lzzn30o6jQ6fnhIlUlie6DaxJPJ5B5OfPU3TjNDujP6sTbkIPeuGU0Rdi+DxYF9sDDPPptcp08gZWIsKwphX9SnlSRfI5/cUcqXV/Tc+kuQSLNCbvcNrguaXYtFd11Z443dtq5pKZGRAVIKgXHbhgwoj2gvAKm7U82ftebHX+ty6vT6TTL/AI8zkOa4XazoJK8KQkj+OEP/ACkIf0prJamkaXb7zAySxqxeu5Xel7RbMxNA23J4tpXVywKoO6vJZhZJIWm/WC7mIHkm7b7gCfmh6WUWKg5RBF7kSvu2qKFzRAV277u+Z+k6Pp1xqFZ2O3b7/uNZ2/H/ABLXdQPbwDXAwPnoxJmb3dzrBtPwYCma+NnNACjyPq3Dk1Zt+fFUAUBQGfcBjGMBjGMBjGMBml1XqIgTeVZieFVa5P2s0o/kkds3cwazSJKhSRbU/wDQjkEHwQeQcCmTK8z3JpdJTfUTEXoNQO5yVuwBzVGiOavID1xFp06d7ul08cEumkjmRYQoEgcgbkZO43UeQaKLYogm1n0s6SFhtlXuDu9txxR5VDZ87gV88cknBP6ZnlieKUqY9ppXYuxbbVBxtKqbNk2eeDfIDa6/PpqDLHAZZwp3PwtMPgXIHyJ7AHvzzQOR69SaH4xzxruYbEWMAc0K9pV3HkMe91Q+xzS9FaZtZpElWVg6ARyRuXIFIGjXcCCaSQWCCp44HJMwOjCIgTSQ6eNyRUZIZ25PDGqJBaxRPaiKvAn+ga1poFlcAFi1Ue6hiFP9wL/vmPWeotPFIYmkt1ALKqu20Gq3bQdvcd829BqYmGyJkIQAbVI+I7Lx4FDj+MrPqjoziRp4rKSAe8BuYgoCEYIDZvgGuwUdxYwPXrvUpLoQ8cisvvRcg8EbwGG4Hji/9M0ug9eXS6DTwxxGR1ATaGoJywXcx5sgEgAEmvFi6vOSVeKSVtsjqZRIr0VVwy2yq242KBcR8cGwBW70XpmoWBY4o3cvZDqeDQ2qTMxAUEKL2hj9sC+dF6+JpGhZQsirv+LbgRwDRIBBG5bBHG4ZAfi5KF0aklR82rd2sRSMO3c8cD70fGT/AKa6KYFLSMGlf6tt7VFkhVvvRJtqBP2HAFQ/GaT9OIGtoDsbNdykZqvlZSR62+R4rAmPUeiLdMi5ChBG73RFVRu+CAW3G77HvkN0+aOI7kYQPt3DZYXjgD272Op3AEEgg2NwoHLGfVKqg2aaV4wACR7QA4+nazhrodtoys/7H9xzLof1EFXCzbXhv+lVNLtssDyQaItqG0LN/s/S60GSRdrof1AG44p1J8FWG1w1A0R25ApnSumt1CTUSQBAIGMcbuWO/dYKiRt4oc2xViWLcCiDn6mNRBE/6ZiMqGOpHQAruVgQwckbQXBLC6cD5VZ8+n9ZPBplhRXiVAC1Rne0km1ndyEZV5YgKL7L4PAbq9D1Yaik1EnhTD2O4CmBs0Sathww7cjJ3016YaKX35jyoqOO72Xdnd44NbQdos/fIifrc0YDCeY7V3tvWuB9RFxc0SBtomrI8Vd+kvI0EbTACQqC4Hgnmu57du5wNvGMYDGMYDGMYDGMYDGMYFe6x1xi/s6Y/JT+rJQIjoXtAPDPyOL4H70DGanq2p06gl2lYHawdUN19liQNZHmzRA475L9X6CGLSwkpIRyAxUNzZNgHYx7bgDfFg0KrD7QpQuGZW2yVLNJs8kMsSsNy7eQdvavjdgMP4f69ItZr0JKxk+9Tt8lYm3VhfYBlqh/rYrdPUGlLuschnkUi1pdit8Qoft8SOytbGzXfIz1FohFHp9VFKdSImqRWJoMSHQe2QTHYBi2/aXkEkk2/U9K0kSh1RgHb4RRuyq7v4WMMF5sk+AASaqwEX6d0ck0ySSsGEJJLIu1N+3Yqp5Y0SWN0CKoEHLrlWk1Usa17kMIBAEaICFF0QSWBJ82AtA9vvI9E62JmaJq92MfLYbXglTz3U7gRtP2NFgLwIz8Sz/+GhC7j+YgofzKo/8AOSfo6EJodMq3tES7b71XF/vWQ/4nsPysa1ZbURV34Acbm+PNAG/9cmvSd/ktPd8xKee/IsXwPGBLZzL8QHM/UNLpxywnjUEAcKf1pVPN8+0pNVwPPY9NzmvRtUNR1slKZFDytdfEhVhjPH8SCj5/tga3VdH+WneNyV3A7LViJlAJC8XYAHPI22eACL3INZ7VTqAGif58D6WBtSwAXbs5B7HavNqRnQdXpElUpIiup7hhY47ZTvVno+ERPMkkkdLTLe9XBv41JZViW4YMKNEg9iER6l1kc3VkEzXptMB8VBJea9wSgbYWpJHgwj9839fHGzgRRPCbDFRKF5J2kiMK4o8jgrf+uVr0r0KUxfmo1mczMbkT2wfr3OVUtwGo8g82OCctcfSZZAoMOo2qT8XkRA1nljsYkWft4vjkYG16c6Rp3fc255ItpCSFWC0CqutAXwW5PIs/fm35D+n+jexudq9yStwX6VAJIVeAfJJJ7nJjAYxjAYxjAYxjAYxjAYxjA1uo6USxNGTW4d6vnuLHkX3HntlObfpx7UyoKG0bbRH3WoEQsr54XhhdE1Ra9ZCep+qe0qxrGHaYlRuUlABy26uTxdKO/PYAkBTfUTLNpZAo2ybOHICqxjcMFYH4oL8k0p5O3y6M87qkftySfl09gSKEO08MSRvQq7LsvwNikEhmGSmi6SoYSiZBKAK3R6cAHncRGqBgb87r7i/ORfpbW/leqzQMqxpqTvSj8WZ+7J9rcEFSbBaue+BNy9OIXe0ZjoAvLqHUKoXsSkb03IBo1xxY8SHTeo6bTpt3OL+TO6Mu6h9R+IpaHegAFP2zW1XVEklLuyiONikCEi5JBwXXzYbhauqcnuK1OoaiRh7USEO5+ETEbj9Pycgn20C7SfPj4ngh4/FDUD2dOByJJDtK89o3axR/yhjY8gUcuPT4gkUaCqVFArtwAOM5v+I3TzEnToAbjjtWA81H7YahV8vzXgsfGdOjWgAPAr/TA1er6v2oJZP8iMR/NcC/5rKT+FnTdsmqlO6x7cHyFG0Te5PPHyk7eKJJJNLK/iTqwmlUEqFMgZyxoBYg0p/mygWv+LNr8PtB7Ogh3fXIPckNVbyfJjVCrPOBY85/681zzzJoYH+RZQaFjcTZa/GxbPJrcUy3+oOqDTwNJVtVIv8AmeiQP2HBJPgAnKt+H/S2aSXXTKNzsyxnglhfzkBs8MfiKNbVWvuQuXT9GsMSRJe1BQs2f5JPk982MYwGMYwGMZh1erSJd8jBFsCz2tjQ/wBScDNjK96Y6y+ql1D1UKlFj5/bcdy1avTBiDyAyiuCTYcBjGMBjGMBjGMBmt1DQpNGY5V3K3j7EcggjkEHkEcgi82cYFZl9LNZKz8G/rTce9rZDKCBzxVG+fvlb9a+kFi0/wCaEkkjQsWYnb8Ynv3CFUCyPi3kn2x5AzpOfJEDAqwsEUQfIPcHApvpjo2lnj3jdvCqkgjlkCnjuoVuFZT2Hg5a9B0+KFdsUaoP2Hevue5P7nOY9Kk/2R1L8oSfyzge2eTURY7bN2fbdtt19LA3YN9XBwOcfidIo1mg3Vw5NVy3YgIT2+kgkc01HvnR8oH4wdKEmnh1A4eCUUQL+MoMZuudoJVjV8KeMn9B6lQ9PTWtdFBYNBi97NtXQJbisCm+r5V1nUl0gtlLRRSAGhtVjNNu5+QoxqRX+870SM6VrtZHDGZJWCIosk9hnHPTHqnSaeWXWySNLqJS6RRbr4DsZHQBbCs/AADNVcd8kOpwdT6or3CY4gf0Qw9seQxKyXIW7AMyKBbbRdMA3HaTq+pKgsumqiKA9uMgE3Zv3ZQSAKBReTVqT0vTQLGiogCqoAUDsAOAM530PpnV9PEsMUeliRa7NbHk7izFfkxHP8/1faR93rakAR6Rl5LEsST2oCgn8XQwLvjKIfUHVYuJdB73JtogoA89jMTQur8147Zib19NskWXp2rjbaQrCJnG42BYQEj5d7rj+RgWbpnqnTT1skosLUOCu4bzGCpPDWwrgnuM2D1/TbS5mQIDW4ngnaWoHsxpSaF9s5h07r8aSpN+Q1wbaqKDppLRI7ICd/ju22bs3yOFI8pqJ5Egg0/S9SywNS71CLXsPE1+7to/Im+N248g8YF/6x6qVIXbTKJpVmWHYbADmQxnc37bWPFntxzlS9Va6SfUtpwhkmlEJ08V/pqI2WVnc/5NwG4+QqDjNnp/pfXSo6sY9KkkrSMPqcFpHe12EbWtz8t57j7c27016Yg0SERAtIwG+VzbvX3PYDztUAck1ZJwPXpboa6OD2gdzsxklf8AzyPy7V4HgD7AZMYxgMYxgMYxgMYxgMYxgMYxgVL8RvTZ1enEkSBtTpzvi/4geJIjZA2utqb++efw069+Y0qoxJeIAfIksV8Fr/qHYjwR4y35y2OundYaNQVjnb3R9qnYJIABQG2QRmyP6yLNDAtv4kx7ul6sXR9okH7Ecg/2q/7ZzLpQ1etSDSxr9W6Zi9ERCf5vKw4t/nIiLXHyPYgC6fid1wIogG40ys4TaWJY7YlUMaPzK2P3W+GoznonoA00AZwDPLTyttrmgFQDwqKAg/ZReA9LejdNolX203yhQplclmodgpYnavJ4FDLFjGAxjGAxjGAxjGAxjGAxjGAxjGAxjGAxjGAxjGAxjGAznf4u6E1pdSv1LIYTwTuWcUq8A/7wJ4/+D0TK56/iB0gJ/pngbt9p4wP++BUfT+lOr6qskwr2U/MFbv8AUdpI4xt7AoinnmySQRWdRykfhtp3J1Wok33JLSK1UqqqgqlCiAwIsH+nsO5u+AxjGAxjGAxjGAxjGAxjGAxjGAxjGAxjGAxjGAxjGAxjGAzy6AiiAR9jjGB6GMYwGMYwGMYwGMYwGMYwGMYwGMYwGMYwP//Z"/>
          <p:cNvSpPr>
            <a:spLocks noChangeAspect="1" noChangeArrowheads="1"/>
          </p:cNvSpPr>
          <p:nvPr/>
        </p:nvSpPr>
        <p:spPr bwMode="auto">
          <a:xfrm>
            <a:off x="155575" y="-2681288"/>
            <a:ext cx="4191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data:image/jpeg;base64,/9j/4AAQSkZJRgABAQAAAQABAAD/2wCEAAkGBxQTERUSEhMWFRQVGB4ZFxgYGRogIBobGB0cGhgbGxkcHSogHB4lHRocITEjJiktMS4yGSAzODMuNyktLisBCgoKBQUFDgUFDisZExkrKysrKysrKysrKysrKysrKysrKysrKysrKysrKysrKysrKysrKysrKysrKysrKysrK//AABEIAQQAwgMBIgACEQEDEQH/xAAcAAEAAgMBAQEAAAAAAAAAAAAABQYDBAcCAQj/xAA7EAACAgEDAwMCBQIDBwQDAAABAgMRAAQSIQUxQQYTIjJRBxQjYXFCgTNSkRVDYnKhscElktHwJDSC/8QAFAEBAAAAAAAAAAAAAAAAAAAAAP/EABQRAQAAAAAAAAAAAAAAAAAAAAD/2gAMAwEAAhEDEQA/AO44xjAYxjAYxjAYxjAYxjAYxjAYyB6rqAmpG5zHvjHtvfxV1YghluiG3oOf27GjkP1b1aiSwkh/kYgu02oZ3dJlYD6iAu26NEXx5C7YyJ1fUzuURsK91Yz5Ltu/UVea+ChiTz9LDuDktgMYxgMYxgMYxgMYxgMYxgMYxgMYxgMYxgMYxgMYxgM1dZrNjIojdy91tKDsLr5sOas0L7H7ZmknVSAzKC30gkAmu9DzkVqJzMkkbxsNpKkxvbxnurgUCDVMNt9+3jAifWmzU6SQoHM2n/U9o7lYiiGBQcupUtXBBIFWRnLo549yyvLGkMcm8KppW5iaEqTQADPI9gj/AA/F8XLr/TNRq2R9NqodUYdwKh0SVXXttKraMrUGVm5vmq5p3pWGPTaqT3Y6aFndFfn25CyxMxViVBUtGVbkd67igvXo7TStJLrJf0olFRFrARSAZXCEDk0AoIAUc87iuXHouuDaVJm3Kpsrv3FipYiPv8iSu2h3NjzlP6G76rUPA0jHSaZQ0lgUzNRRSx5J2hpGJN/qA9ypS16jUUnvFbP06eLtZ52kg9iRzz9K32+WBK6acOiut0yhhYo0RYseMyZXfTpTT6e5JTs3BFZyaYgbbUEmgTYFcELY4OWLAYxjAYxjAYzzvF1YvvXmv4z1gMYxgMYxgMYxgMYxgMYxgMYyrequvLp5FIE05Ap4IAxYA8+5a0LA/pYiwRX7h86jOVYmRmaWI2UKqRLCxptg28/GjtH9SLd9z56h0NC66iBym9QokRmHxNbFYqQTGboG7S/K0F2JEj1USBpHMcl+zNWx0f6SjgqKa+KZeSNrDcBujp9Lq9Fp22hdVEPqQKSxU3vYJd2e5AZr5pSTyFX690XqK6gyflZJVV/c9yOZC1L9BUEo28DggJyK5YgkwUrya2ZtibtRI/sP3ALMItzEV8draRiwrhWNcgDLN0H1sVVWSf3gOHjkktj+6sbYMK55I5rvyfHWdOuo1fuaOT2m1TRES19DbZY2O09nA9xdvBtm84GObVe1GNLpCzxo9MRt3TyGj7pqywZviFrb8O9AAXaPQNw+sf3Zn5EK1Qr+lf8AhBq24B/qsZSRHB0/3Bpnd5Iwwk1DtuKuooiOPayob4LFbPYmuckvw81OrngeWMVHJIzGeUnfLbce1uUkRqoCguDZv7YFi6zKYAjtC077w8/tUTFClsCoaiVV1T4qNzU5Au6sytYsdjkDpehyW/uykrIbYBiSR2276Wlriq8miPE8BgfcYxgfGNAnvX2yoP8AiFpWRhEX93YSitG4BNAgb62/1Dzz2FnPWt9WSR6iRTErRJfmn+NbiL4b71QHIs9yK/1XShA8qyO+kclWA+qK6OyT5buDwhHFMA1g2Qz9F1P/AKiuxhwX9+RiCxCoQSx3Wo3kDaeBQoCqzoym+RnHtN0/Uyrvj07PObUMVpLINhSRaIu482QSSaJOdI9JdEOkg2O++R2LyNzW9gAdoPYcDtQ/YdsCaxjGAxjGBTus9Z1Sa/2YSu3YCquBtYkEnwGJ44Iar483k30DriamIN9Dig6HuCwDLV8kEEEf6dwRlE1mm9rUbJHdZ0JKS2SCoAJZr4IdLDX2KmivxyNjhEgaUj9fla3EbRGXVRbc8seGC8gjnjA7HjNabVJDGDNIqgAAliACa8f/ABmTS6lZEDxsGVhYI84GXGMYDInVaSWORpoPkHIMkRr5EAKGVjVEADi+a/sZbI7UM5mYI4BWNWCN9LWXDXxY7D5DtxwexCJ1HUY0LMwpHH6sMnBNUN6b6vigR54I5B3eOo+pVggaWOT3VUWEkWQNV7a37SeDx8h37t5ywaPXJJYHDL9SNW5b+4+x8EcHwchPVfonT65NrmSI3e6JitnwWT6HP7sCR4IwOdpqun9RcvrunLExNmbTyN8runJQKXBHINE/bPnVPT/5WZDptS8qye00DsQ7AyyiIENwrbdwNnkjve0ESA/DeJJB7vVRuql4RHIAogn3KaxXdT2zW6n6cOhmhX33njjdJogwjDMnvRbog1BS27cR9N+4R5wJ2D8J42cnU6uaaMk3GoEe8Hw7AliOfBF83dm+hwQqiqiKFVQAqgUABwAAOwAzneu/ETaD7xfRk3tEkTKxHhlEi24/5UJsgEDnNvRermLqvuvIh7ukDSHtwAsQDVyPltI4P7HAvmYdTqVjXc5oXQ4JJJ7AAck/sMhRqYGNSS6kGvqcTwij+4VE4r+fvkbN1TSLPt0rHV6sgqsQmZwO1l3ZiEUVz570GPGBb4pAyhh2IscEf6g8g/sc1Nf1iCEhZpo42IsBmANfeie2bGkiKooYgt3Yjyx5YgeLJPGV31hoyWjluh9APfa5sxtXfva8f58DH1no66i59I0blvq+Q7ihaNRAJAAKkbWHeu5oWpldSsTK6l5B7qPuAEsYMu0kmnG1moByWLfUdu4WEdT/ACzrqGIjIsTDkiRVF0SPqIRWZTV3XNPTbHpPXRPNq9VqmjRZNQUg9wqOI0FlQ1c1QJ/bAhdT1XWLZXXyu7UVVYlH9lQoAxtSKH3+3OdK6CZjAp1BBk5527SVs7Cy2abbVjPvTdXpnsQPE1dxGV4/kD+P+mb+AxjGAxjGBS/UMpMpj1DMV3EooA27BW1+AXJBoEgmiD8QpGQehgi0+thWdy8LFpItxsB1AJ3UPkysLF+ZOxIs73XdOhkdtUPdaItQZyu0NuZWUE7NrJxwVNxnuVyD6xq108Qlf9WJSG3sXkIDFhQZ7YEOtAfLswN8DA2+v9SZ1MxCiSQkLZPwjsEV8iDYUBQBbN9vkFv/AKX6cdPpIYTe5UG6zfyPybnzyTz5yBjg0WkcMzNqJmKut7WK2AqMFUKi0KUMRdGga4yZh9T6c/Uxjq73ggChfLfT2574EzjAOMBlS6yrrr1maRowkRWJipMRDFC6SEHhiV4/jj7G25XurbgzszOFEqA07iomVRYCmq9zdZq63URQwMepkRtpfRqzKeHEkO1CAQCH3Bxwzdlvk/fKx64lEmkkWCKWeSwNkc0s6tyNymPfRH9JJB28kDixb9No4FcJJDHbH9J2RCW4J2bq5daP7lQDyQ1ThIA+wGB+b/TvR+ol9um0MyuQA0k0QjAVaKgNLuoADbtFihQA4OWfrHRZ9NPo4ppI7kdWCRg7FZpoFbbvFs25gd1Xyb5ZTnXV6xpy2wTxFv8AKJFv7drvKP8AiQBLrdFpmvbKaZl+qP8AUjplevgbHB+4B7gYF0670ODWRGHUxLJGeaPcH7qw5U/uDlQ0f4T6aGUSQ6nWRqL2xpMAFDdwrbd6g/secgfW0er0UwZ9RO2kPCyGWQBbsFZCrAA9qLWD4APGWf0t1WdiqRMNQm0GRWlDGO1tSJSxZiaPBB7j5DmwnoujyobTWSsP8soRx58hVbz9/AzTl6c51SyiEK7KFmkFU2xkZCDdmqarF8gduRNprf8AMkin7FCf+qbl/wCuaeo6uUYbo6Tknkb1RQbkK/5boULPyHF8YG/rdUsUbSOaVASf4H7ZW5vVcbo3u6ZzDQ3X7bWG+8dkkWD2u6+/Asus04kjaNrpwVNd+eOD98503Q9RDIwdGLGz7yKWRgTyKUho+KPBHN/VVkNn1L0iNIG1SagewKqNhQ2g/wCGHBsckgWrFeQK5uB6Z6Z1EUMcwQm0UowuQKpIeitb9xb5Hgiy1tzY0/UXV94jhVj7Us6tIOGCMjbJ0Bq95EwIuuYhxZOW6Trs7qDuOmQ0I0VQWrn62N3QHOz+xNg4Gr+fk3BTE0j8EOqSBl4r6qNNSHsK5P8Amo3/AKbK7RI0qbJCPkvHB/sSP375Uul+oZkf9Rt6FgoDbdxsgcFFA3d220fsD5y7YDGMYDGMYFU6l1bSTMQ3uq6Hb7iKykdv6h3FkGiDyBx2yA650+L8jqJItQ7RgEurxi0JNGXaApG36jxTBSDQorLeo/T6JN+YQBFc/Mhb2t4Y+FVrO41V0SDycr2v17ShloWA27b8iVdNrK9Hs3HexyPsrYHvS9CndVcCR1bawlCqvK1tb2WdnJWqCtVBR54yS6H6XmkeNtQrpHGd1Oy25rhdq8bADRJpu47EjPfpbrxXQaaGIgysrBSwLBI1d1jdtv1Wq8Cxu2nkVeZ9b12SH9YT74huLbgtcUwAoBhYsV8jRvutELHJ1/SrJ7J1EIk4GwuoPPYVfc/b9xmx1LqUUCe5M4RO1n9//t/wDlC6r0sfLXHTuonXe6lQxiO2jvVbO2vluQXZN9qMXHMJDtSTfGlCFUZCB7h3uEYEi6VgOaqq4NYHXAcrnrPTM0Le3W9120SACU/URix4AUqSf2LEAkBTDaTrzw6NIoSm5E5eRrCK5uEckbiUIPJFDk2eMtmkdNVpwZIwVcfJGFgMpphyOaYGj/fAgW6jFqg2knVoZXXf7cgva12pUgUw80SDQrbychOuxltN+XXRmSeOg4WIOSK7iTcAoIv5dztIA5rLTN6P07yCRzKxU2tyN8SCCNrAhhRA7H+byb02nVAQvk2Se5PA5P8AAA/gAYHHv9idQnqKPp4ijawWnMYVPF7AzM588qO9G++Nf6XbRa/QI2okmXfE26SrVlkVSkKAfCM2hKg/Gl55zs2UH8SyBqOnndtYTirPBHuRBwRRBsEDkirvmsC9yxKylWAZSKIIsEHuCD3GV5fRmnjB/Kb9IxbfcLEC+LX2zabDtFrQ81RN5ZMYED0sTLvbVagFY2APCqpNBtxahQ+Q44ojucr/AKa6kdT1HWRuy7SVdOTueBfigQdjGWBYn/iIr5Eiy9Y6AsssepSlnhvaWG5WBFEMv/ZhTD71YOQaKV5Y5JvbHslmTYWJO5SlEkDimJqjZCnisCM6z6mePUezFGKT/Ed93ci1CIPq7jm/uADRr30r1KxkEeoCKWIClb4LXQdTYG6jtIYg/tYvY9Senl1A3rQlAr5fS68gqw/gkBu4v7Eg1TW9MlQN8JFO0jiNmCHuCrKTartHB44obRWBnm0y6nrM0SmkWL9bbYbeAmxt3huQP3Ea3YArf0vpDTO5kj1Llid1xtFZuqJKpz97/c/fKh06VpJppJWIUs8kiqU2lVkYPGxYgHY24UL3HzxzL6iBQQUjKvucgrfB5AO5HOxgSB44G3yMC6dM9PQwtvALvx83NkVwK8L38AZLZW/SvqITFoJGBmj7mgNw4INDs1EX272PIFkwGMYwGMYwMOr1ccS75XVF/wAzsAOeBycgxoNHMkh0xj3VuLQMAbINE7DzfI578/vkX17pW3VCSQ7lZrjkcA7LBDICSNvDEqL58g7Rmh1GeaNhLZ91WFeSxFb0WgAwI3WDVA9vjuwNH0H0d59IksEiREHawMQNciVfbZxvFGRuGvkkijZNrg9KlpN+odWUbfgob5FCSC7sxJF020ACx54qvfh/1EQwaqOJBf5qQoCSLBolu3YiiFUd2rsCwnD17UId0hh2/KwFNiqoH59zd32APnuQ2/VvQpdSYjG6gRkko90TxtaxfIryD34I80L1F0aTRo87SwM6AsI2a5HQcmMbgLUUG2m93yA27uOi9N6q2rhlMNJwVjlB3KWIPK8AMAa55B7eDlam9LS/SIyOxJMiFW3X7pdiDI3/ADUCbPbyEL07qjav5KCZZXZtmxvrpfbIHYKilGZ2oBkC+aNt6d6hh07w6Mk0T7fuk/FpiTvVT3b52pPYEgd+MqMu/RTxauLUpOi2s6RmxGrEkE1ZMfJUMRwa5HyzL+XV4nolt4kkW7O55gQu2j8dzJxyOR9+wdVxnxe2fcBnMvxnWzoxV27DsLotCCQxBqjRqvsR9OdNzmP43QD24JSASPcRe31NscUT5qM8Hj78YHTVNgHPuY9MRsWu20V/p9syYDGM19Rroo/8SRE5A+TAcnsOT3OBzrrMJ9+WOaNmZSWSUkuKa9ncEoaofGh3+xJ+z9ZddPNCTcUsR9s2WA3q23ZISbU7StEn5FaJGXfrHRY9SFa6dfokWjxd0fDCwDX3Gc69UdKmgHsNL7jym4PbFEyk7EtSDtFsCSGP0i+FBAT/AKY0+kHT0bU+2qys8qbjtIWzsKmwwOwCyK7n75unpKzMyR6uOTyVdA7KONpA3AfUoNlfH73lW6PpZYzUsaF9oRdzMhjUKERVQKDsFn6DXfnsTl1ep2OvuJ+ot8qGLIRYGxEJfdY7Czz4rgLz0D05HpbYEvKw2tI1WVHIFDgC+eBybOTOR/QpJmgQ6hQsvNgfYMQhPA+RWiQBVk1khgMYxgMYxgY541ZSHAKnuGAI/uDxlf8A9n6CWRdsill+lY52FeKCI9dgeK8ftm/6m6YdRp2jWt9hkLdtymxYrsRYP7HijyKqs25FR4wxogghfiVKkq8ZNimK3sBPN0K5CM0fS1PVdZoJtyrKqzQMoHACgCzyHs+4PmD/AIZ7nnLOno0b7LoAOxSNQ5Hm2NqCfJCg/auKpkzvD1DQOR7qkNGsgLFrLqRGxZyeA5pWPC1y1EmzdZ9RrM5jRqQXQ+QMu3ufjyU8CrsgFvj3C2dM00USCGKtqcVdkfzmr6k6bJPEEjk2U1sp7SCiNjHwOQexBqiCDlMTQFmRIwI3krhKEm3gl2ZSQgCiu58Dgmj0hVoVgc46p6cnkRo5IAwIKgRKF4sdm974buOwHb9znv0cEGtOmlWRJIEpUZgVYoxO+qtuGBWzQ70G5zd1vWtV7zqZPYKM1KFQgqCNrFmFtafL+kEmgTRGVXrnVZV1um1ZAZ0/TMkakF1JAVXT7bmPI4+QNVt3BbeseqJNwaI0gdtqrRMoiJ32xUhVaqFeCGLAHi4wTB1V1NqwDA/sRYzlumb3ljjiO6uEsEXLYq0qiAFNn5f0P2BzqGi04jjSMdkUKP8A+QB/4wM2UH8ZkB0Is1ZYAUOT7bmhYJ8f3FjL9lE/GZ66ceativ8A7kcc/wAGj/b++BdNDftpu77RdfehfGZ80ehknTQk8kxJZPk7Rd5vYDOddS0Yh1cwKA7390bhZZXHO2xyVYt5+kVxS5cOs9eTTkKysxIvjbVXVksR5+1nkccjIqbrOn1CgaiKSAWQrvt+J7H5qzbLPFPQNVzYsIHpHW/ZIeJldGohI2+MgJKkBP8Adup29gB4PcVmOoXWdXXb9OnG5nBFbY+QDYsXI5sDxH3HF7HVPSccKvqTqJG2kScrGSzdlBICgryBRHk89qgfTvpiWeMzJI42yGMj3KMiwuxJpkZaMhJ28D4rzVUFt6n6lV7WHTjULRIZ7VGIrhCUbd4IIFHx98z+m+oRO5i/LLDKo3UoUiht7MAO28DkDz9jkYvQNU97yOf62cggBrNpEwU2P9Df3yx9C6KmnU7Tud63tQF1dAKOFXk8D7k9zgSmMYwGMYwGMYwGQXUhohKTI8ccrCmIYKTQsbvvVA8/YZueodLLLppEgf25SBsayOQQa3DldwBWx2u8qWmf2o6EW27WQqGY7iKbcB8gbJ70CKNgGsB616OsekE+lBdlZe5Dhlb4DhvjQLBr/wCEWa4MxoPS+ilRZ0iZfdQE7ZZVJsXTbXFkducrmo1ZdJYFI9uVHEioynYWVtjLtsq4bZdgcNu+pTmx6L62w6XAu5Fld2RSb2qtl2euDtVDXNDdtFi8C4wQafTAhRHFuNkkgFj9yTyx/c5uxyBhakEfcG85/qJla2jQyn+qdyw4BFEOUslTdKlKd3jnbM+jIGZpNQfob4qaA3mwWYAV8BQCgi/rNndgb/qfS6Yx79Q6xEcJITRBN0AP6/vtN5VpeiadhuTVtuIIjV0Cxu7CkBVl2NzX7/Y883fq3S49QgSRbo7lPlW8EH/6D2NjOfda6Y0ZNhoythC21kNrW9S52/yGojnki7DL6A61Amld/aP5hJTCRXzYm2C8k7aAO7adtozVRyVHqLU+9GpMdGRVdUWwu4jjcSKY7uLA4FkeDTfTWlkEr/lwhLkn24pFta5bhwvNkqreFF8EEjo3Q+gbCkkxBdAdii6Qt9Rsn5MRxfjnvySFgyifjMjnpp9v6xIu3mhyGBv+19vNfvl7yo/ijFeg/YTRXwfLhRdeLYHmxgT/AEBwdLCVNr7a0fuKFH+45zfyH9H1+R020UBEor7UK+5/7nJjAiPUnR/zEdKQJACFskBgwpkYjkAj+oAlSAaNUaQyPp9xm3Akk0xpwfJsEJIFFEAHtdk9s3PUkbQatnlaVon/AFIyryWgUH3VWmAABO4i+RVdgBI9B62VZY5n9yJyNjE2VZiAgJPyKljQJ5sdz4Cr9V607QpptOu9PcR0AIGzcdqRFaACiVkIB/pPA2jiynqy6aCPS6No39sBWlJUqG8itw3OSSxomuSbPB0yiavrEkRBeGKPbIpvaWQbf78y1XFFCavnJVfSkEZVIpVSq2qwUmhYVd1h2A57k4Fc6nqbb32aSSgBTbTfItgAaPfgR/EkUSLOXL0ZoHh0iLJYYktRr4gn4jgAdquh3vPcPp6PeHlPukG1DAbVP3C+a8XdZM4DGMYDGMYDGMYDInrQ04ozcOaA2bt7fYAJ8iL/APN8XktlS6v014pnlVrjl72pfYSDvDUQwU+DdLdEbQAQxw6fRuQjtMo3BQJBtRiDuVdyqEvcRSkg2OOciPT2jX/aWq0Wot7BmQ7mBpWG07kIs7JUWz8jsazyc3yRssoCmyqiYOKbyysFFXYIG6xYPc1AabUez1XTzG/b2NE8nyKqixyEBzXxNiMcmzsuucC96jomjhX3JVUqKG6VmbzwPkTuJJPHNk/fPUnqSNQhMcgV+F3e2pN0B8HcP57bbytJ1iXVyHUxJca2sIv4hef1NwH1t2+G6ltTVsc+npYmmEbsJpD3I5WNSfm9XYsWFu74oBdxIXWDqCNCJwT7ZTfdH6au679sr03rCNiyiEui2baqIUbr7UP2DEHvQOWiKMKoVeAoAA/YcDKZ1z0sVk9yFGdGblFeipJPy5deBuJsHcANvIrYEP1nXKNbptVD8A5EboCB8o/ktUK2mJpDd0arzYmtT6td3YQ7Qvy2fEs7BTRcjcNq/b4mx3rKz1bpTp7ck0DJ7chIkDKAxkikV961Z5PdRfN97JkOl9PlljjaKGRoyihA/tLGFvhqDMWAUkgEMQe1XgWj051uSZzG4VhtLLIoq6IHIsijfBB52mhXOaf4pN/6ew8+5GRVclHVwB+/x7jt357Ga6J0gQBizB5X+p9oHAFBR52ivJPnIL8VtZ7Wg3817i3Qs8WRQ88gdqwJn0f/APo6Y2W3RK1kUTuG69p5Hft4z51T1EkEywvHISy7gyhNp5II5cNxQs1Q3Lzzn30o6jQ6fnhIlUlie6DaxJPJ5B5OfPU3TjNDujP6sTbkIPeuGU0Rdi+DxYF9sDDPPptcp08gZWIsKwphX9SnlSRfI5/cUcqXV/Tc+kuQSLNCbvcNrguaXYtFd11Z443dtq5pKZGRAVIKgXHbhgwoj2gvAKm7U82ftebHX+ty6vT6TTL/AI8zkOa4XazoJK8KQkj+OEP/ACkIf0prJamkaXb7zAySxqxeu5Xel7RbMxNA23J4tpXVywKoO6vJZhZJIWm/WC7mIHkm7b7gCfmh6WUWKg5RBF7kSvu2qKFzRAV277u+Z+k6Pp1xqFZ2O3b7/uNZ2/H/ABLXdQPbwDXAwPnoxJmb3dzrBtPwYCma+NnNACjyPq3Dk1Zt+fFUAUBQGfcBjGMBjGMBjGMBml1XqIgTeVZieFVa5P2s0o/kkds3cwazSJKhSRbU/wDQjkEHwQeQcCmTK8z3JpdJTfUTEXoNQO5yVuwBzVGiOavID1xFp06d7ul08cEumkjmRYQoEgcgbkZO43UeQaKLYogm1n0s6SFhtlXuDu9txxR5VDZ87gV88cknBP6ZnlieKUqY9ppXYuxbbVBxtKqbNk2eeDfIDa6/PpqDLHAZZwp3PwtMPgXIHyJ7AHvzzQOR69SaH4xzxruYbEWMAc0K9pV3HkMe91Q+xzS9FaZtZpElWVg6ARyRuXIFIGjXcCCaSQWCCp44HJMwOjCIgTSQ6eNyRUZIZ25PDGqJBaxRPaiKvAn+ga1poFlcAFi1Ue6hiFP9wL/vmPWeotPFIYmkt1ALKqu20Gq3bQdvcd829BqYmGyJkIQAbVI+I7Lx4FDj+MrPqjoziRp4rKSAe8BuYgoCEYIDZvgGuwUdxYwPXrvUpLoQ8cisvvRcg8EbwGG4Hji/9M0ug9eXS6DTwxxGR1ATaGoJywXcx5sgEgAEmvFi6vOSVeKSVtsjqZRIr0VVwy2yq242KBcR8cGwBW70XpmoWBY4o3cvZDqeDQ2qTMxAUEKL2hj9sC+dF6+JpGhZQsirv+LbgRwDRIBBG5bBHG4ZAfi5KF0aklR82rd2sRSMO3c8cD70fGT/AKa6KYFLSMGlf6tt7VFkhVvvRJtqBP2HAFQ/GaT9OIGtoDsbNdykZqvlZSR62+R4rAmPUeiLdMi5ChBG73RFVRu+CAW3G77HvkN0+aOI7kYQPt3DZYXjgD272Op3AEEgg2NwoHLGfVKqg2aaV4wACR7QA4+nazhrodtoys/7H9xzLof1EFXCzbXhv+lVNLtssDyQaItqG0LN/s/S60GSRdrof1AG44p1J8FWG1w1A0R25ApnSumt1CTUSQBAIGMcbuWO/dYKiRt4oc2xViWLcCiDn6mNRBE/6ZiMqGOpHQAruVgQwckbQXBLC6cD5VZ8+n9ZPBplhRXiVAC1Rne0km1ndyEZV5YgKL7L4PAbq9D1Yaik1EnhTD2O4CmBs0Sathww7cjJ3016YaKX35jyoqOO72Xdnd44NbQdos/fIifrc0YDCeY7V3tvWuB9RFxc0SBtomrI8Vd+kvI0EbTACQqC4Hgnmu57du5wNvGMYDGMYDGMYDGMYDGMYFe6x1xi/s6Y/JT+rJQIjoXtAPDPyOL4H70DGanq2p06gl2lYHawdUN19liQNZHmzRA475L9X6CGLSwkpIRyAxUNzZNgHYx7bgDfFg0KrD7QpQuGZW2yVLNJs8kMsSsNy7eQdvavjdgMP4f69ItZr0JKxk+9Tt8lYm3VhfYBlqh/rYrdPUGlLuschnkUi1pdit8Qoft8SOytbGzXfIz1FohFHp9VFKdSImqRWJoMSHQe2QTHYBi2/aXkEkk2/U9K0kSh1RgHb4RRuyq7v4WMMF5sk+AASaqwEX6d0ck0ySSsGEJJLIu1N+3Yqp5Y0SWN0CKoEHLrlWk1Usa17kMIBAEaICFF0QSWBJ82AtA9vvI9E62JmaJq92MfLYbXglTz3U7gRtP2NFgLwIz8Sz/+GhC7j+YgofzKo/8AOSfo6EJodMq3tES7b71XF/vWQ/4nsPysa1ZbURV34Acbm+PNAG/9cmvSd/ktPd8xKee/IsXwPGBLZzL8QHM/UNLpxywnjUEAcKf1pVPN8+0pNVwPPY9NzmvRtUNR1slKZFDytdfEhVhjPH8SCj5/tga3VdH+WneNyV3A7LViJlAJC8XYAHPI22eACL3INZ7VTqAGif58D6WBtSwAXbs5B7HavNqRnQdXpElUpIiup7hhY47ZTvVno+ERPMkkkdLTLe9XBv41JZViW4YMKNEg9iER6l1kc3VkEzXptMB8VBJea9wSgbYWpJHgwj9839fHGzgRRPCbDFRKF5J2kiMK4o8jgrf+uVr0r0KUxfmo1mczMbkT2wfr3OVUtwGo8g82OCctcfSZZAoMOo2qT8XkRA1nljsYkWft4vjkYG16c6Rp3fc255ItpCSFWC0CqutAXwW5PIs/fm35D+n+jexudq9yStwX6VAJIVeAfJJJ7nJjAYxjAYxjAYxjAYxjAYxjA1uo6USxNGTW4d6vnuLHkX3HntlObfpx7UyoKG0bbRH3WoEQsr54XhhdE1Ra9ZCep+qe0qxrGHaYlRuUlABy26uTxdKO/PYAkBTfUTLNpZAo2ybOHICqxjcMFYH4oL8k0p5O3y6M87qkftySfl09gSKEO08MSRvQq7LsvwNikEhmGSmi6SoYSiZBKAK3R6cAHncRGqBgb87r7i/ORfpbW/leqzQMqxpqTvSj8WZ+7J9rcEFSbBaue+BNy9OIXe0ZjoAvLqHUKoXsSkb03IBo1xxY8SHTeo6bTpt3OL+TO6Mu6h9R+IpaHegAFP2zW1XVEklLuyiONikCEi5JBwXXzYbhauqcnuK1OoaiRh7USEO5+ETEbj9Pycgn20C7SfPj4ngh4/FDUD2dOByJJDtK89o3axR/yhjY8gUcuPT4gkUaCqVFArtwAOM5v+I3TzEnToAbjjtWA81H7YahV8vzXgsfGdOjWgAPAr/TA1er6v2oJZP8iMR/NcC/5rKT+FnTdsmqlO6x7cHyFG0Te5PPHyk7eKJJJNLK/iTqwmlUEqFMgZyxoBYg0p/mygWv+LNr8PtB7Ogh3fXIPckNVbyfJjVCrPOBY85/681zzzJoYH+RZQaFjcTZa/GxbPJrcUy3+oOqDTwNJVtVIv8AmeiQP2HBJPgAnKt+H/S2aSXXTKNzsyxnglhfzkBs8MfiKNbVWvuQuXT9GsMSRJe1BQs2f5JPk982MYwGMYwGMZh1erSJd8jBFsCz2tjQ/wBScDNjK96Y6y+ql1D1UKlFj5/bcdy1avTBiDyAyiuCTYcBjGMBjGMBjGMBmt1DQpNGY5V3K3j7EcggjkEHkEcgi82cYFZl9LNZKz8G/rTce9rZDKCBzxVG+fvlb9a+kFi0/wCaEkkjQsWYnb8Ynv3CFUCyPi3kn2x5AzpOfJEDAqwsEUQfIPcHApvpjo2lnj3jdvCqkgjlkCnjuoVuFZT2Hg5a9B0+KFdsUaoP2Hevue5P7nOY9Kk/2R1L8oSfyzge2eTURY7bN2fbdtt19LA3YN9XBwOcfidIo1mg3Vw5NVy3YgIT2+kgkc01HvnR8oH4wdKEmnh1A4eCUUQL+MoMZuudoJVjV8KeMn9B6lQ9PTWtdFBYNBi97NtXQJbisCm+r5V1nUl0gtlLRRSAGhtVjNNu5+QoxqRX+870SM6VrtZHDGZJWCIosk9hnHPTHqnSaeWXWySNLqJS6RRbr4DsZHQBbCs/AADNVcd8kOpwdT6or3CY4gf0Qw9seQxKyXIW7AMyKBbbRdMA3HaTq+pKgsumqiKA9uMgE3Zv3ZQSAKBReTVqT0vTQLGiogCqoAUDsAOAM530PpnV9PEsMUeliRa7NbHk7izFfkxHP8/1faR93rakAR6Rl5LEsST2oCgn8XQwLvjKIfUHVYuJdB73JtogoA89jMTQur8147Zib19NskWXp2rjbaQrCJnG42BYQEj5d7rj+RgWbpnqnTT1skosLUOCu4bzGCpPDWwrgnuM2D1/TbS5mQIDW4ngnaWoHsxpSaF9s5h07r8aSpN+Q1wbaqKDppLRI7ICd/ju22bs3yOFI8pqJ5Egg0/S9SywNS71CLXsPE1+7to/Im+N248g8YF/6x6qVIXbTKJpVmWHYbADmQxnc37bWPFntxzlS9Va6SfUtpwhkmlEJ08V/pqI2WVnc/5NwG4+QqDjNnp/pfXSo6sY9KkkrSMPqcFpHe12EbWtz8t57j7c27016Yg0SERAtIwG+VzbvX3PYDztUAck1ZJwPXpboa6OD2gdzsxklf8AzyPy7V4HgD7AZMYxgMYxgMYxgMYxgMYxgMYxgVL8RvTZ1enEkSBtTpzvi/4geJIjZA2utqb++efw069+Y0qoxJeIAfIksV8Fr/qHYjwR4y35y2OundYaNQVjnb3R9qnYJIABQG2QRmyP6yLNDAtv4kx7ul6sXR9okH7Ecg/2q/7ZzLpQ1etSDSxr9W6Zi9ERCf5vKw4t/nIiLXHyPYgC6fid1wIogG40ys4TaWJY7YlUMaPzK2P3W+GoznonoA00AZwDPLTyttrmgFQDwqKAg/ZReA9LejdNolX203yhQplclmodgpYnavJ4FDLFjGAxjGAxjGAxjGAxjGAxjGAxjGAxjGAxjGAxjGAxjGAznf4u6E1pdSv1LIYTwTuWcUq8A/7wJ4/+D0TK56/iB0gJ/pngbt9p4wP++BUfT+lOr6qskwr2U/MFbv8AUdpI4xt7AoinnmySQRWdRykfhtp3J1Wok33JLSK1UqqqgqlCiAwIsH+nsO5u+AxjGAxjGAxjGAxjGAxjGAxjGAxjGAxjGAxjGAxjGAxjGAzy6AiiAR9jjGB6GMYwGMYwGMYwGMYwGMYwGMYwGMYwGMYwP//Z"/>
          <p:cNvSpPr>
            <a:spLocks noChangeAspect="1" noChangeArrowheads="1"/>
          </p:cNvSpPr>
          <p:nvPr/>
        </p:nvSpPr>
        <p:spPr bwMode="auto">
          <a:xfrm>
            <a:off x="307975" y="-2528888"/>
            <a:ext cx="4191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0" name="Picture 8" descr="http://plants.usda.gov/gallery/large/oxca4_001_lv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3" y="838200"/>
            <a:ext cx="3692525" cy="55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plant-life.org/Fabaceae/schem_faba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" t="21660" r="24600"/>
          <a:stretch/>
        </p:blipFill>
        <p:spPr bwMode="auto">
          <a:xfrm>
            <a:off x="4876800" y="3778023"/>
            <a:ext cx="3263900" cy="261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76800" y="990600"/>
            <a:ext cx="37773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Compound leaves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Distinct “pea” flower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Pod-forming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736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00743" y="65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/>
              <a:t>Locoweeds</a:t>
            </a:r>
            <a:r>
              <a:rPr lang="en-US" sz="4800" dirty="0" smtClean="0">
                <a:solidFill>
                  <a:srgbClr val="FF0000"/>
                </a:solidFill>
              </a:rPr>
              <a:t>		    </a:t>
            </a:r>
            <a:r>
              <a:rPr lang="en-US" sz="3900" dirty="0" smtClean="0">
                <a:solidFill>
                  <a:srgbClr val="FF0000"/>
                </a:solidFill>
              </a:rPr>
              <a:t>Species of Concern</a:t>
            </a:r>
            <a:r>
              <a:rPr lang="en-US" sz="4000" dirty="0" smtClean="0"/>
              <a:t>	</a:t>
            </a:r>
            <a:endParaRPr lang="en-US" sz="40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8086" y="1208308"/>
            <a:ext cx="410391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 smtClean="0"/>
              <a:t>“True Locos”</a:t>
            </a:r>
          </a:p>
          <a:p>
            <a:pPr marL="0" indent="0">
              <a:buNone/>
            </a:pPr>
            <a:r>
              <a:rPr lang="en-US" sz="2800" i="1" dirty="0" err="1" smtClean="0"/>
              <a:t>Astragalus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mollisimus</a:t>
            </a:r>
            <a:endParaRPr lang="en-US" sz="2800" i="1" dirty="0" smtClean="0"/>
          </a:p>
          <a:p>
            <a:pPr marL="0" indent="0">
              <a:buNone/>
            </a:pPr>
            <a:r>
              <a:rPr lang="en-US" sz="2800" i="1" dirty="0" err="1" smtClean="0"/>
              <a:t>Ast</a:t>
            </a:r>
            <a:r>
              <a:rPr lang="en-US" sz="2800" i="1" dirty="0" smtClean="0"/>
              <a:t>. </a:t>
            </a:r>
            <a:r>
              <a:rPr lang="en-US" sz="2800" i="1" dirty="0" err="1" smtClean="0"/>
              <a:t>missouriensis</a:t>
            </a:r>
            <a:endParaRPr lang="en-US" sz="2800" i="1" dirty="0" smtClean="0"/>
          </a:p>
          <a:p>
            <a:pPr marL="0" indent="0">
              <a:buNone/>
            </a:pPr>
            <a:r>
              <a:rPr lang="en-US" sz="2800" i="1" dirty="0" err="1" smtClean="0"/>
              <a:t>Oxytropis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lambertii</a:t>
            </a:r>
            <a:endParaRPr lang="en-US" sz="2800" i="1" dirty="0" smtClean="0"/>
          </a:p>
          <a:p>
            <a:pPr marL="0" indent="0">
              <a:buNone/>
            </a:pPr>
            <a:r>
              <a:rPr lang="en-US" sz="2800" i="1" dirty="0" smtClean="0"/>
              <a:t>Oxy. </a:t>
            </a:r>
            <a:r>
              <a:rPr lang="en-US" sz="2800" i="1" dirty="0" err="1" smtClean="0"/>
              <a:t>sericea</a:t>
            </a:r>
            <a:endParaRPr lang="en-US" sz="2800" i="1" dirty="0" smtClean="0"/>
          </a:p>
          <a:p>
            <a:pPr marL="0" indent="0">
              <a:buNone/>
            </a:pPr>
            <a:endParaRPr lang="en-US" i="1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00600" y="1197420"/>
            <a:ext cx="410391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u="sng" dirty="0" smtClean="0"/>
              <a:t>Milkvetch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i="1" dirty="0" err="1" smtClean="0"/>
              <a:t>Astragauls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pectinatus</a:t>
            </a:r>
            <a:endParaRPr lang="en-US" sz="2800" i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i="1" dirty="0" err="1" smtClean="0"/>
              <a:t>Ast</a:t>
            </a:r>
            <a:r>
              <a:rPr lang="en-US" sz="2800" i="1" dirty="0" smtClean="0"/>
              <a:t>. </a:t>
            </a:r>
            <a:r>
              <a:rPr lang="en-US" sz="2800" i="1" dirty="0" err="1" smtClean="0"/>
              <a:t>racemosus</a:t>
            </a:r>
            <a:endParaRPr lang="en-US" sz="2800" i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292600" y="1219200"/>
            <a:ext cx="0" cy="51816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28612" y="1779814"/>
            <a:ext cx="3733800" cy="5334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0" y="2711799"/>
            <a:ext cx="3771900" cy="117440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https://s3.amazonaws.com/classconnection/662/flashcards/3574662/jpg/locoweed-1500577B12C04EE81D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t="10883" r="14976" b="6052"/>
          <a:stretch/>
        </p:blipFill>
        <p:spPr bwMode="auto">
          <a:xfrm>
            <a:off x="615043" y="3959860"/>
            <a:ext cx="30734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997960"/>
            <a:ext cx="4649107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14471" y="3077865"/>
            <a:ext cx="392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Selenium Accumulators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2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00743" y="-217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0000"/>
                </a:solidFill>
              </a:rPr>
              <a:t>Wooly Loco		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6700" y="8382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/>
              <a:t>Astragalus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mollisimus</a:t>
            </a:r>
            <a:endParaRPr lang="en-US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66700" y="4953000"/>
            <a:ext cx="5549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Key Concerns: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Performs well on poor quality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Tends to be abundant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Sprawling nature = ample biomass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Foliage present early and late season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57843" y="1219200"/>
            <a:ext cx="4572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4-16 inches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Densely fuzzy, compound leaves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Purple blooms early 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Vegetation early spring, late fall</a:t>
            </a:r>
          </a:p>
          <a:p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" t="3431" r="16994" b="18611"/>
          <a:stretch/>
        </p:blipFill>
        <p:spPr bwMode="auto">
          <a:xfrm>
            <a:off x="1307874" y="2819638"/>
            <a:ext cx="2271938" cy="179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152531"/>
            <a:ext cx="3670343" cy="455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:\Users\azukoff\Desktop\Astragalus mollissimu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1" t="37954" r="45944" b="49793"/>
          <a:stretch/>
        </p:blipFill>
        <p:spPr bwMode="auto">
          <a:xfrm>
            <a:off x="5612472" y="229402"/>
            <a:ext cx="3187742" cy="16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15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" y="-217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0000"/>
                </a:solidFill>
              </a:rPr>
              <a:t>White Loco		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8382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/>
              <a:t>Oxytropis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sericea</a:t>
            </a:r>
            <a:endParaRPr lang="en-US" sz="24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00743" y="12192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Small-statured locoweed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More upright habit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Pure white flowers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4265473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/>
              <a:t>Oxytropis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lambertii</a:t>
            </a:r>
            <a:endParaRPr lang="en-US" sz="2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4727138"/>
            <a:ext cx="457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Similar to Wooly Loco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More upright habit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Leaflets narrower</a:t>
            </a:r>
          </a:p>
          <a:p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3429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0000"/>
                </a:solidFill>
              </a:rPr>
              <a:t>Lambert’s Loco		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0242" name="Picture 2" descr="http://www.opsu.edu/Academics/SciMathNurs/NaturalScience/PlantsInsectsOfGoodwell/plants/pasturebig/oxytropisl6_1_7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" b="7289"/>
          <a:stretch/>
        </p:blipFill>
        <p:spPr bwMode="auto">
          <a:xfrm>
            <a:off x="3556000" y="3543300"/>
            <a:ext cx="2890607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" b="9473"/>
          <a:stretch/>
        </p:blipFill>
        <p:spPr bwMode="auto">
          <a:xfrm>
            <a:off x="3559175" y="234781"/>
            <a:ext cx="2409825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C:\Users\azukoff\Desktop\Oxytropis serice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1" t="37747" r="46451" b="48546"/>
          <a:stretch/>
        </p:blipFill>
        <p:spPr bwMode="auto">
          <a:xfrm>
            <a:off x="6095999" y="234781"/>
            <a:ext cx="2279381" cy="143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azukoff\Desktop\Oxytropis lambertii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4" t="38378" r="46451" b="49584"/>
          <a:stretch/>
        </p:blipFill>
        <p:spPr bwMode="auto">
          <a:xfrm>
            <a:off x="6553200" y="3543300"/>
            <a:ext cx="2184401" cy="119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15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52600"/>
            <a:ext cx="2971800" cy="4191000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2" t="19977" r="40836" b="16079"/>
          <a:stretch/>
        </p:blipFill>
        <p:spPr bwMode="auto">
          <a:xfrm>
            <a:off x="21771" y="228599"/>
            <a:ext cx="4895385" cy="639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1" t="34258" r="41115" b="29979"/>
          <a:stretch/>
        </p:blipFill>
        <p:spPr bwMode="auto">
          <a:xfrm>
            <a:off x="4647934" y="239485"/>
            <a:ext cx="4419600" cy="357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37456" y="5415641"/>
            <a:ext cx="1948544" cy="2286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29200" y="685800"/>
            <a:ext cx="1981200" cy="2286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1" t="10704" r="38954" b="59728"/>
          <a:stretch/>
        </p:blipFill>
        <p:spPr bwMode="auto">
          <a:xfrm>
            <a:off x="4972997" y="4080350"/>
            <a:ext cx="4094537" cy="220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88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52600"/>
            <a:ext cx="2971800" cy="4191000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533400"/>
            <a:ext cx="63632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What is a </a:t>
            </a:r>
            <a:r>
              <a:rPr lang="en-US" sz="5400" dirty="0" smtClean="0">
                <a:solidFill>
                  <a:srgbClr val="FF0000"/>
                </a:solidFill>
              </a:rPr>
              <a:t>toxic</a:t>
            </a:r>
            <a:r>
              <a:rPr lang="en-US" sz="5400" dirty="0" smtClean="0"/>
              <a:t> plant? 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1676400"/>
            <a:ext cx="3352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Death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Abortions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Decreased production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Emaciation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/>
              <a:t>Birth defects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800600" y="1662545"/>
            <a:ext cx="3810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Significant cause of economic loss, impacting</a:t>
            </a:r>
            <a:endParaRPr lang="en-US" sz="4000" dirty="0"/>
          </a:p>
          <a:p>
            <a:r>
              <a:rPr lang="en-US" sz="4000" dirty="0" smtClean="0"/>
              <a:t>3-5% of cattle grazing in western rangeland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098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Nitrate Accumulators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69" y="4198560"/>
            <a:ext cx="3766661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1205923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Sublethal</a:t>
            </a:r>
            <a:r>
              <a:rPr lang="en-US" sz="3200" dirty="0" smtClean="0"/>
              <a:t> Effects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648200" y="1205924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Lethal Effects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69900" y="19304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.5% - 1.5%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6660" y="19304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&gt;1.5%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260350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Unhealthy appearance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Reduced weight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Abortion/infertility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4648200" y="2556470"/>
            <a:ext cx="449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Cyanosis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Breathing problems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Staggering gait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Chocolate-brown blood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Death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838700" y="5399782"/>
            <a:ext cx="4229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.05% of an animal’s weight is a lethal dose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68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4" grpId="0"/>
      <p:bldP spid="11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Nitrate Accumulators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" y="82549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Who are they?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863600" y="1447800"/>
            <a:ext cx="707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Many common crops and weeds!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910" y="2205674"/>
            <a:ext cx="2635668" cy="211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28400"/>
            <a:ext cx="2817804" cy="211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76725"/>
            <a:ext cx="2819400" cy="211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36120"/>
            <a:ext cx="3197679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106" y="4133087"/>
            <a:ext cx="3198804" cy="239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22" y="4590279"/>
            <a:ext cx="3019843" cy="20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415" y="3158416"/>
            <a:ext cx="3110186" cy="194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79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00" y="-1270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Selenium Accumulators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2" t="14585" r="56960" b="57256"/>
          <a:stretch/>
        </p:blipFill>
        <p:spPr bwMode="auto">
          <a:xfrm>
            <a:off x="5588000" y="827893"/>
            <a:ext cx="3479800" cy="329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990600"/>
            <a:ext cx="5638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Regionally widespread group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Mainly forbs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Variable accumulation depending on species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Toxic only on selenium rich soil!</a:t>
            </a:r>
          </a:p>
          <a:p>
            <a:endParaRPr 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405033"/>
            <a:ext cx="49149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31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Selenium Accumulators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205923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Chronic Poisoning	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648200" y="1205924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Acute Poisoning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057400"/>
            <a:ext cx="3429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Dullness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Lack of vitality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Emaciation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Overgrown hooves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Loss of long hair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622800" y="2044700"/>
            <a:ext cx="3759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Abnormal posture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Unsteady gait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Diarrhea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Internal hemorrhage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Death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5094982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Fine line between amount needed for good nutrition and amount that is toxic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140200" y="1219200"/>
            <a:ext cx="0" cy="373380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42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Selenium Accumulators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7526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Non-accumulators</a:t>
            </a:r>
            <a:endParaRPr lang="en-US" sz="2800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3124200" y="17526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/>
              <a:t>Secondary</a:t>
            </a:r>
            <a:endParaRPr lang="en-US" sz="2800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6172200" y="17526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/>
              <a:t>Primary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200400" y="1971019"/>
            <a:ext cx="0" cy="449580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48400" y="1971019"/>
            <a:ext cx="0" cy="449580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28800" y="99060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Only </a:t>
            </a:r>
            <a:r>
              <a:rPr lang="en-US" sz="3200" dirty="0" smtClean="0">
                <a:solidFill>
                  <a:srgbClr val="FF0000"/>
                </a:solidFill>
              </a:rPr>
              <a:t>5ppm</a:t>
            </a:r>
            <a:r>
              <a:rPr lang="en-US" sz="3200" dirty="0" smtClean="0"/>
              <a:t> required to be toxic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101600" y="2326620"/>
            <a:ext cx="325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5-12 ppm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&gt;50mm rarely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85067"/>
            <a:ext cx="2336800" cy="311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3424384"/>
            <a:ext cx="2270125" cy="304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350000" y="2330960"/>
            <a:ext cx="325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1000’s ppm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78200" y="2330960"/>
            <a:ext cx="325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100’s ppm</a:t>
            </a:r>
          </a:p>
          <a:p>
            <a:endParaRPr lang="en-US" sz="2800" dirty="0" smtClean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7"/>
          <a:stretch/>
        </p:blipFill>
        <p:spPr bwMode="auto">
          <a:xfrm>
            <a:off x="3340100" y="3424384"/>
            <a:ext cx="2755900" cy="236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731164"/>
            <a:ext cx="2857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16397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631" y="3080364"/>
            <a:ext cx="2474937" cy="330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565" y="3280727"/>
            <a:ext cx="2310758" cy="308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4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00743" y="-217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But wait, there's more!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1266" name="Picture 2" descr="http://www.soilcropandmore.info/Newsletter/tans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752600"/>
            <a:ext cx="4073526" cy="430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8000" y="114300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Tansy Mustard</a:t>
            </a:r>
            <a:endParaRPr lang="en-US" sz="40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88000" y="1725543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Cocklebur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653641" y="5715000"/>
            <a:ext cx="411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Toxic as seedlings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201" y="6129010"/>
            <a:ext cx="411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Blindness, tongue paralysis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2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00743" y="-217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But wait, there's more!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8000" y="1357243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Sweet Clovers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5029200" y="1349514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Nightshades</a:t>
            </a:r>
            <a:endParaRPr lang="en-US" sz="400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05" y="2057400"/>
            <a:ext cx="4155295" cy="311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105" y="5372100"/>
            <a:ext cx="4541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Severe hemorrhagic disease caused by mold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43" y="1981200"/>
            <a:ext cx="4038600" cy="350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02843" y="5524500"/>
            <a:ext cx="4541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Nervous system effects, paralysis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5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00743" y="-217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But wait, there's more!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91440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Chokecherry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295900" y="91440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Larkspur</a:t>
            </a:r>
            <a:endParaRPr lang="en-US" sz="4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3" y="1812786"/>
            <a:ext cx="3690257" cy="276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2659453" cy="398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94789"/>
            <a:ext cx="2687114" cy="201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742" y="4724400"/>
            <a:ext cx="411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Respiratory failure, death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6200" y="571500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Paralysis, respiratory/heart failure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2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00743" y="-217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But wait, there's more!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8000" y="1357243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Ponderosa Pine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148943" y="1355586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Shinnery</a:t>
            </a:r>
            <a:r>
              <a:rPr lang="en-US" sz="4000" dirty="0" smtClean="0"/>
              <a:t> Oak</a:t>
            </a:r>
            <a:endParaRPr lang="en-US" sz="4000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2146300"/>
            <a:ext cx="4876801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2128297"/>
            <a:ext cx="3167062" cy="210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73499" y="5446067"/>
            <a:ext cx="535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50-75% of diet can cause sickness - death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264967"/>
            <a:ext cx="411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Causes abortions w/in 48 hours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2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Remember…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With such a wide variety of toxic plants, important to take the entire landscape into consideration</a:t>
            </a:r>
            <a:endParaRPr lang="en-US" dirty="0"/>
          </a:p>
          <a:p>
            <a:r>
              <a:rPr lang="en-US" dirty="0" smtClean="0"/>
              <a:t>Info not meant to demonize certain groups of plants; quite a few play important roles in healthy ecosystem functioning!</a:t>
            </a:r>
          </a:p>
        </p:txBody>
      </p:sp>
      <p:pic>
        <p:nvPicPr>
          <p:cNvPr id="1027" name="Picture 3" descr="C:\Users\azukoff\Desktop\16889559053_e912db4290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3962400" cy="281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zukoff\Desktop\17042319078_579bc1c1a8_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3919330" cy="281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67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52600"/>
            <a:ext cx="2971800" cy="4191000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381000"/>
            <a:ext cx="75199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How many are out there? </a:t>
            </a:r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1456354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~ 50 species potentially toxic to cattle in western KS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8" y="2159417"/>
            <a:ext cx="3290455" cy="246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zukoff\Desktop\15323216866_bf3aa2f438_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504" y="2159416"/>
            <a:ext cx="3704840" cy="246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870" y="3394364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06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Resources		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438138"/>
            <a:ext cx="4090987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0" t="8476" r="42381" b="63714"/>
          <a:stretch/>
        </p:blipFill>
        <p:spPr bwMode="auto">
          <a:xfrm>
            <a:off x="5638800" y="228600"/>
            <a:ext cx="2835297" cy="35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1" t="21174" r="24603" b="60159"/>
          <a:stretch/>
        </p:blipFill>
        <p:spPr bwMode="auto">
          <a:xfrm>
            <a:off x="635000" y="4343400"/>
            <a:ext cx="7670800" cy="168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0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52600"/>
            <a:ext cx="2971800" cy="4191000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2" t="19977" r="40836" b="16079"/>
          <a:stretch/>
        </p:blipFill>
        <p:spPr bwMode="auto">
          <a:xfrm>
            <a:off x="21771" y="228599"/>
            <a:ext cx="4895385" cy="639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1" t="34258" r="41115" b="29979"/>
          <a:stretch/>
        </p:blipFill>
        <p:spPr bwMode="auto">
          <a:xfrm>
            <a:off x="4647934" y="239485"/>
            <a:ext cx="4419600" cy="357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7456" y="4234542"/>
            <a:ext cx="914400" cy="2286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7456" y="4953000"/>
            <a:ext cx="914400" cy="2286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7456" y="4724400"/>
            <a:ext cx="914400" cy="2286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1" t="10704" r="38954" b="59728"/>
          <a:stretch/>
        </p:blipFill>
        <p:spPr bwMode="auto">
          <a:xfrm>
            <a:off x="4972997" y="4080350"/>
            <a:ext cx="4094537" cy="220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44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43" y="32657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Milkweeds			    </a:t>
            </a:r>
            <a:r>
              <a:rPr lang="en-US" sz="4000" dirty="0" smtClean="0"/>
              <a:t>15 species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943" y="1676402"/>
            <a:ext cx="8229600" cy="2133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SOME aggressively weedy</a:t>
            </a:r>
          </a:p>
          <a:p>
            <a:r>
              <a:rPr lang="en-US" dirty="0" smtClean="0"/>
              <a:t>SOME highly toxic</a:t>
            </a:r>
          </a:p>
          <a:p>
            <a:r>
              <a:rPr lang="en-US" dirty="0" smtClean="0"/>
              <a:t>ALL low forage value, low palatability</a:t>
            </a:r>
          </a:p>
          <a:p>
            <a:r>
              <a:rPr lang="en-US" dirty="0" smtClean="0"/>
              <a:t>Very noticeable in landscape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743" y="1003009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One of the more maligned groups of toxic plants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6" r="18957"/>
          <a:stretch/>
        </p:blipFill>
        <p:spPr bwMode="auto">
          <a:xfrm>
            <a:off x="32652" y="3995057"/>
            <a:ext cx="2710544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4" y="4001750"/>
            <a:ext cx="2162611" cy="260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http://www.sharpseed.com/_ccLib/image/plants/DETA-100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158" y="4001750"/>
            <a:ext cx="2122281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2.bp.blogspot.com/-lMj-GTPDwVU/U-lh-G4RzcI/AAAAAAAAOds/VRYevRsL_78/s1600/2-P8038341-we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11" y="4012635"/>
            <a:ext cx="1950669" cy="260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6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743" y="1186543"/>
            <a:ext cx="5442857" cy="132805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What makes milkweed toxic?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err="1" smtClean="0">
                <a:solidFill>
                  <a:srgbClr val="FF0000"/>
                </a:solidFill>
              </a:rPr>
              <a:t>Cardenolides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0743" y="3265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Milkweeds</a:t>
            </a:r>
            <a:r>
              <a:rPr lang="en-US" dirty="0" smtClean="0">
                <a:solidFill>
                  <a:srgbClr val="FF0000"/>
                </a:solidFill>
              </a:rPr>
              <a:t>			    </a:t>
            </a:r>
            <a:r>
              <a:rPr lang="en-US" sz="4000" dirty="0" smtClean="0">
                <a:solidFill>
                  <a:srgbClr val="FF0000"/>
                </a:solidFill>
              </a:rPr>
              <a:t>Toxicity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4098" name="Picture 2" descr="https://bioweb.uwlax.edu/bio203/s2013/baumann_brea/120px-Cardenolid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62249"/>
            <a:ext cx="2209800" cy="208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2449284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• </a:t>
            </a:r>
            <a:r>
              <a:rPr lang="en-US" sz="2000" dirty="0"/>
              <a:t>Difficulty in breathing </a:t>
            </a:r>
            <a:endParaRPr lang="en-US" sz="2000" dirty="0" smtClean="0"/>
          </a:p>
          <a:p>
            <a:r>
              <a:rPr lang="en-US" sz="2000" dirty="0" smtClean="0"/>
              <a:t>• </a:t>
            </a:r>
            <a:r>
              <a:rPr lang="en-US" sz="2000" dirty="0"/>
              <a:t>Dilation of pupils</a:t>
            </a:r>
          </a:p>
          <a:p>
            <a:r>
              <a:rPr lang="en-US" sz="2000" dirty="0"/>
              <a:t>• Rapid, weak pulse</a:t>
            </a:r>
          </a:p>
          <a:p>
            <a:r>
              <a:rPr lang="en-US" sz="2000" dirty="0"/>
              <a:t>• Loss of muscular control</a:t>
            </a:r>
          </a:p>
          <a:p>
            <a:r>
              <a:rPr lang="en-US" sz="2000" dirty="0"/>
              <a:t>• Elevated temperature</a:t>
            </a:r>
          </a:p>
          <a:p>
            <a:r>
              <a:rPr lang="en-US" sz="2000" dirty="0"/>
              <a:t>• Violent spasms</a:t>
            </a:r>
          </a:p>
          <a:p>
            <a:r>
              <a:rPr lang="en-US" sz="2000" dirty="0"/>
              <a:t>• Bloating</a:t>
            </a:r>
          </a:p>
          <a:p>
            <a:r>
              <a:rPr lang="en-US" sz="2000" dirty="0"/>
              <a:t>• Respiratory paralysis</a:t>
            </a:r>
          </a:p>
          <a:p>
            <a:r>
              <a:rPr lang="en-US" sz="2000" dirty="0"/>
              <a:t>• Congestion of visceral organs</a:t>
            </a:r>
          </a:p>
          <a:p>
            <a:r>
              <a:rPr lang="en-US" sz="2000" dirty="0"/>
              <a:t>• Renal </a:t>
            </a:r>
            <a:r>
              <a:rPr lang="en-US" sz="2000" dirty="0" smtClean="0"/>
              <a:t>tubular necrosis</a:t>
            </a:r>
            <a:endParaRPr lang="en-US" sz="2000" dirty="0"/>
          </a:p>
          <a:p>
            <a:r>
              <a:rPr lang="en-US" sz="2000" dirty="0"/>
              <a:t>• </a:t>
            </a:r>
            <a:r>
              <a:rPr lang="en-US" sz="2000" dirty="0" smtClean="0"/>
              <a:t>Gastroenteritis</a:t>
            </a:r>
          </a:p>
          <a:p>
            <a:r>
              <a:rPr lang="en-US" sz="2000" dirty="0"/>
              <a:t>• </a:t>
            </a:r>
            <a:r>
              <a:rPr lang="en-US" sz="2000" dirty="0" smtClean="0"/>
              <a:t>Depression, weakness, staggering</a:t>
            </a:r>
            <a:endParaRPr lang="en-US" sz="2000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099" name="Picture 3" descr="C:\Users\azukoff\Desktop\cardenolide_400_300_36fd0d7a193c4e47_c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037" y="2775858"/>
            <a:ext cx="494542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7848599" y="4023633"/>
            <a:ext cx="881743" cy="9144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57460" y="4974768"/>
            <a:ext cx="881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&lt; 1 %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51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00743" y="-217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Milkweeds</a:t>
            </a:r>
            <a:r>
              <a:rPr lang="en-US" dirty="0" smtClean="0">
                <a:solidFill>
                  <a:srgbClr val="FF0000"/>
                </a:solidFill>
              </a:rPr>
              <a:t>		 Identification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AutoShape 2" descr="Image result for family asclepiadace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mage result for family asclepiadacea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Image result for family asclepiadacea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8" name="Picture 8" descr="http://botany.csdl.tamu.edu/FLORA/Wilson/tfp/ast/ascfl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5000"/>
            <a:ext cx="2857778" cy="382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encrypted-tbn3.gstatic.com/images?q=tbn:ANd9GcSy_jZOGYvH2iauCsC7b5LAEA7zMqn-EyMm87xo1Bv9EOCQC-V7R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8" y="3429002"/>
            <a:ext cx="4057649" cy="304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commonsensehome.com/wp-content/uploads/2011/09/milkweed-po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13508" y="4125493"/>
            <a:ext cx="2348272" cy="293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forageporage.files.wordpress.com/2011/06/mw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39" y="914400"/>
            <a:ext cx="4253139" cy="236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51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86" y="1208308"/>
            <a:ext cx="410391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 err="1" smtClean="0"/>
              <a:t>Narrowleaf</a:t>
            </a:r>
            <a:endParaRPr lang="en-US" u="sng" dirty="0" smtClean="0"/>
          </a:p>
          <a:p>
            <a:pPr marL="0" indent="0">
              <a:buNone/>
            </a:pPr>
            <a:r>
              <a:rPr lang="en-US" sz="2800" i="1" dirty="0" err="1" smtClean="0"/>
              <a:t>Asclepias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subverticillata</a:t>
            </a:r>
            <a:endParaRPr lang="en-US" sz="2800" i="1" dirty="0" smtClean="0"/>
          </a:p>
          <a:p>
            <a:pPr marL="0" indent="0">
              <a:buNone/>
            </a:pPr>
            <a:r>
              <a:rPr lang="en-US" sz="2800" i="1" dirty="0" err="1" smtClean="0"/>
              <a:t>Asc</a:t>
            </a:r>
            <a:r>
              <a:rPr lang="en-US" sz="2800" i="1" dirty="0" smtClean="0"/>
              <a:t>. </a:t>
            </a:r>
            <a:r>
              <a:rPr lang="en-US" sz="2800" i="1" dirty="0" err="1" smtClean="0"/>
              <a:t>pumila</a:t>
            </a:r>
            <a:endParaRPr lang="en-US" sz="2800" i="1" dirty="0" smtClean="0"/>
          </a:p>
          <a:p>
            <a:pPr marL="0" indent="0">
              <a:buNone/>
            </a:pPr>
            <a:r>
              <a:rPr lang="en-US" sz="2800" i="1" dirty="0" err="1" smtClean="0"/>
              <a:t>Asc</a:t>
            </a:r>
            <a:r>
              <a:rPr lang="en-US" sz="2800" i="1" dirty="0" smtClean="0"/>
              <a:t>. </a:t>
            </a:r>
            <a:r>
              <a:rPr lang="en-US" sz="2800" i="1" dirty="0" err="1" smtClean="0"/>
              <a:t>engelmaniana</a:t>
            </a:r>
            <a:endParaRPr lang="en-US" sz="2800" i="1" dirty="0" smtClean="0"/>
          </a:p>
          <a:p>
            <a:pPr marL="0" indent="0">
              <a:buNone/>
            </a:pPr>
            <a:r>
              <a:rPr lang="en-US" sz="2800" i="1" dirty="0" err="1" smtClean="0"/>
              <a:t>Asc</a:t>
            </a:r>
            <a:r>
              <a:rPr lang="en-US" sz="2800" i="1" dirty="0" smtClean="0"/>
              <a:t>. </a:t>
            </a:r>
            <a:r>
              <a:rPr lang="en-US" sz="2800" i="1" dirty="0" err="1" smtClean="0"/>
              <a:t>stenophylla</a:t>
            </a:r>
            <a:endParaRPr lang="en-US" sz="2800" i="1" dirty="0" smtClean="0"/>
          </a:p>
          <a:p>
            <a:pPr marL="0" indent="0">
              <a:buNone/>
            </a:pPr>
            <a:endParaRPr lang="en-US" i="1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0743" y="-217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Milkweeds</a:t>
            </a:r>
            <a:r>
              <a:rPr lang="en-US" dirty="0" smtClean="0">
                <a:solidFill>
                  <a:srgbClr val="FF0000"/>
                </a:solidFill>
              </a:rPr>
              <a:t>		 </a:t>
            </a:r>
            <a:r>
              <a:rPr lang="en-US" sz="3600" dirty="0" smtClean="0">
                <a:solidFill>
                  <a:srgbClr val="FF0000"/>
                </a:solidFill>
              </a:rPr>
              <a:t>Species of Concern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00600" y="1197420"/>
            <a:ext cx="410391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u="sng" dirty="0" smtClean="0"/>
              <a:t>Broadleaf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i="1" dirty="0" err="1" smtClean="0"/>
              <a:t>Asclepias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speciosa</a:t>
            </a:r>
            <a:endParaRPr lang="en-US" sz="2800" i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i="1" dirty="0" err="1" smtClean="0"/>
              <a:t>Asc</a:t>
            </a:r>
            <a:r>
              <a:rPr lang="en-US" sz="2800" i="1" dirty="0" smtClean="0"/>
              <a:t>. </a:t>
            </a:r>
            <a:r>
              <a:rPr lang="en-US" sz="2800" i="1" dirty="0" err="1"/>
              <a:t>s</a:t>
            </a:r>
            <a:r>
              <a:rPr lang="en-US" sz="2800" i="1" dirty="0" err="1" smtClean="0"/>
              <a:t>yriaca</a:t>
            </a:r>
            <a:endParaRPr lang="en-US" sz="2800" i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i="1" dirty="0" err="1" smtClean="0"/>
              <a:t>Asc</a:t>
            </a:r>
            <a:r>
              <a:rPr lang="en-US" sz="2800" i="1" dirty="0" smtClean="0"/>
              <a:t>. </a:t>
            </a:r>
            <a:r>
              <a:rPr lang="en-US" sz="2800" i="1" dirty="0" err="1" smtClean="0"/>
              <a:t>latifolia</a:t>
            </a:r>
            <a:endParaRPr lang="en-US" sz="2800" i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i="1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495800" y="1219200"/>
            <a:ext cx="0" cy="51816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http://www2.ca.uky.edu/agc/pubs/id/id93/weeds/mil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94338"/>
            <a:ext cx="2105025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14800"/>
            <a:ext cx="18002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328612" y="1779814"/>
            <a:ext cx="3733800" cy="5334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54298" y="1779814"/>
            <a:ext cx="3733800" cy="5334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1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00743" y="-217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0000"/>
                </a:solidFill>
              </a:rPr>
              <a:t>Horsetail Milkweed		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4100" name="Picture 4" descr="C:\Users\azukoff\Desktop\Asclepias subverticillat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4" t="35670" r="44677" b="46261"/>
          <a:stretch/>
        </p:blipFill>
        <p:spPr bwMode="auto">
          <a:xfrm>
            <a:off x="5715000" y="146502"/>
            <a:ext cx="2895600" cy="191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4222" r="6167" b="4904"/>
          <a:stretch/>
        </p:blipFill>
        <p:spPr bwMode="auto">
          <a:xfrm>
            <a:off x="5715000" y="2144659"/>
            <a:ext cx="2895600" cy="447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" y="8382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/>
              <a:t>Asclepias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subverticillata</a:t>
            </a:r>
            <a:endParaRPr lang="en-US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4953000"/>
            <a:ext cx="5549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Key Concerns: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Most toxic species in Kansas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Performs well on poor quality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Forms “colonies” via spreading root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Easily mistaken for grass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00743" y="1219200"/>
            <a:ext cx="4572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15 in. up to 4 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Very narrow, almost whorled leaf arrangement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White blooms early to late 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Vegetation appears mid-late spring</a:t>
            </a:r>
          </a:p>
          <a:p>
            <a:endParaRPr lang="en-US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56" y="3032697"/>
            <a:ext cx="1933574" cy="189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2924175"/>
            <a:ext cx="3048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60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2436</Words>
  <Application>Microsoft Office PowerPoint</Application>
  <PresentationFormat>On-screen Show (4:3)</PresentationFormat>
  <Paragraphs>349</Paragraphs>
  <Slides>30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Toxic Plants of Western Kansas</vt:lpstr>
      <vt:lpstr> </vt:lpstr>
      <vt:lpstr> </vt:lpstr>
      <vt:lpstr> </vt:lpstr>
      <vt:lpstr>Milkweeds       15 species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Nitrate Accumulators</vt:lpstr>
      <vt:lpstr>Nitrate Accumulators</vt:lpstr>
      <vt:lpstr>Selenium Accumulators</vt:lpstr>
      <vt:lpstr>Selenium Accumulators</vt:lpstr>
      <vt:lpstr>Selenium Accumulators</vt:lpstr>
      <vt:lpstr>PowerPoint Presentation</vt:lpstr>
      <vt:lpstr>PowerPoint Presentation</vt:lpstr>
      <vt:lpstr>PowerPoint Presentation</vt:lpstr>
      <vt:lpstr>PowerPoint Presentation</vt:lpstr>
      <vt:lpstr>Remember… </vt:lpstr>
      <vt:lpstr>Resources  </vt:lpstr>
    </vt:vector>
  </TitlesOfParts>
  <Company>K-State Research and Extension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Toxic Plants of Western KS</dc:title>
  <dc:creator>Anthony Zukoff</dc:creator>
  <cp:lastModifiedBy>Karen Marie Blakeslee</cp:lastModifiedBy>
  <cp:revision>159</cp:revision>
  <dcterms:created xsi:type="dcterms:W3CDTF">2015-10-21T15:44:48Z</dcterms:created>
  <dcterms:modified xsi:type="dcterms:W3CDTF">2015-11-13T17:39:18Z</dcterms:modified>
</cp:coreProperties>
</file>