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72" r:id="rId2"/>
    <p:sldId id="260" r:id="rId3"/>
    <p:sldId id="261" r:id="rId4"/>
    <p:sldId id="279" r:id="rId5"/>
    <p:sldId id="282" r:id="rId6"/>
    <p:sldId id="280" r:id="rId7"/>
    <p:sldId id="281" r:id="rId8"/>
    <p:sldId id="283" r:id="rId9"/>
    <p:sldId id="284" r:id="rId10"/>
    <p:sldId id="270" r:id="rId11"/>
    <p:sldId id="273" r:id="rId12"/>
    <p:sldId id="274" r:id="rId13"/>
    <p:sldId id="265" r:id="rId14"/>
    <p:sldId id="266" r:id="rId15"/>
    <p:sldId id="278" r:id="rId16"/>
    <p:sldId id="259" r:id="rId17"/>
    <p:sldId id="262" r:id="rId18"/>
    <p:sldId id="267" r:id="rId19"/>
    <p:sldId id="276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16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-184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94245C-9F74-49BB-B0DC-CADF462F781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4C3505-5B3A-468D-BE2C-EF64F3F1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08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1F21-2499-417E-8BED-674C005E01C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59D-7870-4A76-9489-F6939337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1F21-2499-417E-8BED-674C005E01C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59D-7870-4A76-9489-F6939337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5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1F21-2499-417E-8BED-674C005E01C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59D-7870-4A76-9489-F6939337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1F21-2499-417E-8BED-674C005E01C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59D-7870-4A76-9489-F6939337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8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1F21-2499-417E-8BED-674C005E01C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59D-7870-4A76-9489-F6939337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1F21-2499-417E-8BED-674C005E01C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59D-7870-4A76-9489-F6939337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1F21-2499-417E-8BED-674C005E01C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59D-7870-4A76-9489-F6939337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3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1F21-2499-417E-8BED-674C005E01C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59D-7870-4A76-9489-F6939337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2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1F21-2499-417E-8BED-674C005E01C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59D-7870-4A76-9489-F6939337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4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1F21-2499-417E-8BED-674C005E01C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59D-7870-4A76-9489-F6939337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6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1F21-2499-417E-8BED-674C005E01C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59D-7870-4A76-9489-F6939337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3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21F21-2499-417E-8BED-674C005E01CA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059D-7870-4A76-9489-F69393370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5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:\Digital jpgs\Cattle\cowonwhe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 descr="D:\Digital jpgs\Cattle\cowsws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038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3" name="Picture 7" descr="D:\Digital jpgs\Cattle\bromecow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D:\Digital jpgs\Cattle\beefc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5105400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29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ctr"/>
            <a:r>
              <a:rPr lang="en-US" altLang="en-US" sz="4800" b="1" dirty="0"/>
              <a:t>Forage Quality and  Cattle Intake</a:t>
            </a:r>
            <a:endParaRPr lang="en-US" altLang="en-US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                                                       </a:t>
            </a:r>
            <a:r>
              <a:rPr lang="en-US" altLang="en-US" sz="3200" dirty="0"/>
              <a:t> </a:t>
            </a:r>
          </a:p>
          <a:p>
            <a:pPr>
              <a:buFontTx/>
              <a:buNone/>
            </a:pPr>
            <a:r>
              <a:rPr lang="en-US" altLang="en-US" sz="3200" dirty="0"/>
              <a:t> 							</a:t>
            </a:r>
            <a:r>
              <a:rPr lang="en-US" altLang="en-US" sz="3200" dirty="0" smtClean="0"/>
              <a:t>Dry </a:t>
            </a:r>
            <a:r>
              <a:rPr lang="en-US" altLang="en-US" sz="3200" dirty="0"/>
              <a:t>Matter Intake</a:t>
            </a:r>
          </a:p>
          <a:p>
            <a:pPr>
              <a:buFontTx/>
              <a:buNone/>
            </a:pPr>
            <a:r>
              <a:rPr lang="en-US" altLang="en-US" sz="3200" dirty="0"/>
              <a:t> Forage Quality                            </a:t>
            </a:r>
            <a:r>
              <a:rPr lang="en-US" altLang="en-US" sz="3200" dirty="0" smtClean="0"/>
              <a:t>   </a:t>
            </a:r>
            <a:r>
              <a:rPr lang="en-US" altLang="en-US" sz="3200" dirty="0"/>
              <a:t>(% of body weight)</a:t>
            </a:r>
          </a:p>
          <a:p>
            <a:pPr>
              <a:buFontTx/>
              <a:buNone/>
            </a:pPr>
            <a:endParaRPr lang="en-US" altLang="en-US" sz="3200" dirty="0" smtClean="0"/>
          </a:p>
          <a:p>
            <a:pPr>
              <a:buFontTx/>
              <a:buNone/>
            </a:pPr>
            <a:r>
              <a:rPr lang="en-US" altLang="en-US" sz="3200" dirty="0" smtClean="0"/>
              <a:t>  </a:t>
            </a:r>
            <a:r>
              <a:rPr lang="en-US" altLang="en-US" sz="3200" dirty="0"/>
              <a:t>High                                                   2.5 to 3.0%</a:t>
            </a:r>
          </a:p>
          <a:p>
            <a:pPr>
              <a:buFontTx/>
              <a:buNone/>
            </a:pPr>
            <a:r>
              <a:rPr lang="en-US" altLang="en-US" sz="3200" dirty="0"/>
              <a:t>  Medium                                                    2.0%</a:t>
            </a:r>
          </a:p>
          <a:p>
            <a:pPr>
              <a:buFontTx/>
              <a:buNone/>
            </a:pPr>
            <a:r>
              <a:rPr lang="en-US" altLang="en-US" sz="3200" dirty="0"/>
              <a:t>  Poor                                                    1.0 to 1.5%</a:t>
            </a:r>
          </a:p>
        </p:txBody>
      </p:sp>
      <p:sp>
        <p:nvSpPr>
          <p:cNvPr id="137221" name="Line 5"/>
          <p:cNvSpPr>
            <a:spLocks noChangeShapeType="1"/>
          </p:cNvSpPr>
          <p:nvPr/>
        </p:nvSpPr>
        <p:spPr bwMode="auto">
          <a:xfrm>
            <a:off x="228600" y="3185160"/>
            <a:ext cx="8229600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5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44" y="1799082"/>
            <a:ext cx="5184648" cy="3888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603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Relationship of environmental factors to plant metabolic components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9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44" y="1607058"/>
            <a:ext cx="5843016" cy="4382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28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sequence of cause-effect relationships between environmental factors and nutritive value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79776" y="1260098"/>
            <a:ext cx="395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Positive                                  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365126"/>
            <a:ext cx="8942832" cy="1325563"/>
          </a:xfrm>
        </p:spPr>
        <p:txBody>
          <a:bodyPr/>
          <a:lstStyle/>
          <a:p>
            <a:r>
              <a:rPr lang="en-US" dirty="0" smtClean="0"/>
              <a:t>Factors that accelerate the maturation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Light</a:t>
            </a:r>
          </a:p>
          <a:p>
            <a:r>
              <a:rPr lang="en-US" dirty="0" smtClean="0"/>
              <a:t>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4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365126"/>
            <a:ext cx="8787384" cy="1325563"/>
          </a:xfrm>
        </p:spPr>
        <p:txBody>
          <a:bodyPr/>
          <a:lstStyle/>
          <a:p>
            <a:r>
              <a:rPr lang="en-US" dirty="0" smtClean="0"/>
              <a:t>Factors that minimize maturation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14" y="2301113"/>
            <a:ext cx="7886700" cy="2883535"/>
          </a:xfrm>
        </p:spPr>
        <p:txBody>
          <a:bodyPr/>
          <a:lstStyle/>
          <a:p>
            <a:r>
              <a:rPr lang="en-US" dirty="0" smtClean="0"/>
              <a:t>Clipping</a:t>
            </a:r>
          </a:p>
          <a:p>
            <a:r>
              <a:rPr lang="en-US" dirty="0" smtClean="0"/>
              <a:t>Grazing</a:t>
            </a:r>
          </a:p>
          <a:p>
            <a:r>
              <a:rPr lang="en-US" dirty="0" smtClean="0"/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3541764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and forage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</a:t>
            </a:r>
            <a:r>
              <a:rPr lang="en-US" dirty="0" err="1" smtClean="0"/>
              <a:t>digestibilities</a:t>
            </a:r>
            <a:r>
              <a:rPr lang="en-US" dirty="0" smtClean="0"/>
              <a:t> at higher temps are the result of the combination of two main effects</a:t>
            </a:r>
          </a:p>
          <a:p>
            <a:pPr lvl="1"/>
            <a:r>
              <a:rPr lang="en-US" dirty="0" smtClean="0"/>
              <a:t>Increased lignification of plant cell wall </a:t>
            </a:r>
          </a:p>
          <a:p>
            <a:pPr lvl="2"/>
            <a:r>
              <a:rPr lang="en-US" dirty="0" smtClean="0"/>
              <a:t>Increased temperature decreases the pool size in the cell contents</a:t>
            </a:r>
          </a:p>
          <a:p>
            <a:pPr lvl="1"/>
            <a:r>
              <a:rPr lang="en-US" dirty="0" smtClean="0"/>
              <a:t>Enzymatic activities associated with lignin biosynthesis are enhanced by increased temps</a:t>
            </a:r>
          </a:p>
        </p:txBody>
      </p:sp>
    </p:spTree>
    <p:extLst>
      <p:ext uri="{BB962C8B-B14F-4D97-AF65-F5344CB8AC3E}">
        <p14:creationId xmlns:p14="http://schemas.microsoft.com/office/powerpoint/2010/main" val="307685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7" y="364537"/>
            <a:ext cx="8344726" cy="54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water deficiency minimizes the development of the plant, thereby retarding maturity.</a:t>
            </a:r>
          </a:p>
          <a:p>
            <a:pPr lvl="1"/>
            <a:r>
              <a:rPr lang="en-US" dirty="0" smtClean="0"/>
              <a:t>Therefore:</a:t>
            </a:r>
          </a:p>
          <a:p>
            <a:r>
              <a:rPr lang="en-US" dirty="0" smtClean="0"/>
              <a:t>This equals increased digestibility while DM yields are reduced.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85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and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Aging is frequently associated with a decline in leafiness and an increase in the </a:t>
            </a:r>
            <a:r>
              <a:rPr lang="en-US" dirty="0" err="1" smtClean="0"/>
              <a:t>stem:leaf</a:t>
            </a:r>
            <a:r>
              <a:rPr lang="en-US" dirty="0" smtClean="0"/>
              <a:t> ratio.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31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539503"/>
              </p:ext>
            </p:extLst>
          </p:nvPr>
        </p:nvGraphicFramePr>
        <p:xfrm>
          <a:off x="406394" y="1056639"/>
          <a:ext cx="8534406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6"/>
                <a:gridCol w="1295400"/>
                <a:gridCol w="1227667"/>
                <a:gridCol w="1380066"/>
                <a:gridCol w="1176866"/>
                <a:gridCol w="1422401"/>
              </a:tblGrid>
              <a:tr h="965201">
                <a:tc gridSpan="6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Influence of Environmental Factors Upon Composition and Digestibility of </a:t>
                      </a:r>
                      <a:r>
                        <a:rPr lang="en-US" sz="3200" dirty="0" err="1" smtClean="0"/>
                        <a:t>Forage</a:t>
                      </a:r>
                      <a:r>
                        <a:rPr lang="en-US" sz="3200" baseline="30000" dirty="0" err="1" smtClean="0"/>
                        <a:t>a</a:t>
                      </a:r>
                      <a:endParaRPr lang="en-US" sz="3200" baseline="30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Item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Temp.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Light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Nitrogen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Water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Predation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Yield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566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Nitrate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/>
                </a:tc>
              </a:tr>
              <a:tr h="47413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Cell Wall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±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Lignin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Digestibility</a:t>
                      </a:r>
                      <a:endParaRPr 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±</a:t>
                      </a:r>
                      <a:endParaRPr 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33">
                <a:tc gridSpan="6">
                  <a:txBody>
                    <a:bodyPr/>
                    <a:lstStyle/>
                    <a:p>
                      <a:r>
                        <a:rPr lang="en-US" sz="2000" baseline="30000" smtClean="0"/>
                        <a:t>a </a:t>
                      </a:r>
                      <a:r>
                        <a:rPr lang="en-US" sz="2000" dirty="0" smtClean="0"/>
                        <a:t>Val </a:t>
                      </a:r>
                      <a:r>
                        <a:rPr lang="en-US" sz="2000" dirty="0" err="1" smtClean="0"/>
                        <a:t>Soest</a:t>
                      </a:r>
                      <a:r>
                        <a:rPr lang="en-US" sz="2000" dirty="0" smtClean="0"/>
                        <a:t> et al., 1978.</a:t>
                      </a:r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3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Environment: Its impact on forage quality and grazing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7013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Animal Science Extension Agent Update</a:t>
            </a:r>
          </a:p>
          <a:p>
            <a:r>
              <a:rPr lang="en-US" dirty="0" smtClean="0"/>
              <a:t>Eastern Kansas</a:t>
            </a:r>
          </a:p>
          <a:p>
            <a:r>
              <a:rPr lang="en-US" dirty="0" smtClean="0"/>
              <a:t>Dale A. Blasi</a:t>
            </a:r>
          </a:p>
          <a:p>
            <a:r>
              <a:rPr lang="en-US" dirty="0" smtClean="0"/>
              <a:t>11/10/2015</a:t>
            </a:r>
          </a:p>
        </p:txBody>
      </p:sp>
    </p:spTree>
    <p:extLst>
      <p:ext uri="{BB962C8B-B14F-4D97-AF65-F5344CB8AC3E}">
        <p14:creationId xmlns:p14="http://schemas.microsoft.com/office/powerpoint/2010/main" val="251559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Forage plants are the product of their environment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</a:t>
            </a:r>
          </a:p>
          <a:p>
            <a:r>
              <a:rPr lang="en-US" dirty="0" smtClean="0"/>
              <a:t>Weather</a:t>
            </a:r>
          </a:p>
          <a:p>
            <a:r>
              <a:rPr lang="en-US" dirty="0" smtClean="0"/>
              <a:t>Animals</a:t>
            </a:r>
          </a:p>
          <a:p>
            <a:r>
              <a:rPr lang="en-US" dirty="0" smtClean="0"/>
              <a:t>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1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5025" y="287338"/>
            <a:ext cx="7859713" cy="1795462"/>
          </a:xfrm>
          <a:noFill/>
          <a:ln/>
        </p:spPr>
        <p:txBody>
          <a:bodyPr lIns="0" tIns="0" rIns="0" bIns="0" anchor="ctr"/>
          <a:lstStyle/>
          <a:p>
            <a:pPr marL="0" indent="0" algn="ctr" defTabSz="457200">
              <a:spcBef>
                <a:spcPct val="0"/>
              </a:spcBef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altLang="en-US" sz="6600" b="1"/>
              <a:t>Growth vs. Quality</a:t>
            </a:r>
            <a:endParaRPr lang="en-US" altLang="en-US" sz="6000" b="1">
              <a:solidFill>
                <a:schemeClr val="tx2"/>
              </a:solidFill>
            </a:endParaRPr>
          </a:p>
        </p:txBody>
      </p:sp>
      <p:sp>
        <p:nvSpPr>
          <p:cNvPr id="94211" name="AutoShape 3"/>
          <p:cNvSpPr>
            <a:spLocks noChangeArrowheads="1"/>
          </p:cNvSpPr>
          <p:nvPr/>
        </p:nvSpPr>
        <p:spPr bwMode="auto">
          <a:xfrm flipV="1">
            <a:off x="874713" y="2335213"/>
            <a:ext cx="7000875" cy="34083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 flipV="1">
            <a:off x="855663" y="2478088"/>
            <a:ext cx="6742112" cy="324802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855663" y="2335213"/>
            <a:ext cx="6650037" cy="3105150"/>
          </a:xfrm>
          <a:prstGeom prst="line">
            <a:avLst/>
          </a:prstGeom>
          <a:noFill/>
          <a:ln w="476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874713" y="3868738"/>
            <a:ext cx="3425825" cy="1660525"/>
          </a:xfrm>
          <a:prstGeom prst="line">
            <a:avLst/>
          </a:prstGeom>
          <a:noFill/>
          <a:ln w="476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881063" y="5910263"/>
            <a:ext cx="1106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indent="-44450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17563" indent="31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altLang="en-US" sz="2700">
                <a:solidFill>
                  <a:schemeClr val="tx2"/>
                </a:solidFill>
              </a:rPr>
              <a:t>Spring</a:t>
            </a:r>
            <a:endParaRPr lang="en-US" altLang="en-US" sz="2200" b="0"/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7162800" y="591026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indent="-44450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17563" indent="31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altLang="en-US" sz="2700">
                <a:solidFill>
                  <a:schemeClr val="tx2"/>
                </a:solidFill>
              </a:rPr>
              <a:t>Fall</a:t>
            </a:r>
            <a:endParaRPr lang="en-US" altLang="en-US" sz="2200" b="0"/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3686175" y="5910263"/>
            <a:ext cx="1449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indent="-44450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17563" indent="31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altLang="en-US" sz="2700">
                <a:solidFill>
                  <a:schemeClr val="tx2"/>
                </a:solidFill>
              </a:rPr>
              <a:t>Summer</a:t>
            </a:r>
            <a:endParaRPr lang="en-US" altLang="en-US" sz="2200" b="0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 rot="19980000">
            <a:off x="5045075" y="2692400"/>
            <a:ext cx="1992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indent="-44450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17563" indent="31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altLang="en-US" sz="2700"/>
              <a:t>Lignin</a:t>
            </a:r>
            <a:r>
              <a:rPr lang="en-US" altLang="en-US" sz="2700" b="0"/>
              <a:t>/</a:t>
            </a:r>
            <a:r>
              <a:rPr lang="en-US" altLang="en-US" sz="2700"/>
              <a:t>Fiber</a:t>
            </a:r>
            <a:endParaRPr lang="en-US" altLang="en-US" sz="2200" b="0">
              <a:solidFill>
                <a:schemeClr val="tx2"/>
              </a:solidFill>
            </a:endParaRP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 rot="1440000">
            <a:off x="2089150" y="2787650"/>
            <a:ext cx="19240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indent="-44450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17563" indent="31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altLang="en-US" sz="2700"/>
              <a:t>Digestibility</a:t>
            </a:r>
            <a:endParaRPr lang="en-US" altLang="en-US" sz="2200" b="0"/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 rot="1620000">
            <a:off x="1436688" y="3455988"/>
            <a:ext cx="1436687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indent="-44450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17563" indent="31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altLang="en-US" sz="2700"/>
              <a:t>Nutrient </a:t>
            </a:r>
          </a:p>
          <a:p>
            <a:pPr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altLang="en-US" sz="2700"/>
              <a:t>Content</a:t>
            </a:r>
            <a:endParaRPr lang="en-US" altLang="en-US" sz="2200" b="0"/>
          </a:p>
        </p:txBody>
      </p:sp>
    </p:spTree>
    <p:extLst>
      <p:ext uri="{BB962C8B-B14F-4D97-AF65-F5344CB8AC3E}">
        <p14:creationId xmlns:p14="http://schemas.microsoft.com/office/powerpoint/2010/main" val="112215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TEMP\Chemco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15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050" descr="C:\TEMP\plant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3" name="Text Box 2051"/>
          <p:cNvSpPr txBox="1">
            <a:spLocks noChangeArrowheads="1"/>
          </p:cNvSpPr>
          <p:nvPr/>
        </p:nvSpPr>
        <p:spPr bwMode="auto">
          <a:xfrm>
            <a:off x="1600200" y="0"/>
            <a:ext cx="572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chemeClr val="bg2"/>
                </a:solidFill>
              </a:rPr>
              <a:t>The Van Soest Hotel Theory</a:t>
            </a:r>
          </a:p>
        </p:txBody>
      </p:sp>
    </p:spTree>
    <p:extLst>
      <p:ext uri="{BB962C8B-B14F-4D97-AF65-F5344CB8AC3E}">
        <p14:creationId xmlns:p14="http://schemas.microsoft.com/office/powerpoint/2010/main" val="40667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5575" y="76200"/>
            <a:ext cx="9299575" cy="1873250"/>
          </a:xfrm>
          <a:noFill/>
          <a:ln/>
        </p:spPr>
        <p:txBody>
          <a:bodyPr lIns="0" tIns="0" rIns="0" bIns="0" anchor="ctr"/>
          <a:lstStyle/>
          <a:p>
            <a:pPr marL="0" indent="0" algn="ctr" defTabSz="457200">
              <a:spcBef>
                <a:spcPct val="0"/>
              </a:spcBef>
              <a:buClr>
                <a:srgbClr val="FFFFFF"/>
              </a:buClr>
              <a:buSzPct val="90000"/>
              <a:buFont typeface="Monotype Sorts" pitchFamily="2" charset="2"/>
              <a:buNone/>
            </a:pPr>
            <a:r>
              <a:rPr lang="en-US" altLang="en-US" sz="4000" b="1"/>
              <a:t>Nutrient Availability of Forage Components (Van Soest, 1983)</a:t>
            </a:r>
          </a:p>
        </p:txBody>
      </p:sp>
      <p:sp>
        <p:nvSpPr>
          <p:cNvPr id="95235" name="AutoShape 3"/>
          <p:cNvSpPr>
            <a:spLocks noChangeArrowheads="1"/>
          </p:cNvSpPr>
          <p:nvPr/>
        </p:nvSpPr>
        <p:spPr bwMode="auto">
          <a:xfrm flipV="1">
            <a:off x="103188" y="2060575"/>
            <a:ext cx="8709025" cy="4149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23825" y="2081213"/>
            <a:ext cx="30861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2700" u="sng"/>
              <a:t>Forage Fraction</a:t>
            </a:r>
            <a:endParaRPr lang="en-US" altLang="en-US" sz="2200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117850" y="2084388"/>
            <a:ext cx="24828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2700" u="sng"/>
              <a:t>Component</a:t>
            </a:r>
            <a:endParaRPr lang="en-US" altLang="en-US" sz="2200" u="sng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5516563" y="2081213"/>
            <a:ext cx="3436937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sz="2700" u="sng"/>
              <a:t>Nutrient Availability</a:t>
            </a:r>
            <a:endParaRPr lang="en-US" altLang="en-US" sz="2200"/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23825" y="2535238"/>
            <a:ext cx="3086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/>
              <a:t>Cell Contents</a:t>
            </a:r>
            <a:endParaRPr lang="en-US" altLang="en-US" sz="2200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3106738" y="2535238"/>
            <a:ext cx="24844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/>
              <a:t>Soluble sugars</a:t>
            </a:r>
            <a:endParaRPr lang="en-US" altLang="en-US" sz="2200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5516563" y="2535238"/>
            <a:ext cx="34369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/>
              <a:t>Complete</a:t>
            </a:r>
            <a:endParaRPr lang="en-US" altLang="en-US" sz="2200"/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123825" y="2946400"/>
            <a:ext cx="3086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b="0">
                <a:latin typeface="Arial" charset="0"/>
              </a:rPr>
              <a:t> </a:t>
            </a:r>
            <a:endParaRPr lang="en-US" altLang="en-US" sz="2200" b="0"/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3106738" y="2946400"/>
            <a:ext cx="24844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/>
              <a:t>Pectin</a:t>
            </a:r>
            <a:endParaRPr lang="en-US" altLang="en-US" sz="2200"/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5516563" y="2946400"/>
            <a:ext cx="34369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/>
              <a:t>Complete</a:t>
            </a:r>
            <a:endParaRPr lang="en-US" altLang="en-US" sz="2200"/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123825" y="3355975"/>
            <a:ext cx="3086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b="0">
                <a:latin typeface="Arial" charset="0"/>
              </a:rPr>
              <a:t> </a:t>
            </a:r>
            <a:endParaRPr lang="en-US" altLang="en-US" sz="2200" b="0"/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3106738" y="3355975"/>
            <a:ext cx="24844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/>
              <a:t>Soluble Protein</a:t>
            </a:r>
            <a:endParaRPr lang="en-US" altLang="en-US" sz="2200"/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5516563" y="3355975"/>
            <a:ext cx="34369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/>
              <a:t>High</a:t>
            </a:r>
            <a:endParaRPr lang="en-US" altLang="en-US" sz="2200"/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123825" y="3767138"/>
            <a:ext cx="30861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b="0">
                <a:latin typeface="Arial" charset="0"/>
              </a:rPr>
              <a:t> </a:t>
            </a:r>
            <a:endParaRPr lang="en-US" altLang="en-US" sz="2200" b="0"/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3106738" y="3767138"/>
            <a:ext cx="24844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/>
              <a:t>Lipids</a:t>
            </a:r>
            <a:endParaRPr lang="en-US" altLang="en-US" sz="2200"/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5516563" y="3767138"/>
            <a:ext cx="34369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/>
              <a:t>High</a:t>
            </a:r>
            <a:endParaRPr lang="en-US" altLang="en-US" sz="2200"/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123825" y="4178300"/>
            <a:ext cx="3086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b="0">
                <a:latin typeface="Arial" charset="0"/>
              </a:rPr>
              <a:t> </a:t>
            </a:r>
            <a:endParaRPr lang="en-US" altLang="en-US" sz="2200" b="0"/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3106738" y="4178300"/>
            <a:ext cx="24844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b="0">
                <a:latin typeface="Arial" charset="0"/>
              </a:rPr>
              <a:t> </a:t>
            </a:r>
            <a:endParaRPr lang="en-US" altLang="en-US" sz="2200" b="0"/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5516563" y="4178300"/>
            <a:ext cx="34369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b="0">
                <a:latin typeface="Arial" charset="0"/>
              </a:rPr>
              <a:t> </a:t>
            </a:r>
            <a:endParaRPr lang="en-US" altLang="en-US" sz="2200" b="0"/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123825" y="4589463"/>
            <a:ext cx="3086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/>
              <a:t>Cell Wall Elements</a:t>
            </a:r>
            <a:endParaRPr lang="en-US" altLang="en-US" sz="2200"/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3106738" y="4589463"/>
            <a:ext cx="24844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/>
              <a:t>Hemicellulose</a:t>
            </a:r>
            <a:endParaRPr lang="en-US" altLang="en-US" sz="2200"/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5516563" y="4589463"/>
            <a:ext cx="34369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/>
              <a:t>Partial</a:t>
            </a:r>
            <a:endParaRPr lang="en-US" altLang="en-US" sz="2200"/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123825" y="4999038"/>
            <a:ext cx="3086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b="0">
                <a:latin typeface="Arial" charset="0"/>
              </a:rPr>
              <a:t> </a:t>
            </a:r>
            <a:endParaRPr lang="en-US" altLang="en-US" sz="2200" b="0"/>
          </a:p>
        </p:txBody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3106738" y="4999038"/>
            <a:ext cx="24844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/>
              <a:t>Cellulose</a:t>
            </a:r>
            <a:endParaRPr lang="en-US" altLang="en-US" sz="2200"/>
          </a:p>
        </p:txBody>
      </p:sp>
      <p:sp>
        <p:nvSpPr>
          <p:cNvPr id="95259" name="Text Box 27"/>
          <p:cNvSpPr txBox="1">
            <a:spLocks noChangeArrowheads="1"/>
          </p:cNvSpPr>
          <p:nvPr/>
        </p:nvSpPr>
        <p:spPr bwMode="auto">
          <a:xfrm>
            <a:off x="5516563" y="4999038"/>
            <a:ext cx="34369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/>
              <a:t>Partial</a:t>
            </a:r>
            <a:endParaRPr lang="en-US" altLang="en-US" sz="2200"/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auto">
          <a:xfrm>
            <a:off x="123825" y="5410200"/>
            <a:ext cx="3086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b="0">
                <a:latin typeface="Arial" charset="0"/>
              </a:rPr>
              <a:t> </a:t>
            </a:r>
            <a:endParaRPr lang="en-US" altLang="en-US" sz="2200" b="0"/>
          </a:p>
        </p:txBody>
      </p:sp>
      <p:sp>
        <p:nvSpPr>
          <p:cNvPr id="95261" name="Text Box 29"/>
          <p:cNvSpPr txBox="1">
            <a:spLocks noChangeArrowheads="1"/>
          </p:cNvSpPr>
          <p:nvPr/>
        </p:nvSpPr>
        <p:spPr bwMode="auto">
          <a:xfrm>
            <a:off x="3106738" y="5410200"/>
            <a:ext cx="24844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/>
              <a:t>Lignin</a:t>
            </a:r>
            <a:endParaRPr lang="en-US" altLang="en-US" sz="2200"/>
          </a:p>
        </p:txBody>
      </p:sp>
      <p:sp>
        <p:nvSpPr>
          <p:cNvPr id="95262" name="Text Box 30"/>
          <p:cNvSpPr txBox="1">
            <a:spLocks noChangeArrowheads="1"/>
          </p:cNvSpPr>
          <p:nvPr/>
        </p:nvSpPr>
        <p:spPr bwMode="auto">
          <a:xfrm>
            <a:off x="5516563" y="5410200"/>
            <a:ext cx="34369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/>
              <a:t>Indigestible</a:t>
            </a:r>
            <a:endParaRPr lang="en-US" altLang="en-US" sz="2200"/>
          </a:p>
        </p:txBody>
      </p:sp>
      <p:sp>
        <p:nvSpPr>
          <p:cNvPr id="95263" name="Text Box 31"/>
          <p:cNvSpPr txBox="1">
            <a:spLocks noChangeArrowheads="1"/>
          </p:cNvSpPr>
          <p:nvPr/>
        </p:nvSpPr>
        <p:spPr bwMode="auto">
          <a:xfrm>
            <a:off x="123825" y="5821363"/>
            <a:ext cx="30861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 b="0">
                <a:latin typeface="Arial" charset="0"/>
              </a:rPr>
              <a:t> </a:t>
            </a:r>
            <a:endParaRPr lang="en-US" altLang="en-US" sz="2200" b="0"/>
          </a:p>
        </p:txBody>
      </p:sp>
      <p:sp>
        <p:nvSpPr>
          <p:cNvPr id="95264" name="Text Box 32"/>
          <p:cNvSpPr txBox="1">
            <a:spLocks noChangeArrowheads="1"/>
          </p:cNvSpPr>
          <p:nvPr/>
        </p:nvSpPr>
        <p:spPr bwMode="auto">
          <a:xfrm>
            <a:off x="3106738" y="5821363"/>
            <a:ext cx="24844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/>
              <a:t>Silica</a:t>
            </a:r>
            <a:endParaRPr lang="en-US" altLang="en-US" sz="2200"/>
          </a:p>
        </p:txBody>
      </p:sp>
      <p:sp>
        <p:nvSpPr>
          <p:cNvPr id="95265" name="Text Box 33"/>
          <p:cNvSpPr txBox="1">
            <a:spLocks noChangeArrowheads="1"/>
          </p:cNvSpPr>
          <p:nvPr/>
        </p:nvSpPr>
        <p:spPr bwMode="auto">
          <a:xfrm>
            <a:off x="5516563" y="5821363"/>
            <a:ext cx="34369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5088" indent="-6508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algn="l" defTabSz="4095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104160"/>
              </a:buClr>
              <a:buSzPct val="90000"/>
              <a:buFont typeface="Monotype Sorts" pitchFamily="2" charset="2"/>
              <a:buNone/>
            </a:pPr>
            <a:r>
              <a:rPr lang="en-US" altLang="en-US"/>
              <a:t>Indigestible</a:t>
            </a: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17060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3" descr="C:\TEMP\Micrcow.jpg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85800"/>
            <a:ext cx="89027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800" dirty="0">
                <a:solidFill>
                  <a:schemeClr val="tx1"/>
                </a:solidFill>
              </a:rPr>
              <a:t>Forage Dry Matter Intake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1"/>
              </a:buClr>
              <a:buChar char="•"/>
              <a:defRPr sz="3600">
                <a:solidFill>
                  <a:schemeClr val="folHlink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</a:rPr>
              <a:t>Function of:</a:t>
            </a:r>
          </a:p>
          <a:p>
            <a:pPr lvl="1"/>
            <a:r>
              <a:rPr lang="en-US" altLang="en-US" sz="4000" dirty="0"/>
              <a:t>Fermentation rate</a:t>
            </a:r>
          </a:p>
          <a:p>
            <a:pPr lvl="1"/>
            <a:r>
              <a:rPr lang="en-US" altLang="en-US" sz="4000" dirty="0"/>
              <a:t>Rate of particle size reduction</a:t>
            </a:r>
          </a:p>
          <a:p>
            <a:pPr lvl="1"/>
            <a:r>
              <a:rPr lang="en-US" altLang="en-US" sz="4000" dirty="0"/>
              <a:t>Rate of particle passage rate</a:t>
            </a: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0361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3085</TotalTime>
  <Words>315</Words>
  <Application>Microsoft Office PowerPoint</Application>
  <PresentationFormat>On-screen Show (4:3)</PresentationFormat>
  <Paragraphs>123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The Environment: Its impact on forage quality and grazing performance</vt:lpstr>
      <vt:lpstr>Forage plants are the product of their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Forage Quality and  Cattle Intake</vt:lpstr>
      <vt:lpstr>PowerPoint Presentation</vt:lpstr>
      <vt:lpstr>PowerPoint Presentation</vt:lpstr>
      <vt:lpstr>Factors that accelerate the maturation process</vt:lpstr>
      <vt:lpstr>Factors that minimize maturation process</vt:lpstr>
      <vt:lpstr>Temperature and forage quality</vt:lpstr>
      <vt:lpstr>PowerPoint Presentation</vt:lpstr>
      <vt:lpstr>Influence of Water</vt:lpstr>
      <vt:lpstr>Leaf and Stem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Lois Schreiner</dc:creator>
  <cp:lastModifiedBy>Karen Marie Blakeslee</cp:lastModifiedBy>
  <cp:revision>20</cp:revision>
  <cp:lastPrinted>2015-11-09T20:08:56Z</cp:lastPrinted>
  <dcterms:created xsi:type="dcterms:W3CDTF">2015-08-07T15:07:47Z</dcterms:created>
  <dcterms:modified xsi:type="dcterms:W3CDTF">2015-11-12T19:30:22Z</dcterms:modified>
</cp:coreProperties>
</file>