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4" r:id="rId9"/>
    <p:sldId id="284" r:id="rId10"/>
    <p:sldId id="285" r:id="rId11"/>
    <p:sldId id="286" r:id="rId12"/>
    <p:sldId id="287" r:id="rId13"/>
    <p:sldId id="288" r:id="rId14"/>
    <p:sldId id="281" r:id="rId15"/>
    <p:sldId id="263" r:id="rId16"/>
    <p:sldId id="272" r:id="rId17"/>
    <p:sldId id="273" r:id="rId18"/>
    <p:sldId id="280" r:id="rId19"/>
    <p:sldId id="275" r:id="rId20"/>
    <p:sldId id="276" r:id="rId21"/>
    <p:sldId id="277" r:id="rId22"/>
    <p:sldId id="278" r:id="rId23"/>
    <p:sldId id="279" r:id="rId24"/>
    <p:sldId id="283" r:id="rId25"/>
    <p:sldId id="282" r:id="rId26"/>
    <p:sldId id="265" r:id="rId27"/>
    <p:sldId id="266" r:id="rId28"/>
    <p:sldId id="267" r:id="rId29"/>
    <p:sldId id="268" r:id="rId30"/>
    <p:sldId id="269" r:id="rId31"/>
    <p:sldId id="270" r:id="rId32"/>
    <p:sldId id="271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4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E34174-CCCB-4661-A6B7-11738B457D80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BDEA2D-CA6A-4A6B-A3E1-CEF5CCA59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94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256AF671-A9BB-4BB5-876B-811BB30B32A6}" type="slidenum">
              <a:rPr kumimoji="0" lang="en-US" altLang="en-US" smtClean="0"/>
              <a:pPr>
                <a:spcBef>
                  <a:spcPct val="0"/>
                </a:spcBef>
              </a:pPr>
              <a:t>31</a:t>
            </a:fld>
            <a:endParaRPr kumimoji="0"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20FBB-7FD4-4DF2-8BEA-4414FFBE0B0F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613F-5CAF-4F0F-9A8F-AEF338EE3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185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20FBB-7FD4-4DF2-8BEA-4414FFBE0B0F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613F-5CAF-4F0F-9A8F-AEF338EE3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227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20FBB-7FD4-4DF2-8BEA-4414FFBE0B0F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613F-5CAF-4F0F-9A8F-AEF338EE3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541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20FBB-7FD4-4DF2-8BEA-4414FFBE0B0F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613F-5CAF-4F0F-9A8F-AEF338EE3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85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20FBB-7FD4-4DF2-8BEA-4414FFBE0B0F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613F-5CAF-4F0F-9A8F-AEF338EE3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240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20FBB-7FD4-4DF2-8BEA-4414FFBE0B0F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613F-5CAF-4F0F-9A8F-AEF338EE3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05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20FBB-7FD4-4DF2-8BEA-4414FFBE0B0F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613F-5CAF-4F0F-9A8F-AEF338EE3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100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20FBB-7FD4-4DF2-8BEA-4414FFBE0B0F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613F-5CAF-4F0F-9A8F-AEF338EE3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459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20FBB-7FD4-4DF2-8BEA-4414FFBE0B0F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613F-5CAF-4F0F-9A8F-AEF338EE3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545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20FBB-7FD4-4DF2-8BEA-4414FFBE0B0F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613F-5CAF-4F0F-9A8F-AEF338EE3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456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20FBB-7FD4-4DF2-8BEA-4414FFBE0B0F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613F-5CAF-4F0F-9A8F-AEF338EE3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4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520FBB-7FD4-4DF2-8BEA-4414FFBE0B0F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0613F-5CAF-4F0F-9A8F-AEF338EE3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084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Wildlife Update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Lease hunting rates</a:t>
            </a:r>
          </a:p>
          <a:p>
            <a:r>
              <a:rPr lang="en-US" dirty="0" smtClean="0"/>
              <a:t>Endangered species</a:t>
            </a:r>
          </a:p>
          <a:p>
            <a:r>
              <a:rPr lang="en-US" dirty="0" smtClean="0"/>
              <a:t>WOTUS </a:t>
            </a:r>
          </a:p>
          <a:p>
            <a:r>
              <a:rPr lang="en-US" dirty="0" smtClean="0"/>
              <a:t>Mountain lions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62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Likely provide a nexus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Any other wetlands, lakes, ponds or ephemerally ponded areas within 4,000 </a:t>
            </a:r>
            <a:r>
              <a:rPr lang="en-US" dirty="0" smtClean="0"/>
              <a:t>feet (</a:t>
            </a:r>
            <a:r>
              <a:rPr lang="en-US" dirty="0"/>
              <a:t>about ¾ mile) of any river, stream, creek, ephemeral drain, WOTUS ditch </a:t>
            </a:r>
            <a:r>
              <a:rPr lang="en-US" dirty="0" smtClean="0"/>
              <a:t>or impoundment</a:t>
            </a:r>
            <a:r>
              <a:rPr lang="en-US" dirty="0"/>
              <a:t>.</a:t>
            </a:r>
          </a:p>
          <a:p>
            <a:r>
              <a:rPr lang="en-US" dirty="0" smtClean="0"/>
              <a:t>Any </a:t>
            </a:r>
            <a:r>
              <a:rPr lang="en-US" dirty="0"/>
              <a:t>other wetlands, lakes, ponds or ephemerally ponded areas at least partially </a:t>
            </a:r>
            <a:r>
              <a:rPr lang="en-US" dirty="0" smtClean="0"/>
              <a:t>within the </a:t>
            </a:r>
            <a:r>
              <a:rPr lang="en-US" dirty="0"/>
              <a:t>100-year floodplain of any interstate or navigable waters.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834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Clean Water 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Some “normal” farming exemptions </a:t>
            </a:r>
          </a:p>
          <a:p>
            <a:r>
              <a:rPr lang="en-US" dirty="0" smtClean="0"/>
              <a:t>Would likely prevent without a permit</a:t>
            </a:r>
          </a:p>
          <a:p>
            <a:pPr lvl="1"/>
            <a:r>
              <a:rPr lang="en-US" dirty="0" smtClean="0"/>
              <a:t>Farming without a permit land broke out after 1977</a:t>
            </a:r>
          </a:p>
          <a:p>
            <a:pPr lvl="1"/>
            <a:r>
              <a:rPr lang="en-US" dirty="0" smtClean="0"/>
              <a:t>Deposit of pollutants including herbicides</a:t>
            </a:r>
          </a:p>
          <a:p>
            <a:pPr lvl="1"/>
            <a:r>
              <a:rPr lang="en-US" dirty="0" smtClean="0"/>
              <a:t>No discharge or fill material</a:t>
            </a:r>
          </a:p>
          <a:p>
            <a:pPr lvl="1"/>
            <a:r>
              <a:rPr lang="en-US" dirty="0" smtClean="0"/>
              <a:t>Wetland draining or improved site drainage</a:t>
            </a:r>
          </a:p>
          <a:p>
            <a:pPr lvl="1"/>
            <a:r>
              <a:rPr lang="en-US" dirty="0" smtClean="0"/>
              <a:t>Constructing or maintaining ponds across ephemeral streams</a:t>
            </a:r>
          </a:p>
          <a:p>
            <a:r>
              <a:rPr lang="en-US" dirty="0" smtClean="0"/>
              <a:t>&gt; 6,000 NPDES in Kansas in FY2015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07570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455" y="381000"/>
            <a:ext cx="9144000" cy="6041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1008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lee\Desktop\My Pictures\New folder (3)\2014-04-26\IMG_20140414_174523_32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983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lee\Downloads\8429-MMS-1446825914165-attachment1-IMG95201511059514501141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586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521"/>
          <a:stretch/>
        </p:blipFill>
        <p:spPr bwMode="auto">
          <a:xfrm>
            <a:off x="4034196" y="1447800"/>
            <a:ext cx="5252944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263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772400" cy="94138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How many of you have seen a cougar?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7398" name="AutoShape 6" descr="data:image/jpg;base64,/9j/4AAQSkZJRgABAQAAAQABAAD/2wBDAAkGBwgHBgkIBwgKCgkLDRYPDQwMDRsUFRAWIB0iIiAdHx8kKDQsJCYxJx8fLT0tMTU3Ojo6Iys/RD84QzQ5Ojf/2wBDAQoKCg0MDRoPDxo3JR8lNzc3Nzc3Nzc3Nzc3Nzc3Nzc3Nzc3Nzc3Nzc3Nzc3Nzc3Nzc3Nzc3Nzc3Nzc3Nzc3Nzf/wAARCADEAJMDASIAAhEBAxEB/8QAHAAAAQUBAQEAAAAAAAAAAAAABAACAwUGAQcI/8QAOhAAAQMCBAMGBAQFBQEBAAAAAQIDEQAEBRIhMUFRYQYTInGBkTKhscFC0eHwFBUjYvEHJDNDUoKy/8QAGQEAAwEBAQAAAAAAAAAAAAAAAgMEAQAF/8QAIxEAAgICAgIDAQEBAAAAAAAAAAECEQMhEjEEQSIyUSNhkf/aAAwDAQACEQMRAD8AwBFNIJqdaYphGhp0zECujSq64qzeqveEmlMJAyNDRbKyKgDZmnjw7z060AQX30DeoXXCD4iUz019q4Vls5ER3karn4eievWibBohyUOhKjupKMyj/wDR29PesOIWrR16STlSDBK5HziB71M43asiFFSnI1yKHLnRsuNw02HHTAkLGQg+c/OicMwJ51a37xGUN6hKhx4edC5xQSg2VKXrdKNAr4dM516/s0kBBEpACjrCpE+VMxWTdKSgFRkkjJBHOOdSYckQlLiCeKShUHzT1G8USdgtVoebZRQSiCobp/EOscqCXzq5VbFQBMpIGimxGvPoen+aHeYDyVrCUhafiSnQEf8AoDlz5VoJWppKNSBszFdU2eVGjAepWjrXFJimgwa45B4ggUqGDugpVhtl08INDLOlFXHxKoRymyBQM8aFjMdaJeE1CExS2wkd7vSo3EJSM6zoNo41ONgOoFSWtp/MsUZtoIQPE4RwTy/fOlt0rCSt0F9nOzq8WyvPLDduNgRqryrd2XZjD2EJyMeIfiUrWi8Iswy2hISEgCAOQ5VfsMJIEivPnllJnoY8UYxKVnA7No5wygq4HKB9qkesgpvu8qQmIAAFX4YzaRArirOQaDbGJI87xnsuhwl5l5YUnUEjUHpGtZc2y7d/ubpMLUQELSICzz6KHA+9ev3FvEiJ86oMYwpi7YKVIAUNUnkelNx5nF0xWTApK0ZK1VCAFBMpgHw6EToffehXGki40BAiJA/fD61KlwM3LjC0/hn/AOfxD6x1rpX3dyCVBWdJJPErTx9ROnWrk7VnnSVOiu7gBZB0PCuOMRRWLJCH0uJAAXlKY6ikVBbYUOIojY00VTzUUI4INWr6arXkxNEmdJAxVrSpEa0q0E0bx8ZoZat6leV4jQi10TZg1UGmwK5M1IgSoTS2GhISM7ZWDlgrPkKvuxCGkuXD76kpUpfdolQG28eulVD0gOKAj+mBB8z9vrV72fssH/kzS8SaSHHdS8VZVJJ2IPDSKRmfxobhXys9CsmZSFCCOfOrVlGm1efYOp61WF4NiaLhkn/iU566jy5fKvQMOuQ+0hSkwojUcjUbgolqm5BjSamUlIT6VC46hlJW4QEjcnhVc5j2G5ig39sFci4JooqzG6JblIJMDSqi7RG2+tGIxbD7hzu2rxhSzskLE0JdLlZTxE0qSGp6POO0aTZ442oAZXFZhOwmo1K8KMqpyEFJHL/BHtVl24ZUbZm4CZDa4J5TVNdq0UhJgKmB1B0//Qq7A7iednjUx97/AF7JR/C0kiekj7kigrV4lrKeU0et4KF03AhaFECeI8Q+ZPtVQ0cqiBtJHlr+op4lE7hmgnkzRZFQrRNagmAlBmlRndClW2DRKtwq1O5qIma4tcUwKk1rZiJQKnZTJAJgbz0qFMRRVrHjUqISCNecUDdo0RaW+2hlpJzOuBtOmxP6EVsHuzkXVk+xbtXLbMTbviW1gQAD+z61WYBbh2+w8EaZ1uaHT4f1HtXp1g2AygHWBxqTNkakqLMGNSi2zAOYDdPYmq7cSm2ClE/0EAlsTwAAkRw48hw1/Z0vJeDTwI/FCtxVtdvNMNZlBObhpVfZlYUp9aSC4Z8hU8pWPhDiw3EltKQsKTKBwNYe9ucOzvXLeEu3TDSglx5pKu7BnaZAJ6VuQwm7YW04kKCkkGqm/wAFunbY2pvXDalWbIoZgk6jQ7jQnY1sK9mTTekVmG4l2axhBshYMpdTp3a24WPI7xp7V1y0VYuNot3VuWpBSEOHMpvlCt46cOFRN9jkt3DK0XKkhknKQgCQdwTudddauby3CGAFGSOM102vTNgn7Mp2tTnwV/mII9x+dY1awtxvU6AR6gD8q3HaQBWE3Q/t0+v2rzpaz4D049NvpVPj/Um8nckWWdRazK1jwnrMgD50A2YWoEyUx68fvR1mA4HG07Kgjrv96r1AoBnTMviddv8AIqgmCswimqNQpcpKXRJHWOzxSocqM0q2jLOuA1EDBqd2KHO9C9nIJbM6DerFpATbImZVJke8/vlVYyJ09KtyrOUkJhJEnmd/tWWcaLAB3eJWgc4NH6Jr0NhaUpkmIrz3DEg4owCRq2rj5fnW1uQMPZLrypQkDVZ0mJqHP9z0PGf8yS8AvLhlhsiYzKnlRd22bcICk+GNCKpmXP5gtt6yeT3qRKVJ49COVHpTe3CyHnFICRolEEe5H0pWh+7DrLIogoXCuKSaKWhROoFCWrCUZi6oqUsRmVEjoIqRLy2j3bpmPhVzFcjjlwkIT4dDxqjxB7wkVb3T3hNZrEHFKJCeJis9hPorMbUHcPW0j4lJM+1eaLMwr/yNvI16ghjvn0NQVEkBXlXnOLW/8JjN9bJEJbuFoAPAZjVeF1ohzr2PsXFIQ2UznCiOQ0P50y8RL3gEBJIMH+4n7momFEpyn4gT86MCUvqXqRodeu9UkrK7NB9K7M024GR0p5AacppiV0cWYyQ70qbmHOlRGD1SabBmrFu2ziQKa7alOsVlGWDsDxVZBRUloJ3UuOe+g+tAtpAXRdkoLeYB0CXkyPX9aXJUwjT2DgRjFrpEsuJ15+E1scee/ibNbeuUtiY9tK84urldsbS9Rm8C5I5+EaewPrW7wp9OIWaXUqzJUkZSDuKjzL5ci3xpaoucEwjC8Tw+3DWW2u28qVlkBBETJjjpGtWIwHE2QO6vkrlWUBbYOg4k1TM2GSFtAhQ2I0I8iKs2rjEmW9Lt0xwchQHuJrFKLW0UOMluEv8Ao0WOM94gFq2cBmSVlBTrAnQ71GlTj3eocbyraiQFBQmNgRodDTCw/dLCr59bqYAykwD6Dzo2W2WglCEpCR4QBA6aUubjWjvl7ZXXjREpJOlU96gJUSdgKvXjCFKUdTWYxu6CGlAAqWrRKRuonQCgijpPRU3OMuYQy5iTSgCyqEoyj+srimeAjiNdRyisd2lvmMRxt3EbQLDd1D2VaYKSdCOu29G9snFNO22GJXIYb7x5fDMZn5zHpVPeAC3tgHFLUjMkSToNCIE6CSrlOp3NXY4pKyLJJ3RGwqFq5EHQ8oNWNgFLSoBOqikAzyMfeqiSD1qyw57KsJPQj0P5U4SwS/ANys7SYHp+kUHmg1ZYokd64pKcsL5cDp9hVU5oYnWuBHZzSqP1pVtnUauyUCIqe5CcvCqy2dyiiHH8w3plgAy0amOY95FOwkzesg/hcB+cge9cBhSSToVTPkJ+1NszkvEImAFp9J/UilzGR6LjEE95ZMIWNPCjTyy6Uf8A6Y4sA4/hFyuFpJWz1HEe+vqaBxQ5bJ0jNKV5hPEAkT8qyWJLWziAu7Va2yqHEKSYIPGKVKPJUHCTi7Po22aTKfEB5mi3MyBlJmNjzrxzBe2vaJlthu5w83iXEy2pIIKh6aGtK3jfabEIQxgv8Oniu4cgD5VJKDj2XrIpbNe5coSoifY0M7dJGql6cJqjRYY654nbq0bJ3yIUs/OKkRgjrpm7v7hwncIhsfLX50vQVjsUxdtpQQV+NWiUDVSjyA3ND2uGvyrEcRQULSCWWFRLf9yv7tTA4ee17h2FWtiMzDKUqI8Shqo+p1qLG3Mto5l0ASZisv0Z/p4zijousSu7lwqgPEJTw0Efv1rgt13NncuJT4mGe8I22IJPtJ8tKCv3CpQQNMy1FXqZq27P3DYSq2X8N02ttw6GAoEDcaAGJO+1eil8Uee+ykeEOchUtqvK6hROmoJ+dRugpVCyJSYNRpUUpEaQaIFh96UuuuakSrjwzAET8qrLhGpCBMHXXjRYdlobiEA6ceH0AoYeJa+pka8q1GMHKFTsKVTwKVHSBssicppwcqFxWtRhetYmbQZMgwQDBA9dK5ZEu4mmdJd3jQ+MfkKiBOdAjiNt/KpcLSU4q2gDRKk789PvQvYVaNLjSZYKCqNSdRwrM4fZourltm50QFHLr0mPlV3fOyhaZ/7FI9iR9qqGVZFOuIEKbdzojoZ+9Kk6QcF+mww9IYbs2mtENulKRyEHT6Vt7R7MymQCeNYO1f71ouIiW1NuAeYBP1rY2LiHGgQYqTKWY+i2DkJjaus6mYodEHY6UU1CRqAaSMJSRlkGst20uyxhS0p07zwkjgnj6wI9a0jyvCRWX7W2qru2LQmMp2rY9oxrTPKsQt1OS8IzAypHEZhII5jf2obCny3iDKxEd4kD3/x7VtLbCP5ixlZcS1fMoDSkHZYA48wRr5GstiGBYhhj5761WlsGQpKZB9avhliyOeNrobeJSl5wgApObKfLSq9ZgEUY44HWQJ+EkT57fQ+9ArBUFf8Ar7U2xTHIWYBBggQPn+dMbEOEcNxXGVQTmIkcI3roMKTB0iU/etQJMRJmlSzDpSowSVata42ZJ0J4RUbhEx6nypBSkBcjWJ9dI/fSlhhSFDvASQrxSdJBj67GjMJUP5gToAJUQOIBP5UK0nTMBIaazEctePuPeu4YspcUvkyrXppXGhVxcLUh7OT/AMpUZ/u1+opWwCn3UxoUhUc5TH1ig7hRSViYGgPsKKtSRcNOcO7E+Y4fIUqfQyC2aLswkuIbSrZxoD2SBWvw4lLYSdCNDWe7PWqmbfDCfiJUkj1MVqn7dTbpIGh1qPJKyuCpBjSxFEJckaVWoJkDjRjaDpShhNnJVryqNVt3zoB8tdqnbRO9FsNgJUAN9ZoqMsymJ9mHFXCbmydct7hHwOtjhyI+xoC4tu0SAQ/aW1wkDRYBST56xXoCW86dR5U1xuQQqdortmHiWNYHeBRfThpZ4q7paSD6T9Ky9y2pC/hKTyOhFe/3dklQgDUaiNKxHajCMOaaU9frbaBOULzRJ5CJ1p+PO06aEzwpq7PLloywtJmRO+xp6JXlAg6g1PdMoDq/4YKU3JCM25HPpUMlKyoAoVGoHEVciJ/gehkFAhMiONKoAtKvF/SM66uJB+dKiBIM0uFY5wB5cfenLgpQgkkk6zxFJCZITESQJFcICXDmOkmekUIwLSr+gEAlJdUM0f8AlP6n5U6zURnyq/6zPQVFBTcGP+vT14j6+9SWgPdrJBgwn0maxnDLlUhcba/SrPA2jcONpG+WAeRqquNM44Qa0nYZCV4ikL1hOg9d/rScrqI/CvkehWlgEptIGgVA02jarvEm0IazKKUq5ExQrS0hbRB0BERpFEYzcpdQ2lITmgyeMSahRa0V9mjvXyBsKtwyI3iqvClBJcJOu1WiVESZ61x1BjbTSUiTrUiAlI1quKlrHgI585roZuyfjA9K2weJYlwcOFRuuiNSPahDbXB3dJ8hFRLtCTKlKKuGtcdVDMTvGLS0eurlUMsoK1eQ/f0rxDHcXuMcvlXlwYSf+JoahtPAD7niau+3mOjEb0YfalRtrVxQWTs64DBI6CDHvyrLADmddZ51b4+LirfZDnycnxXRxSSQCkwd4HCo4VB7wjpJqXfeZ6io1N5iFQVQeO1VExCWZJIU3B5zSqTKBx9qVZo3ZG0qIUd50H3/AHzriDC8x1gggHnP61E2ZV12roIz67b0IwMtvC0SrVTkiTyP5/aiW0hDLemkZvl+tQAJSgBXDxHoP2KKSJWhKlADInTblQM1AlwJOU7mAa1PYVs/xL6+SAB0M1l1HMtSiCTsPb9+9bPsMjKHlGNhtzpGd/Eow/Y27CiUg8tqeslZJO9MaEJEaVKlM1GWg7RWy8VRKTR6LkERTUtyRNOUwlJJHnFajAy2dlQJirFsd4Ik+lU1sSDqKtbdwgaUcRch6mykTJPSsX/qJjrmE4aGrJ/uru5VlSU6qS2B4lDkdhPUxqK1+JXrFlZvXd06GmGUFbiuQA+Z5DidK8Ex3F3sdxZ69ugU954UNg/8aBskeWsniSTT8OPlKxGbJxjRXJG/LYEcuFdW4k+AgnTUkfSlm8Oh6CfvU+HoCrtIMECTrrMf5FW9IhWwm3wzM0l1SgCRITvA61xINk8l0t942kwtsiQtB+IH9/SrVG561GtiZkaTSOTZRxSRKvsh/EK7+xuf9s5CmpQT4TrvNKh7XHMSwxhNmwlCm2icpInQmfvSoP7emF/D2mZBBDaDxVzpzMBZzjca1CozT0LMqMbxVAiwwqOfKozJg9aOUrK2tc7oCQfT/NV7KSXAo7TpNEvqlCG06gAH1oWgokbIKzEaEwK9B7Goy2y1RJKzB9qxeF2xeu2kR4QZ+deidmGO7sQY3WT86k8h6orwL2XqRCQDvUyBI0ofOO8jhRTOtTFJK2malUNIriRFIn3rjhyEjhRTcpG8ChkTHCqXtj2kbwDDsrKwq/fSQwgHVI2znoOHM+Rg4JydICbUVbMv/qf2jN1cDBLVyWWFhVyQficGyfJPHr5VggqQdASdtOlNUpaiSTmJMlSjqTznnXTEEkDpNenCPGNHmTnyds5mBVkIGmlHMo7u5t0RCgTmHOQaBaHeOJCgIJG1HvK/3bSuInWtl+Ax/TQMJSoDSBTrnKESD50E0/AAmnrXmSdeFT9FAO4pOc6TSoRTpCiKVbRxmFb13ZKOqZPuaVKnCApOgqVfDWlSrGbE0nZ9CS82oiTH5VvcBQkYSxA/BPzNKlUGbs9DD9Sc6L0qwYOqBwNKlShoQCcwpu51pUqxmoDxy+dwzBru9t0oU6y2paA4CRIIia8Uvbq4vbpy6u3lPPuKla16kn7falSq7xVpkPlN8kiNQGcae1dmECNJ3jjSpVWSE+HoSp9cif6ZO9LOSUk6kGAaVKgfYS6LBkmB5UQT4DSpUl9jkVqviNKlSoj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187400" name="AutoShape 8" descr="data:image/jpg;base64,/9j/4AAQSkZJRgABAQAAAQABAAD/2wBDAAkGBwgHBgkIBwgKCgkLDRYPDQwMDRsUFRAWIB0iIiAdHx8kKDQsJCYxJx8fLT0tMTU3Ojo6Iys/RD84QzQ5Ojf/2wBDAQoKCg0MDRoPDxo3JR8lNzc3Nzc3Nzc3Nzc3Nzc3Nzc3Nzc3Nzc3Nzc3Nzc3Nzc3Nzc3Nzc3Nzc3Nzc3Nzc3Nzf/wAARCADEAJMDASIAAhEBAxEB/8QAHAAAAQUBAQEAAAAAAAAAAAAABAACAwUGAQcI/8QAOhAAAQMCBAMGBAQFBQEBAAAAAQIDEQAEBRIhMUFRYQYTInGBkTKhscFC0eHwFBUjYvEHJDNDUoKy/8QAGQEAAwEBAQAAAAAAAAAAAAAAAgMEAQAF/8QAIxEAAgICAgIDAQEBAAAAAAAAAAECEQMhEjEEQSIyUSNhkf/aAAwDAQACEQMRAD8AwBFNIJqdaYphGhp0zECujSq64qzeqveEmlMJAyNDRbKyKgDZmnjw7z060AQX30DeoXXCD4iUz019q4Vls5ER3karn4eievWibBohyUOhKjupKMyj/wDR29PesOIWrR16STlSDBK5HziB71M43asiFFSnI1yKHLnRsuNw02HHTAkLGQg+c/OicMwJ51a37xGUN6hKhx4edC5xQSg2VKXrdKNAr4dM516/s0kBBEpACjrCpE+VMxWTdKSgFRkkjJBHOOdSYckQlLiCeKShUHzT1G8USdgtVoebZRQSiCobp/EOscqCXzq5VbFQBMpIGimxGvPoen+aHeYDyVrCUhafiSnQEf8AoDlz5VoJWppKNSBszFdU2eVGjAepWjrXFJimgwa45B4ggUqGDugpVhtl08INDLOlFXHxKoRymyBQM8aFjMdaJeE1CExS2wkd7vSo3EJSM6zoNo41ONgOoFSWtp/MsUZtoIQPE4RwTy/fOlt0rCSt0F9nOzq8WyvPLDduNgRqryrd2XZjD2EJyMeIfiUrWi8Iswy2hISEgCAOQ5VfsMJIEivPnllJnoY8UYxKVnA7No5wygq4HKB9qkesgpvu8qQmIAAFX4YzaRArirOQaDbGJI87xnsuhwl5l5YUnUEjUHpGtZc2y7d/ubpMLUQELSICzz6KHA+9ev3FvEiJ86oMYwpi7YKVIAUNUnkelNx5nF0xWTApK0ZK1VCAFBMpgHw6EToffehXGki40BAiJA/fD61KlwM3LjC0/hn/AOfxD6x1rpX3dyCVBWdJJPErTx9ROnWrk7VnnSVOiu7gBZB0PCuOMRRWLJCH0uJAAXlKY6ikVBbYUOIojY00VTzUUI4INWr6arXkxNEmdJAxVrSpEa0q0E0bx8ZoZat6leV4jQi10TZg1UGmwK5M1IgSoTS2GhISM7ZWDlgrPkKvuxCGkuXD76kpUpfdolQG28eulVD0gOKAj+mBB8z9vrV72fssH/kzS8SaSHHdS8VZVJJ2IPDSKRmfxobhXys9CsmZSFCCOfOrVlGm1efYOp61WF4NiaLhkn/iU566jy5fKvQMOuQ+0hSkwojUcjUbgolqm5BjSamUlIT6VC46hlJW4QEjcnhVc5j2G5ig39sFci4JooqzG6JblIJMDSqi7RG2+tGIxbD7hzu2rxhSzskLE0JdLlZTxE0qSGp6POO0aTZ442oAZXFZhOwmo1K8KMqpyEFJHL/BHtVl24ZUbZm4CZDa4J5TVNdq0UhJgKmB1B0//Qq7A7iednjUx97/AF7JR/C0kiekj7kigrV4lrKeU0et4KF03AhaFECeI8Q+ZPtVQ0cqiBtJHlr+op4lE7hmgnkzRZFQrRNagmAlBmlRndClW2DRKtwq1O5qIma4tcUwKk1rZiJQKnZTJAJgbz0qFMRRVrHjUqISCNecUDdo0RaW+2hlpJzOuBtOmxP6EVsHuzkXVk+xbtXLbMTbviW1gQAD+z61WYBbh2+w8EaZ1uaHT4f1HtXp1g2AygHWBxqTNkakqLMGNSi2zAOYDdPYmq7cSm2ClE/0EAlsTwAAkRw48hw1/Z0vJeDTwI/FCtxVtdvNMNZlBObhpVfZlYUp9aSC4Z8hU8pWPhDiw3EltKQsKTKBwNYe9ucOzvXLeEu3TDSglx5pKu7BnaZAJ6VuQwm7YW04kKCkkGqm/wAFunbY2pvXDalWbIoZgk6jQ7jQnY1sK9mTTekVmG4l2axhBshYMpdTp3a24WPI7xp7V1y0VYuNot3VuWpBSEOHMpvlCt46cOFRN9jkt3DK0XKkhknKQgCQdwTudddauby3CGAFGSOM102vTNgn7Mp2tTnwV/mII9x+dY1awtxvU6AR6gD8q3HaQBWE3Q/t0+v2rzpaz4D049NvpVPj/Um8nckWWdRazK1jwnrMgD50A2YWoEyUx68fvR1mA4HG07Kgjrv96r1AoBnTMviddv8AIqgmCswimqNQpcpKXRJHWOzxSocqM0q2jLOuA1EDBqd2KHO9C9nIJbM6DerFpATbImZVJke8/vlVYyJ09KtyrOUkJhJEnmd/tWWcaLAB3eJWgc4NH6Jr0NhaUpkmIrz3DEg4owCRq2rj5fnW1uQMPZLrypQkDVZ0mJqHP9z0PGf8yS8AvLhlhsiYzKnlRd22bcICk+GNCKpmXP5gtt6yeT3qRKVJ49COVHpTe3CyHnFICRolEEe5H0pWh+7DrLIogoXCuKSaKWhROoFCWrCUZi6oqUsRmVEjoIqRLy2j3bpmPhVzFcjjlwkIT4dDxqjxB7wkVb3T3hNZrEHFKJCeJis9hPorMbUHcPW0j4lJM+1eaLMwr/yNvI16ghjvn0NQVEkBXlXnOLW/8JjN9bJEJbuFoAPAZjVeF1ohzr2PsXFIQ2UznCiOQ0P50y8RL3gEBJIMH+4n7momFEpyn4gT86MCUvqXqRodeu9UkrK7NB9K7M024GR0p5AacppiV0cWYyQ70qbmHOlRGD1SabBmrFu2ziQKa7alOsVlGWDsDxVZBRUloJ3UuOe+g+tAtpAXRdkoLeYB0CXkyPX9aXJUwjT2DgRjFrpEsuJ15+E1scee/ibNbeuUtiY9tK84urldsbS9Rm8C5I5+EaewPrW7wp9OIWaXUqzJUkZSDuKjzL5ci3xpaoucEwjC8Tw+3DWW2u28qVlkBBETJjjpGtWIwHE2QO6vkrlWUBbYOg4k1TM2GSFtAhQ2I0I8iKs2rjEmW9Lt0xwchQHuJrFKLW0UOMluEv8Ao0WOM94gFq2cBmSVlBTrAnQ71GlTj3eocbyraiQFBQmNgRodDTCw/dLCr59bqYAykwD6Dzo2W2WglCEpCR4QBA6aUubjWjvl7ZXXjREpJOlU96gJUSdgKvXjCFKUdTWYxu6CGlAAqWrRKRuonQCgijpPRU3OMuYQy5iTSgCyqEoyj+srimeAjiNdRyisd2lvmMRxt3EbQLDd1D2VaYKSdCOu29G9snFNO22GJXIYb7x5fDMZn5zHpVPeAC3tgHFLUjMkSToNCIE6CSrlOp3NXY4pKyLJJ3RGwqFq5EHQ8oNWNgFLSoBOqikAzyMfeqiSD1qyw57KsJPQj0P5U4SwS/ANys7SYHp+kUHmg1ZYokd64pKcsL5cDp9hVU5oYnWuBHZzSqP1pVtnUauyUCIqe5CcvCqy2dyiiHH8w3plgAy0amOY95FOwkzesg/hcB+cge9cBhSSToVTPkJ+1NszkvEImAFp9J/UilzGR6LjEE95ZMIWNPCjTyy6Uf8A6Y4sA4/hFyuFpJWz1HEe+vqaBxQ5bJ0jNKV5hPEAkT8qyWJLWziAu7Va2yqHEKSYIPGKVKPJUHCTi7Po22aTKfEB5mi3MyBlJmNjzrxzBe2vaJlthu5w83iXEy2pIIKh6aGtK3jfabEIQxgv8Oniu4cgD5VJKDj2XrIpbNe5coSoifY0M7dJGql6cJqjRYY654nbq0bJ3yIUs/OKkRgjrpm7v7hwncIhsfLX50vQVjsUxdtpQQV+NWiUDVSjyA3ND2uGvyrEcRQULSCWWFRLf9yv7tTA4ee17h2FWtiMzDKUqI8Shqo+p1qLG3Mto5l0ASZisv0Z/p4zijousSu7lwqgPEJTw0Efv1rgt13NncuJT4mGe8I22IJPtJ8tKCv3CpQQNMy1FXqZq27P3DYSq2X8N02ttw6GAoEDcaAGJO+1eil8Uee+ykeEOchUtqvK6hROmoJ+dRugpVCyJSYNRpUUpEaQaIFh96UuuuakSrjwzAET8qrLhGpCBMHXXjRYdlobiEA6ceH0AoYeJa+pka8q1GMHKFTsKVTwKVHSBssicppwcqFxWtRhetYmbQZMgwQDBA9dK5ZEu4mmdJd3jQ+MfkKiBOdAjiNt/KpcLSU4q2gDRKk789PvQvYVaNLjSZYKCqNSdRwrM4fZourltm50QFHLr0mPlV3fOyhaZ/7FI9iR9qqGVZFOuIEKbdzojoZ+9Kk6QcF+mww9IYbs2mtENulKRyEHT6Vt7R7MymQCeNYO1f71ouIiW1NuAeYBP1rY2LiHGgQYqTKWY+i2DkJjaus6mYodEHY6UU1CRqAaSMJSRlkGst20uyxhS0p07zwkjgnj6wI9a0jyvCRWX7W2qru2LQmMp2rY9oxrTPKsQt1OS8IzAypHEZhII5jf2obCny3iDKxEd4kD3/x7VtLbCP5ixlZcS1fMoDSkHZYA48wRr5GstiGBYhhj5761WlsGQpKZB9avhliyOeNrobeJSl5wgApObKfLSq9ZgEUY44HWQJ+EkT57fQ+9ArBUFf8Ar7U2xTHIWYBBggQPn+dMbEOEcNxXGVQTmIkcI3roMKTB0iU/etQJMRJmlSzDpSowSVata42ZJ0J4RUbhEx6nypBSkBcjWJ9dI/fSlhhSFDvASQrxSdJBj67GjMJUP5gToAJUQOIBP5UK0nTMBIaazEctePuPeu4YspcUvkyrXppXGhVxcLUh7OT/AMpUZ/u1+opWwCn3UxoUhUc5TH1ig7hRSViYGgPsKKtSRcNOcO7E+Y4fIUqfQyC2aLswkuIbSrZxoD2SBWvw4lLYSdCNDWe7PWqmbfDCfiJUkj1MVqn7dTbpIGh1qPJKyuCpBjSxFEJckaVWoJkDjRjaDpShhNnJVryqNVt3zoB8tdqnbRO9FsNgJUAN9ZoqMsymJ9mHFXCbmydct7hHwOtjhyI+xoC4tu0SAQ/aW1wkDRYBST56xXoCW86dR5U1xuQQqdortmHiWNYHeBRfThpZ4q7paSD6T9Ky9y2pC/hKTyOhFe/3dklQgDUaiNKxHajCMOaaU9frbaBOULzRJ5CJ1p+PO06aEzwpq7PLloywtJmRO+xp6JXlAg6g1PdMoDq/4YKU3JCM25HPpUMlKyoAoVGoHEVciJ/gehkFAhMiONKoAtKvF/SM66uJB+dKiBIM0uFY5wB5cfenLgpQgkkk6zxFJCZITESQJFcICXDmOkmekUIwLSr+gEAlJdUM0f8AlP6n5U6zURnyq/6zPQVFBTcGP+vT14j6+9SWgPdrJBgwn0maxnDLlUhcba/SrPA2jcONpG+WAeRqquNM44Qa0nYZCV4ikL1hOg9d/rScrqI/CvkehWlgEptIGgVA02jarvEm0IazKKUq5ExQrS0hbRB0BERpFEYzcpdQ2lITmgyeMSahRa0V9mjvXyBsKtwyI3iqvClBJcJOu1WiVESZ61x1BjbTSUiTrUiAlI1quKlrHgI585roZuyfjA9K2weJYlwcOFRuuiNSPahDbXB3dJ8hFRLtCTKlKKuGtcdVDMTvGLS0eurlUMsoK1eQ/f0rxDHcXuMcvlXlwYSf+JoahtPAD7niau+3mOjEb0YfalRtrVxQWTs64DBI6CDHvyrLADmddZ51b4+LirfZDnycnxXRxSSQCkwd4HCo4VB7wjpJqXfeZ6io1N5iFQVQeO1VExCWZJIU3B5zSqTKBx9qVZo3ZG0qIUd50H3/AHzriDC8x1gggHnP61E2ZV12roIz67b0IwMtvC0SrVTkiTyP5/aiW0hDLemkZvl+tQAJSgBXDxHoP2KKSJWhKlADInTblQM1AlwJOU7mAa1PYVs/xL6+SAB0M1l1HMtSiCTsPb9+9bPsMjKHlGNhtzpGd/Eow/Y27CiUg8tqeslZJO9MaEJEaVKlM1GWg7RWy8VRKTR6LkERTUtyRNOUwlJJHnFajAy2dlQJirFsd4Ik+lU1sSDqKtbdwgaUcRch6mykTJPSsX/qJjrmE4aGrJ/uru5VlSU6qS2B4lDkdhPUxqK1+JXrFlZvXd06GmGUFbiuQA+Z5DidK8Ex3F3sdxZ69ugU954UNg/8aBskeWsniSTT8OPlKxGbJxjRXJG/LYEcuFdW4k+AgnTUkfSlm8Oh6CfvU+HoCrtIMECTrrMf5FW9IhWwm3wzM0l1SgCRITvA61xINk8l0t942kwtsiQtB+IH9/SrVG561GtiZkaTSOTZRxSRKvsh/EK7+xuf9s5CmpQT4TrvNKh7XHMSwxhNmwlCm2icpInQmfvSoP7emF/D2mZBBDaDxVzpzMBZzjca1CozT0LMqMbxVAiwwqOfKozJg9aOUrK2tc7oCQfT/NV7KSXAo7TpNEvqlCG06gAH1oWgokbIKzEaEwK9B7Goy2y1RJKzB9qxeF2xeu2kR4QZ+deidmGO7sQY3WT86k8h6orwL2XqRCQDvUyBI0ofOO8jhRTOtTFJK2malUNIriRFIn3rjhyEjhRTcpG8ChkTHCqXtj2kbwDDsrKwq/fSQwgHVI2znoOHM+Rg4JydICbUVbMv/qf2jN1cDBLVyWWFhVyQficGyfJPHr5VggqQdASdtOlNUpaiSTmJMlSjqTznnXTEEkDpNenCPGNHmTnyds5mBVkIGmlHMo7u5t0RCgTmHOQaBaHeOJCgIJG1HvK/3bSuInWtl+Ax/TQMJSoDSBTrnKESD50E0/AAmnrXmSdeFT9FAO4pOc6TSoRTpCiKVbRxmFb13ZKOqZPuaVKnCApOgqVfDWlSrGbE0nZ9CS82oiTH5VvcBQkYSxA/BPzNKlUGbs9DD9Sc6L0qwYOqBwNKlShoQCcwpu51pUqxmoDxy+dwzBru9t0oU6y2paA4CRIIia8Uvbq4vbpy6u3lPPuKla16kn7falSq7xVpkPlN8kiNQGcae1dmECNJ3jjSpVWSE+HoSp9cif6ZO9LOSUk6kGAaVKgfYS6LBkmB5UQT4DSpUl9jkVqviNKlSoj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800">
              <a:solidFill>
                <a:srgbClr val="000000"/>
              </a:solidFill>
            </a:endParaRPr>
          </a:p>
        </p:txBody>
      </p:sp>
      <p:pic>
        <p:nvPicPr>
          <p:cNvPr id="3" name="Picture 2" descr="cougar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107580"/>
            <a:ext cx="4851539" cy="337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5737" y="1600200"/>
            <a:ext cx="390082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35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91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3" name="TextBox 1"/>
          <p:cNvSpPr txBox="1">
            <a:spLocks noChangeArrowheads="1"/>
          </p:cNvSpPr>
          <p:nvPr/>
        </p:nvSpPr>
        <p:spPr bwMode="auto">
          <a:xfrm>
            <a:off x="8305800" y="5715000"/>
            <a:ext cx="492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CCFF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#9</a:t>
            </a:r>
          </a:p>
        </p:txBody>
      </p:sp>
      <p:sp>
        <p:nvSpPr>
          <p:cNvPr id="46084" name="TextBox 2"/>
          <p:cNvSpPr txBox="1">
            <a:spLocks noChangeArrowheads="1"/>
          </p:cNvSpPr>
          <p:nvPr/>
        </p:nvSpPr>
        <p:spPr bwMode="auto">
          <a:xfrm>
            <a:off x="609600" y="5562600"/>
            <a:ext cx="17002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CCFF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Stafford Co.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6477000"/>
            <a:ext cx="2430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Labette County 9/24/14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59" y="847145"/>
            <a:ext cx="9144000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29400" y="3810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#10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3078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lee\Downloads\ml 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6477000"/>
            <a:ext cx="2395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Rooks County 8/3/2015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248400" y="16002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#11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6970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39" y="6488668"/>
            <a:ext cx="1192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Hoisington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667000" y="6488668"/>
            <a:ext cx="4203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Open Sans"/>
              </a:rPr>
              <a:t>David Paden Sheriffs office Great Bend</a:t>
            </a:r>
            <a:endParaRPr lang="en-US" dirty="0"/>
          </a:p>
        </p:txBody>
      </p:sp>
      <p:pic>
        <p:nvPicPr>
          <p:cNvPr id="4" name="Cougar (1)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029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39000" y="5867400"/>
            <a:ext cx="76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96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Hunting lease rates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Lots of variability on private lands</a:t>
            </a:r>
          </a:p>
          <a:p>
            <a:pPr lvl="1"/>
            <a:r>
              <a:rPr lang="en-US" dirty="0" smtClean="0"/>
              <a:t>$2-$10/acre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KDWPT</a:t>
            </a:r>
          </a:p>
          <a:p>
            <a:pPr lvl="1"/>
            <a:r>
              <a:rPr lang="en-US" dirty="0" smtClean="0"/>
              <a:t>WIHA varies based on E vs W and parcel size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FISH</a:t>
            </a:r>
          </a:p>
          <a:p>
            <a:pPr lvl="2"/>
            <a:r>
              <a:rPr lang="en-US" dirty="0" smtClean="0"/>
              <a:t>$500 -$1000/mile for streams</a:t>
            </a:r>
          </a:p>
          <a:p>
            <a:pPr lvl="2"/>
            <a:r>
              <a:rPr lang="en-US" dirty="0" smtClean="0"/>
              <a:t>$1200/mile for access to navigable stream</a:t>
            </a:r>
          </a:p>
          <a:p>
            <a:pPr lvl="2"/>
            <a:r>
              <a:rPr lang="en-US" dirty="0" smtClean="0"/>
              <a:t>ponds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56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lee\Downloads\08953195185095cougar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5344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52761" y="6324600"/>
            <a:ext cx="3085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Bunker Hill area Not confirmed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908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1301" y="6368534"/>
            <a:ext cx="3329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Danny Holden 	</a:t>
            </a:r>
            <a:r>
              <a:rPr lang="en-US" dirty="0" err="1" smtClean="0"/>
              <a:t>Argonia</a:t>
            </a:r>
            <a:r>
              <a:rPr lang="en-US" dirty="0" smtClean="0"/>
              <a:t>  2015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459" y="76200"/>
            <a:ext cx="807720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83785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lee\Downloads\FullSizeRender (2)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" y="0"/>
            <a:ext cx="8153400" cy="614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91000" y="6400800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 confirmed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2982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45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57150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Dodge City Oct 23, 2015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985931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86733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www.cougarnet.org/prairie-desc/ks3-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2231" y="0"/>
            <a:ext cx="6063839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1"/>
          <p:cNvSpPr txBox="1">
            <a:spLocks noChangeArrowheads="1"/>
          </p:cNvSpPr>
          <p:nvPr/>
        </p:nvSpPr>
        <p:spPr bwMode="auto">
          <a:xfrm>
            <a:off x="7924800" y="6097588"/>
            <a:ext cx="56991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CCFF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FFFF00"/>
                </a:solidFill>
                <a:latin typeface="Times New Roman" pitchFamily="18" charset="0"/>
              </a:rPr>
              <a:t># 1</a:t>
            </a:r>
          </a:p>
        </p:txBody>
      </p:sp>
      <p:sp>
        <p:nvSpPr>
          <p:cNvPr id="37892" name="TextBox 2"/>
          <p:cNvSpPr txBox="1">
            <a:spLocks noChangeArrowheads="1"/>
          </p:cNvSpPr>
          <p:nvPr/>
        </p:nvSpPr>
        <p:spPr bwMode="auto">
          <a:xfrm>
            <a:off x="228600" y="5867400"/>
            <a:ext cx="22272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CCFF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  <a:latin typeface="Times New Roman" pitchFamily="18" charset="0"/>
              </a:rPr>
              <a:t>2007 Barber Co</a:t>
            </a:r>
            <a:r>
              <a:rPr lang="en-US" altLang="en-US" sz="2400" dirty="0">
                <a:latin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638"/>
            <a:ext cx="9144000" cy="702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5" name="TextBox 1"/>
          <p:cNvSpPr txBox="1">
            <a:spLocks noChangeArrowheads="1"/>
          </p:cNvSpPr>
          <p:nvPr/>
        </p:nvSpPr>
        <p:spPr bwMode="auto">
          <a:xfrm>
            <a:off x="914400" y="6324600"/>
            <a:ext cx="3294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CCFF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10/12/2009 Trego county</a:t>
            </a:r>
          </a:p>
        </p:txBody>
      </p:sp>
      <p:sp>
        <p:nvSpPr>
          <p:cNvPr id="38916" name="TextBox 2"/>
          <p:cNvSpPr txBox="1">
            <a:spLocks noChangeArrowheads="1"/>
          </p:cNvSpPr>
          <p:nvPr/>
        </p:nvSpPr>
        <p:spPr bwMode="auto">
          <a:xfrm>
            <a:off x="7467600" y="6094413"/>
            <a:ext cx="5699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CCFF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#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/>
            <a:endParaRPr lang="en-US" altLang="en-US" sz="1400" smtClean="0"/>
          </a:p>
        </p:txBody>
      </p:sp>
      <p:sp>
        <p:nvSpPr>
          <p:cNvPr id="39939" name="AutoShape 2" descr="https://mail.google.com/mail/?ui=2&amp;ik=bd54e38944&amp;view=att&amp;th=127cf79f75978481&amp;attid=0.1&amp;disp=inline&amp;zw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CCFF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64404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9941" name="Date Placeholder 1"/>
          <p:cNvSpPr>
            <a:spLocks noGrp="1"/>
          </p:cNvSpPr>
          <p:nvPr>
            <p:ph type="dt" sz="quarter" idx="10"/>
          </p:nvPr>
        </p:nvSpPr>
        <p:spPr>
          <a:xfrm>
            <a:off x="2057400" y="62484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CCFF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smtClean="0">
                <a:latin typeface="Times New Roman" pitchFamily="18" charset="0"/>
              </a:rPr>
              <a:t>March  2009</a:t>
            </a:r>
          </a:p>
        </p:txBody>
      </p:sp>
      <p:sp>
        <p:nvSpPr>
          <p:cNvPr id="39942" name="TextBox 1"/>
          <p:cNvSpPr txBox="1">
            <a:spLocks noChangeArrowheads="1"/>
          </p:cNvSpPr>
          <p:nvPr/>
        </p:nvSpPr>
        <p:spPr bwMode="auto">
          <a:xfrm>
            <a:off x="8153400" y="6096000"/>
            <a:ext cx="5699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CCFF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# 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1"/>
          <p:cNvSpPr txBox="1">
            <a:spLocks noChangeArrowheads="1"/>
          </p:cNvSpPr>
          <p:nvPr/>
        </p:nvSpPr>
        <p:spPr bwMode="auto">
          <a:xfrm>
            <a:off x="685800" y="6400800"/>
            <a:ext cx="37521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CCFF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FFFF00"/>
                </a:solidFill>
                <a:latin typeface="Times New Roman" pitchFamily="18" charset="0"/>
              </a:rPr>
              <a:t>Near Courtland 10/16/2010</a:t>
            </a:r>
          </a:p>
        </p:txBody>
      </p:sp>
      <p:sp>
        <p:nvSpPr>
          <p:cNvPr id="40963" name="AutoShape 4" descr="https://mail-attachment.googleusercontent.com/attachment/u/0/?ui=2&amp;ik=bd54e38944&amp;view=att&amp;th=12be94ec0afcf8a6&amp;attid=0.2&amp;disp=inline&amp;realattid=6b933d2790a96c72_0.2&amp;safe=1&amp;zw&amp;saduie=AG9B_P87AoH9QXs_20vA41PTH9zX&amp;sadet=1350920917945&amp;sads=pCaEFQv4WP7bKbYVypOpWX9xLS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CCFF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40964" name="AutoShape 6" descr="https://mail-attachment.googleusercontent.com/attachment/u/0/?ui=2&amp;ik=bd54e38944&amp;view=att&amp;th=12be94ec0afcf8a6&amp;attid=0.2&amp;disp=inline&amp;realattid=6b933d2790a96c72_0.2&amp;safe=1&amp;zw&amp;saduie=AG9B_P87AoH9QXs_20vA41PTH9zX&amp;sadet=1350920917945&amp;sads=pCaEFQv4WP7bKbYVypOpWX9xLSM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CCFF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40965" name="AutoShape 9" descr="https://mail-attachment.googleusercontent.com/attachment/u/0/?ui=2&amp;ik=bd54e38944&amp;view=att&amp;th=12be94ec0afcf8a6&amp;attid=0.2&amp;disp=inline&amp;realattid=6b933d2790a96c72_0.2&amp;safe=1&amp;zw&amp;saduie=AG9B_P87AoH9QXs_20vA41PTH9zX&amp;sadet=1350920917945&amp;sads=pCaEFQv4WP7bKbYVypOpWX9xLSM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CCFF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40966" name="AutoShape 11" descr="https://mail-attachment.googleusercontent.com/attachment/u/0/?ui=2&amp;ik=bd54e38944&amp;view=att&amp;th=12be94ec0afcf8a6&amp;attid=0.2&amp;disp=inline&amp;realattid=6b933d2790a96c72_0.2&amp;safe=1&amp;zw&amp;saduie=AG9B_P87AoH9QXs_20vA41PTH9zX&amp;sadet=1350921558182&amp;sads=J3NviJTUuLg4astAuHKNvaWIeIw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CCFF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pic>
        <p:nvPicPr>
          <p:cNvPr id="40967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3788" y="12700"/>
            <a:ext cx="6734175" cy="501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8" name="TextBox 6"/>
          <p:cNvSpPr txBox="1">
            <a:spLocks noChangeArrowheads="1"/>
          </p:cNvSpPr>
          <p:nvPr/>
        </p:nvSpPr>
        <p:spPr bwMode="auto">
          <a:xfrm>
            <a:off x="7543800" y="6400800"/>
            <a:ext cx="5699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CCFF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# 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AutoShape 2" descr="https://mail-attachment.googleusercontent.com/attachment/u/0/?ui=2&amp;ik=bd54e38944&amp;view=att&amp;th=12d2dcfbfabcf0dd&amp;attid=0.4&amp;disp=inline&amp;safe=1&amp;zw&amp;saduie=AG9B_P87AoH9QXs_20vA41PTH9zX&amp;sadet=1350922214531&amp;sads=WLypIK7HEgZBMluTLkxhLloDV8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CCFF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pic>
        <p:nvPicPr>
          <p:cNvPr id="41987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9144000" cy="695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8" name="TextBox 2"/>
          <p:cNvSpPr txBox="1">
            <a:spLocks noChangeArrowheads="1"/>
          </p:cNvSpPr>
          <p:nvPr/>
        </p:nvSpPr>
        <p:spPr bwMode="auto">
          <a:xfrm>
            <a:off x="7772400" y="6019800"/>
            <a:ext cx="5699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CCFF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# 5</a:t>
            </a:r>
          </a:p>
        </p:txBody>
      </p:sp>
      <p:sp>
        <p:nvSpPr>
          <p:cNvPr id="41989" name="TextBox 3"/>
          <p:cNvSpPr txBox="1">
            <a:spLocks noChangeArrowheads="1"/>
          </p:cNvSpPr>
          <p:nvPr/>
        </p:nvSpPr>
        <p:spPr bwMode="auto">
          <a:xfrm>
            <a:off x="460375" y="6249988"/>
            <a:ext cx="17224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CCFF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  <a:latin typeface="Times New Roman" pitchFamily="18" charset="0"/>
              </a:rPr>
              <a:t>Nemaha Co</a:t>
            </a:r>
            <a:r>
              <a:rPr lang="en-US" altLang="en-US" sz="2400" dirty="0">
                <a:latin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WIHA rates in 2015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3258010"/>
              </p:ext>
            </p:extLst>
          </p:nvPr>
        </p:nvGraphicFramePr>
        <p:xfrm>
          <a:off x="152400" y="2209800"/>
          <a:ext cx="8915400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3080"/>
                <a:gridCol w="1783080"/>
                <a:gridCol w="1783080"/>
                <a:gridCol w="1783080"/>
                <a:gridCol w="178308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Acres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April-May (W/E)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Nov-Jan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Sept-Jan/Mar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Sept/May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150-200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$250/$375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$350/$525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$450/$675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$700/$1050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501-650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$800/$1200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$900/$1350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$1000/$1500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$1800/$2700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801-1000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$1200/$1800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$1300/$1950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$1500/$2250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$2700/$4050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556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1"/>
          <p:cNvSpPr txBox="1">
            <a:spLocks noChangeArrowheads="1"/>
          </p:cNvSpPr>
          <p:nvPr/>
        </p:nvSpPr>
        <p:spPr bwMode="auto">
          <a:xfrm>
            <a:off x="533400" y="6092825"/>
            <a:ext cx="2482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CCFF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11/14/2011 Atchison Co.</a:t>
            </a:r>
          </a:p>
        </p:txBody>
      </p:sp>
      <p:sp>
        <p:nvSpPr>
          <p:cNvPr id="43011" name="TextBox 2"/>
          <p:cNvSpPr txBox="1">
            <a:spLocks noChangeArrowheads="1"/>
          </p:cNvSpPr>
          <p:nvPr/>
        </p:nvSpPr>
        <p:spPr bwMode="auto">
          <a:xfrm>
            <a:off x="7248525" y="6276975"/>
            <a:ext cx="5699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CCFF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# 6</a:t>
            </a:r>
          </a:p>
        </p:txBody>
      </p:sp>
      <p:pic>
        <p:nvPicPr>
          <p:cNvPr id="43012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231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5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5" name="TextBox 1"/>
          <p:cNvSpPr txBox="1">
            <a:spLocks noChangeArrowheads="1"/>
          </p:cNvSpPr>
          <p:nvPr/>
        </p:nvSpPr>
        <p:spPr bwMode="auto">
          <a:xfrm>
            <a:off x="609600" y="6172200"/>
            <a:ext cx="3298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CCFF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latin typeface="Times New Roman" pitchFamily="18" charset="0"/>
              </a:rPr>
              <a:t>11/26/11 near Derby KS</a:t>
            </a:r>
          </a:p>
        </p:txBody>
      </p:sp>
      <p:sp>
        <p:nvSpPr>
          <p:cNvPr id="44036" name="TextBox 2"/>
          <p:cNvSpPr txBox="1">
            <a:spLocks noChangeArrowheads="1"/>
          </p:cNvSpPr>
          <p:nvPr/>
        </p:nvSpPr>
        <p:spPr bwMode="auto">
          <a:xfrm>
            <a:off x="8382000" y="6248400"/>
            <a:ext cx="5699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CCFF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bg2"/>
                </a:solidFill>
                <a:latin typeface="Times New Roman" pitchFamily="18" charset="0"/>
              </a:rPr>
              <a:t># 7</a:t>
            </a:r>
          </a:p>
        </p:txBody>
      </p:sp>
      <p:sp>
        <p:nvSpPr>
          <p:cNvPr id="2" name="Multiply 1"/>
          <p:cNvSpPr/>
          <p:nvPr/>
        </p:nvSpPr>
        <p:spPr>
          <a:xfrm>
            <a:off x="5791200" y="2133600"/>
            <a:ext cx="3048000" cy="27432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5715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59" name="TextBox 1"/>
          <p:cNvSpPr txBox="1">
            <a:spLocks noChangeArrowheads="1"/>
          </p:cNvSpPr>
          <p:nvPr/>
        </p:nvSpPr>
        <p:spPr bwMode="auto">
          <a:xfrm>
            <a:off x="4495800" y="6296025"/>
            <a:ext cx="247118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CCFF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1/18/2012 Washington Co. </a:t>
            </a:r>
          </a:p>
        </p:txBody>
      </p:sp>
      <p:sp>
        <p:nvSpPr>
          <p:cNvPr id="45060" name="TextBox 2"/>
          <p:cNvSpPr txBox="1">
            <a:spLocks noChangeArrowheads="1"/>
          </p:cNvSpPr>
          <p:nvPr/>
        </p:nvSpPr>
        <p:spPr bwMode="auto">
          <a:xfrm>
            <a:off x="7391400" y="6172200"/>
            <a:ext cx="492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CCFF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#8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Liability: KSA 58-3201-3207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… an </a:t>
            </a:r>
            <a:r>
              <a:rPr lang="en-US" dirty="0"/>
              <a:t>owner of land who either directly or indirectly invites or permits any person to use such property, or any part of such property, for recreational purposes or an owner of </a:t>
            </a:r>
            <a:r>
              <a:rPr lang="en-US" sz="4100" i="1" dirty="0">
                <a:solidFill>
                  <a:srgbClr val="0070C0"/>
                </a:solidFill>
              </a:rPr>
              <a:t>nonagricultural land </a:t>
            </a:r>
            <a:r>
              <a:rPr lang="en-US" dirty="0"/>
              <a:t>who either directly or indirectly invites or permits without charge any person to use such property, or any part of such property, for recreational purposes does not thereby: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(a) Extend any assurance that the premises are safe for any purpose.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(b) Confer upon such person the legal status of an invitee or licensee to whom a duty of care is owed.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(c) Assume responsibility for or incur liability for any injury to person or property caused by an act or omission of such persons.</a:t>
            </a:r>
          </a:p>
        </p:txBody>
      </p:sp>
    </p:spTree>
    <p:extLst>
      <p:ext uri="{BB962C8B-B14F-4D97-AF65-F5344CB8AC3E}">
        <p14:creationId xmlns:p14="http://schemas.microsoft.com/office/powerpoint/2010/main" val="417505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-16727"/>
            <a:ext cx="9003640" cy="6889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571500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$500-1000 /mile for stream fishing</a:t>
            </a:r>
          </a:p>
          <a:p>
            <a:r>
              <a:rPr lang="en-US" dirty="0" smtClean="0"/>
              <a:t>$1200/mile access to navigable waters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14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Endangered species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dirty="0" smtClean="0"/>
              <a:t>2246 species as of Nov 9, 2015</a:t>
            </a:r>
          </a:p>
          <a:p>
            <a:pPr lvl="1"/>
            <a:r>
              <a:rPr lang="en-US" dirty="0" smtClean="0"/>
              <a:t>Lesser prairie chicken: 96,000 acres enrolled, 180 oil, wind and gas companies committed $47.5 M</a:t>
            </a:r>
          </a:p>
          <a:p>
            <a:r>
              <a:rPr lang="en-US" dirty="0" smtClean="0"/>
              <a:t>Northern long-eared bat</a:t>
            </a:r>
          </a:p>
          <a:p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2022" y="3633117"/>
            <a:ext cx="4500563" cy="3224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86125"/>
            <a:ext cx="256007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3791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514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57725"/>
            <a:ext cx="33337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41795" y="4657724"/>
            <a:ext cx="36733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19400" y="250232"/>
            <a:ext cx="2698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Critical Habitat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830957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Downlisting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Last known Eastern cougar trapped in 1938 in Maine</a:t>
            </a:r>
          </a:p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Florida population</a:t>
            </a:r>
          </a:p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genetic work supports only one subspecies </a:t>
            </a:r>
          </a:p>
          <a:p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4971" y="3878795"/>
            <a:ext cx="3849029" cy="297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7055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WOTUS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85800"/>
            <a:ext cx="8229600" cy="4525963"/>
          </a:xfrm>
        </p:spPr>
        <p:txBody>
          <a:bodyPr>
            <a:noAutofit/>
          </a:bodyPr>
          <a:lstStyle/>
          <a:p>
            <a:r>
              <a:rPr lang="en-US" sz="2400" dirty="0" smtClean="0"/>
              <a:t>EPA and COE wanted a codified definition of WOTUS under the Clean Water Act</a:t>
            </a:r>
          </a:p>
          <a:p>
            <a:pPr lvl="1"/>
            <a:r>
              <a:rPr lang="en-US" sz="2000" dirty="0" smtClean="0"/>
              <a:t>Controversial for years</a:t>
            </a:r>
          </a:p>
          <a:p>
            <a:pPr lvl="1"/>
            <a:r>
              <a:rPr lang="en-US" sz="2000" i="1" dirty="0" err="1" smtClean="0"/>
              <a:t>Rapanos</a:t>
            </a:r>
            <a:r>
              <a:rPr lang="en-US" sz="2000" i="1" dirty="0" smtClean="0"/>
              <a:t> v. U.S. </a:t>
            </a:r>
            <a:r>
              <a:rPr lang="en-US" sz="2000" dirty="0" smtClean="0"/>
              <a:t>Supreme Court Case resulted in a 4-1-4 decision</a:t>
            </a:r>
          </a:p>
          <a:p>
            <a:pPr lvl="1"/>
            <a:r>
              <a:rPr lang="en-US" sz="2000" dirty="0" smtClean="0"/>
              <a:t>“a wetland is jurisdictional only if there is a surface connection between the wetland and a jurisdictional waterbody”</a:t>
            </a:r>
          </a:p>
          <a:p>
            <a:pPr lvl="1"/>
            <a:r>
              <a:rPr lang="en-US" sz="2000" dirty="0" smtClean="0"/>
              <a:t>Justice Kennedy’s “</a:t>
            </a:r>
            <a:r>
              <a:rPr lang="en-US" sz="2000" i="1" dirty="0" smtClean="0"/>
              <a:t>significant nexus</a:t>
            </a:r>
            <a:r>
              <a:rPr lang="en-US" sz="2000" dirty="0" smtClean="0"/>
              <a:t>” It is jurisdictional if it significantly affects the chemical, physical and biological integrity of a navigable waterway.</a:t>
            </a:r>
          </a:p>
          <a:p>
            <a:r>
              <a:rPr lang="en-US" sz="2400" dirty="0" smtClean="0"/>
              <a:t>Fourteen lawsuits just after “Clean Water Rule” June 27, 2015</a:t>
            </a:r>
          </a:p>
          <a:p>
            <a:r>
              <a:rPr lang="en-US" sz="2400" dirty="0" smtClean="0"/>
              <a:t>Effective August 28, 2015</a:t>
            </a:r>
          </a:p>
          <a:p>
            <a:pPr lvl="1"/>
            <a:r>
              <a:rPr lang="en-US" sz="2000" dirty="0" smtClean="0"/>
              <a:t>Judge Erickson in ND : injunction </a:t>
            </a:r>
            <a:r>
              <a:rPr lang="en-US" sz="2000" dirty="0"/>
              <a:t>only applies in the 13 states that filed for it: Alaska, Arizona, Arkansas, Colorado, Idaho, Missouri, Montana, Nebraska, Nevada, New Mexico, North Dakota, South Dakota and Wyoming</a:t>
            </a:r>
            <a:r>
              <a:rPr lang="en-US" sz="2000" dirty="0" smtClean="0"/>
              <a:t>.</a:t>
            </a:r>
          </a:p>
          <a:p>
            <a:pPr lvl="1"/>
            <a:r>
              <a:rPr lang="en-US" sz="2000" dirty="0" smtClean="0"/>
              <a:t>U.S. Circuit Court issued a stay for all of U.S. (October 9, 2015)</a:t>
            </a:r>
          </a:p>
          <a:p>
            <a:pPr lvl="1"/>
            <a:r>
              <a:rPr lang="en-US" sz="2000" dirty="0" smtClean="0"/>
              <a:t>Question is whether EPA had the authority to issue the regulation.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861373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1306</TotalTime>
  <Words>631</Words>
  <Application>Microsoft Office PowerPoint</Application>
  <PresentationFormat>On-screen Show (4:3)</PresentationFormat>
  <Paragraphs>104</Paragraphs>
  <Slides>32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Wildlife Update</vt:lpstr>
      <vt:lpstr>Hunting lease rates</vt:lpstr>
      <vt:lpstr>WIHA rates in 2015</vt:lpstr>
      <vt:lpstr>Liability: KSA 58-3201-3207</vt:lpstr>
      <vt:lpstr>PowerPoint Presentation</vt:lpstr>
      <vt:lpstr>Endangered species</vt:lpstr>
      <vt:lpstr>PowerPoint Presentation</vt:lpstr>
      <vt:lpstr>Downlisting?</vt:lpstr>
      <vt:lpstr>WOTUS</vt:lpstr>
      <vt:lpstr>Likely provide a nexus</vt:lpstr>
      <vt:lpstr>Clean Water Act</vt:lpstr>
      <vt:lpstr>PowerPoint Presentation</vt:lpstr>
      <vt:lpstr>PowerPoint Presentation</vt:lpstr>
      <vt:lpstr>PowerPoint Presentation</vt:lpstr>
      <vt:lpstr>How many of you have seen a cougar?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Charlie Lee</dc:creator>
  <cp:lastModifiedBy>Karen Marie Blakeslee</cp:lastModifiedBy>
  <cp:revision>31</cp:revision>
  <dcterms:created xsi:type="dcterms:W3CDTF">2015-11-06T21:32:09Z</dcterms:created>
  <dcterms:modified xsi:type="dcterms:W3CDTF">2015-11-12T20:00:16Z</dcterms:modified>
</cp:coreProperties>
</file>