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handoutMasterIdLst>
    <p:handoutMasterId r:id="rId24"/>
  </p:handoutMasterIdLst>
  <p:sldIdLst>
    <p:sldId id="397" r:id="rId2"/>
    <p:sldId id="395" r:id="rId3"/>
    <p:sldId id="419" r:id="rId4"/>
    <p:sldId id="416" r:id="rId5"/>
    <p:sldId id="415" r:id="rId6"/>
    <p:sldId id="398" r:id="rId7"/>
    <p:sldId id="417" r:id="rId8"/>
    <p:sldId id="399" r:id="rId9"/>
    <p:sldId id="418" r:id="rId10"/>
    <p:sldId id="394" r:id="rId11"/>
    <p:sldId id="414" r:id="rId12"/>
    <p:sldId id="400" r:id="rId13"/>
    <p:sldId id="404" r:id="rId14"/>
    <p:sldId id="406" r:id="rId15"/>
    <p:sldId id="407" r:id="rId16"/>
    <p:sldId id="409" r:id="rId17"/>
    <p:sldId id="401" r:id="rId18"/>
    <p:sldId id="402" r:id="rId19"/>
    <p:sldId id="410" r:id="rId20"/>
    <p:sldId id="411" r:id="rId21"/>
    <p:sldId id="413"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12" autoAdjust="0"/>
  </p:normalViewPr>
  <p:slideViewPr>
    <p:cSldViewPr showGuides="1">
      <p:cViewPr varScale="1">
        <p:scale>
          <a:sx n="110" d="100"/>
          <a:sy n="110" d="100"/>
        </p:scale>
        <p:origin x="1644" y="96"/>
      </p:cViewPr>
      <p:guideLst>
        <p:guide orient="horz" pos="1872"/>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021">
              <a:defRPr sz="12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021">
              <a:defRPr sz="12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021">
              <a:defRPr sz="12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2338">
              <a:defRPr sz="1200"/>
            </a:lvl1pPr>
          </a:lstStyle>
          <a:p>
            <a:fld id="{28918BDB-5C69-4A27-87E7-620A7C0DFA11}" type="slidenum">
              <a:rPr lang="en-US" altLang="en-US"/>
              <a:pPr/>
              <a:t>‹#›</a:t>
            </a:fld>
            <a:endParaRPr lang="en-US" altLang="en-US"/>
          </a:p>
        </p:txBody>
      </p:sp>
    </p:spTree>
    <p:extLst>
      <p:ext uri="{BB962C8B-B14F-4D97-AF65-F5344CB8AC3E}">
        <p14:creationId xmlns:p14="http://schemas.microsoft.com/office/powerpoint/2010/main" val="412399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021">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02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021">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2338">
              <a:defRPr sz="1200"/>
            </a:lvl1pPr>
          </a:lstStyle>
          <a:p>
            <a:fld id="{0C9629A8-7DBD-4A6A-BFBD-F24D6FC14995}" type="slidenum">
              <a:rPr lang="en-US" altLang="en-US"/>
              <a:pPr/>
              <a:t>‹#›</a:t>
            </a:fld>
            <a:endParaRPr lang="en-US" altLang="en-US"/>
          </a:p>
        </p:txBody>
      </p:sp>
    </p:spTree>
    <p:extLst>
      <p:ext uri="{BB962C8B-B14F-4D97-AF65-F5344CB8AC3E}">
        <p14:creationId xmlns:p14="http://schemas.microsoft.com/office/powerpoint/2010/main" val="4161664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a:t>
            </a:fld>
            <a:endParaRPr lang="en-US" altLang="en-US"/>
          </a:p>
        </p:txBody>
      </p:sp>
    </p:spTree>
    <p:extLst>
      <p:ext uri="{BB962C8B-B14F-4D97-AF65-F5344CB8AC3E}">
        <p14:creationId xmlns:p14="http://schemas.microsoft.com/office/powerpoint/2010/main" val="333892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Arial" panose="020B0604020202020204" pitchFamily="34" charset="0"/>
              </a:rPr>
              <a:t>This slide merely illustrates</a:t>
            </a:r>
            <a:r>
              <a:rPr lang="en-US" altLang="en-US" baseline="0" dirty="0" smtClean="0">
                <a:latin typeface="Arial" panose="020B0604020202020204" pitchFamily="34" charset="0"/>
              </a:rPr>
              <a:t> the proportion of the hay bale impacted by potential weathering of the outer area.</a:t>
            </a:r>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anose="020B0604020202020204" pitchFamily="34" charset="0"/>
              </a:defRPr>
            </a:lvl1pPr>
            <a:lvl2pPr marL="742950" indent="-285750" defTabSz="922338" eaLnBrk="0" hangingPunct="0">
              <a:spcBef>
                <a:spcPct val="30000"/>
              </a:spcBef>
              <a:defRPr sz="1200">
                <a:solidFill>
                  <a:schemeClr val="tx1"/>
                </a:solidFill>
                <a:latin typeface="Arial" panose="020B0604020202020204" pitchFamily="34" charset="0"/>
              </a:defRPr>
            </a:lvl2pPr>
            <a:lvl3pPr marL="1143000" indent="-228600" defTabSz="922338" eaLnBrk="0" hangingPunct="0">
              <a:spcBef>
                <a:spcPct val="30000"/>
              </a:spcBef>
              <a:defRPr sz="1200">
                <a:solidFill>
                  <a:schemeClr val="tx1"/>
                </a:solidFill>
                <a:latin typeface="Arial" panose="020B0604020202020204" pitchFamily="34" charset="0"/>
              </a:defRPr>
            </a:lvl3pPr>
            <a:lvl4pPr marL="1600200" indent="-228600" defTabSz="922338" eaLnBrk="0" hangingPunct="0">
              <a:spcBef>
                <a:spcPct val="30000"/>
              </a:spcBef>
              <a:defRPr sz="1200">
                <a:solidFill>
                  <a:schemeClr val="tx1"/>
                </a:solidFill>
                <a:latin typeface="Arial" panose="020B0604020202020204" pitchFamily="34" charset="0"/>
              </a:defRPr>
            </a:lvl4pPr>
            <a:lvl5pPr marL="2057400" indent="-228600" defTabSz="922338" eaLnBrk="0" hangingPunct="0">
              <a:spcBef>
                <a:spcPct val="30000"/>
              </a:spcBef>
              <a:defRPr sz="1200">
                <a:solidFill>
                  <a:schemeClr val="tx1"/>
                </a:solidFill>
                <a:latin typeface="Arial" panose="020B0604020202020204" pitchFamily="34" charset="0"/>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843C4E-D6B3-428C-8FE6-56404AA77B45}"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from Iowa State shows the impact of weathering on quality attributes.</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11</a:t>
            </a:fld>
            <a:endParaRPr lang="en-US" altLang="en-US"/>
          </a:p>
        </p:txBody>
      </p:sp>
    </p:spTree>
    <p:extLst>
      <p:ext uri="{BB962C8B-B14F-4D97-AF65-F5344CB8AC3E}">
        <p14:creationId xmlns:p14="http://schemas.microsoft.com/office/powerpoint/2010/main" val="107706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respect to square bales, sample from the ends with a probe at a 90° angle.</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12</a:t>
            </a:fld>
            <a:endParaRPr lang="en-US" altLang="en-US"/>
          </a:p>
        </p:txBody>
      </p:sp>
    </p:spTree>
    <p:extLst>
      <p:ext uri="{BB962C8B-B14F-4D97-AF65-F5344CB8AC3E}">
        <p14:creationId xmlns:p14="http://schemas.microsoft.com/office/powerpoint/2010/main" val="289624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Dry matter determination is critical to</a:t>
            </a:r>
            <a:r>
              <a:rPr lang="en-US" baseline="0" dirty="0" smtClean="0"/>
              <a:t> know during silage production. There are numerous ways to determine an “on the fly” estimation of DM. As the ensiling process normally takes approximately 21 days, it is advisable to delay forage sampling until day 28 or as close to feeding as possible.</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13</a:t>
            </a:fld>
            <a:endParaRPr lang="en-US" altLang="en-US"/>
          </a:p>
        </p:txBody>
      </p:sp>
    </p:spTree>
    <p:extLst>
      <p:ext uri="{BB962C8B-B14F-4D97-AF65-F5344CB8AC3E}">
        <p14:creationId xmlns:p14="http://schemas.microsoft.com/office/powerpoint/2010/main" val="102121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Tahoma" pitchFamily="34" charset="0"/>
                <a:ea typeface="MS PGothic" pitchFamily="34" charset="-128"/>
              </a:defRPr>
            </a:lvl1pPr>
            <a:lvl2pPr marL="753648" indent="-289865" eaLnBrk="0" hangingPunct="0">
              <a:defRPr sz="3200" b="1">
                <a:solidFill>
                  <a:schemeClr val="tx1"/>
                </a:solidFill>
                <a:latin typeface="Tahoma" pitchFamily="34" charset="0"/>
                <a:ea typeface="MS PGothic" pitchFamily="34" charset="-128"/>
              </a:defRPr>
            </a:lvl2pPr>
            <a:lvl3pPr marL="1159459" indent="-231892" eaLnBrk="0" hangingPunct="0">
              <a:defRPr sz="3200" b="1">
                <a:solidFill>
                  <a:schemeClr val="tx1"/>
                </a:solidFill>
                <a:latin typeface="Tahoma" pitchFamily="34" charset="0"/>
                <a:ea typeface="MS PGothic" pitchFamily="34" charset="-128"/>
              </a:defRPr>
            </a:lvl3pPr>
            <a:lvl4pPr marL="1623243" indent="-231892" eaLnBrk="0" hangingPunct="0">
              <a:defRPr sz="3200" b="1">
                <a:solidFill>
                  <a:schemeClr val="tx1"/>
                </a:solidFill>
                <a:latin typeface="Tahoma" pitchFamily="34" charset="0"/>
                <a:ea typeface="MS PGothic" pitchFamily="34" charset="-128"/>
              </a:defRPr>
            </a:lvl4pPr>
            <a:lvl5pPr marL="2087027" indent="-231892" eaLnBrk="0" hangingPunct="0">
              <a:defRPr sz="3200" b="1">
                <a:solidFill>
                  <a:schemeClr val="tx1"/>
                </a:solidFill>
                <a:latin typeface="Tahoma" pitchFamily="34" charset="0"/>
                <a:ea typeface="MS PGothic" pitchFamily="34" charset="-128"/>
              </a:defRPr>
            </a:lvl5pPr>
            <a:lvl6pPr marL="2550810" indent="-231892" eaLnBrk="0" fontAlgn="base" hangingPunct="0">
              <a:spcBef>
                <a:spcPct val="0"/>
              </a:spcBef>
              <a:spcAft>
                <a:spcPct val="0"/>
              </a:spcAft>
              <a:defRPr sz="3200" b="1">
                <a:solidFill>
                  <a:schemeClr val="tx1"/>
                </a:solidFill>
                <a:latin typeface="Tahoma" pitchFamily="34" charset="0"/>
                <a:ea typeface="MS PGothic" pitchFamily="34" charset="-128"/>
              </a:defRPr>
            </a:lvl6pPr>
            <a:lvl7pPr marL="3014594" indent="-231892" eaLnBrk="0" fontAlgn="base" hangingPunct="0">
              <a:spcBef>
                <a:spcPct val="0"/>
              </a:spcBef>
              <a:spcAft>
                <a:spcPct val="0"/>
              </a:spcAft>
              <a:defRPr sz="3200" b="1">
                <a:solidFill>
                  <a:schemeClr val="tx1"/>
                </a:solidFill>
                <a:latin typeface="Tahoma" pitchFamily="34" charset="0"/>
                <a:ea typeface="MS PGothic" pitchFamily="34" charset="-128"/>
              </a:defRPr>
            </a:lvl7pPr>
            <a:lvl8pPr marL="3478378" indent="-231892" eaLnBrk="0" fontAlgn="base" hangingPunct="0">
              <a:spcBef>
                <a:spcPct val="0"/>
              </a:spcBef>
              <a:spcAft>
                <a:spcPct val="0"/>
              </a:spcAft>
              <a:defRPr sz="3200" b="1">
                <a:solidFill>
                  <a:schemeClr val="tx1"/>
                </a:solidFill>
                <a:latin typeface="Tahoma" pitchFamily="34" charset="0"/>
                <a:ea typeface="MS PGothic" pitchFamily="34" charset="-128"/>
              </a:defRPr>
            </a:lvl8pPr>
            <a:lvl9pPr marL="3942161" indent="-231892"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fld id="{779436EA-7BC1-4A7B-96AC-EDEF99685B6C}" type="slidenum">
              <a:rPr lang="en-US" altLang="en-US" sz="1200" b="0">
                <a:latin typeface="Times New Roman" pitchFamily="18" charset="0"/>
                <a:cs typeface="Arial" pitchFamily="34" charset="0"/>
              </a:rPr>
              <a:pPr eaLnBrk="1" hangingPunct="1"/>
              <a:t>14</a:t>
            </a:fld>
            <a:endParaRPr lang="en-US" altLang="en-US" sz="1200" b="0">
              <a:latin typeface="Times New Roman" pitchFamily="18" charset="0"/>
              <a:cs typeface="Arial" pitchFamily="34"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How many people in the audience have heard about a </a:t>
            </a:r>
            <a:r>
              <a:rPr lang="ja-JP" altLang="en-US" smtClean="0"/>
              <a:t>“</a:t>
            </a:r>
            <a:r>
              <a:rPr lang="en-US" altLang="ja-JP" smtClean="0"/>
              <a:t>near miss</a:t>
            </a:r>
            <a:r>
              <a:rPr lang="ja-JP" altLang="en-US" smtClean="0"/>
              <a:t>”</a:t>
            </a:r>
            <a:r>
              <a:rPr lang="en-US" altLang="ja-JP" smtClean="0"/>
              <a:t>??</a:t>
            </a: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mindful to collect silage for forage analysis across the entire “face of the bunker.</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15</a:t>
            </a:fld>
            <a:endParaRPr lang="en-US" altLang="en-US"/>
          </a:p>
        </p:txBody>
      </p:sp>
    </p:spTree>
    <p:extLst>
      <p:ext uri="{BB962C8B-B14F-4D97-AF65-F5344CB8AC3E}">
        <p14:creationId xmlns:p14="http://schemas.microsoft.com/office/powerpoint/2010/main" val="333260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mindful to patch holes when probing along the sides of the bag.</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16</a:t>
            </a:fld>
            <a:endParaRPr lang="en-US" altLang="en-US"/>
          </a:p>
        </p:txBody>
      </p:sp>
    </p:spTree>
    <p:extLst>
      <p:ext uri="{BB962C8B-B14F-4D97-AF65-F5344CB8AC3E}">
        <p14:creationId xmlns:p14="http://schemas.microsoft.com/office/powerpoint/2010/main" val="2755919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sampling of standing forages is a challenging task.  It is important to ensure that a representative sample</a:t>
            </a:r>
            <a:r>
              <a:rPr lang="en-US" baseline="0" dirty="0" smtClean="0"/>
              <a:t> is collected to truly estimate what is consumed. With respect to crop residues, it is recommended to sample a 8 to 12 foot row length in 4 different locations.</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17</a:t>
            </a:fld>
            <a:endParaRPr lang="en-US" altLang="en-US"/>
          </a:p>
        </p:txBody>
      </p:sp>
    </p:spTree>
    <p:extLst>
      <p:ext uri="{BB962C8B-B14F-4D97-AF65-F5344CB8AC3E}">
        <p14:creationId xmlns:p14="http://schemas.microsoft.com/office/powerpoint/2010/main" val="110057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Standing forages such as native grass and other forages can be sampled with the use of a quadrat.</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18</a:t>
            </a:fld>
            <a:endParaRPr lang="en-US" altLang="en-US"/>
          </a:p>
        </p:txBody>
      </p:sp>
    </p:spTree>
    <p:extLst>
      <p:ext uri="{BB962C8B-B14F-4D97-AF65-F5344CB8AC3E}">
        <p14:creationId xmlns:p14="http://schemas.microsoft.com/office/powerpoint/2010/main" val="249040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 </a:t>
            </a:r>
            <a:r>
              <a:rPr lang="en-US" baseline="0" dirty="0" smtClean="0"/>
              <a:t>a sample at several locations during the process of feeding to ensure a representative sample is collected.</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19</a:t>
            </a:fld>
            <a:endParaRPr lang="en-US" altLang="en-US"/>
          </a:p>
        </p:txBody>
      </p:sp>
    </p:spTree>
    <p:extLst>
      <p:ext uri="{BB962C8B-B14F-4D97-AF65-F5344CB8AC3E}">
        <p14:creationId xmlns:p14="http://schemas.microsoft.com/office/powerpoint/2010/main" val="18486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a representative forage</a:t>
            </a:r>
            <a:r>
              <a:rPr lang="en-US" baseline="0" dirty="0" smtClean="0"/>
              <a:t> or feed sample is important towards building a ration that accurately can project performance and illustrate cost.</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2</a:t>
            </a:fld>
            <a:endParaRPr lang="en-US" altLang="en-US"/>
          </a:p>
        </p:txBody>
      </p:sp>
    </p:spTree>
    <p:extLst>
      <p:ext uri="{BB962C8B-B14F-4D97-AF65-F5344CB8AC3E}">
        <p14:creationId xmlns:p14="http://schemas.microsoft.com/office/powerpoint/2010/main" val="102771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silage</a:t>
            </a:r>
            <a:r>
              <a:rPr lang="en-US" baseline="0" dirty="0" smtClean="0"/>
              <a:t> samples are collected, it is important to composite the numerous samples collected over different days/times into one final sample that is submitted for analysis.</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20</a:t>
            </a:fld>
            <a:endParaRPr lang="en-US" altLang="en-US"/>
          </a:p>
        </p:txBody>
      </p:sp>
    </p:spTree>
    <p:extLst>
      <p:ext uri="{BB962C8B-B14F-4D97-AF65-F5344CB8AC3E}">
        <p14:creationId xmlns:p14="http://schemas.microsoft.com/office/powerpoint/2010/main" val="4182785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Reemphasize the importance of forage</a:t>
            </a:r>
            <a:r>
              <a:rPr lang="en-US" baseline="0" dirty="0" smtClean="0"/>
              <a:t> analysis as a management tool. Given the tremendously high potential for variability, it is critical to collect representative forage samples before submitting to a commercial laboratory.</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21</a:t>
            </a:fld>
            <a:endParaRPr lang="en-US" altLang="en-US"/>
          </a:p>
        </p:txBody>
      </p:sp>
    </p:spTree>
    <p:extLst>
      <p:ext uri="{BB962C8B-B14F-4D97-AF65-F5344CB8AC3E}">
        <p14:creationId xmlns:p14="http://schemas.microsoft.com/office/powerpoint/2010/main" val="136665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Acccuracy</a:t>
            </a:r>
            <a:r>
              <a:rPr lang="en-US" dirty="0" smtClean="0"/>
              <a:t> refers to the closeness of a measured value to a standard</a:t>
            </a:r>
            <a:r>
              <a:rPr lang="en-US" baseline="0" dirty="0" smtClean="0"/>
              <a:t> or known value…  Precision refers to the closeness of two or more measurements to each </a:t>
            </a:r>
            <a:r>
              <a:rPr lang="en-US" baseline="0" dirty="0" err="1" smtClean="0"/>
              <a:t>oher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3</a:t>
            </a:fld>
            <a:endParaRPr lang="en-US" altLang="en-US"/>
          </a:p>
        </p:txBody>
      </p:sp>
    </p:spTree>
    <p:extLst>
      <p:ext uri="{BB962C8B-B14F-4D97-AF65-F5344CB8AC3E}">
        <p14:creationId xmlns:p14="http://schemas.microsoft.com/office/powerpoint/2010/main" val="301805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forage lot represents</a:t>
            </a:r>
            <a:r>
              <a:rPr lang="en-US" baseline="0" dirty="0" smtClean="0"/>
              <a:t> the sample size from which the forage sample will be collected from.</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4</a:t>
            </a:fld>
            <a:endParaRPr lang="en-US" altLang="en-US"/>
          </a:p>
        </p:txBody>
      </p:sp>
    </p:spTree>
    <p:extLst>
      <p:ext uri="{BB962C8B-B14F-4D97-AF65-F5344CB8AC3E}">
        <p14:creationId xmlns:p14="http://schemas.microsoft.com/office/powerpoint/2010/main" val="190456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represents that 5 different forage samples should be collected to accurately portray a representative sample source.</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5</a:t>
            </a:fld>
            <a:endParaRPr lang="en-US" altLang="en-US"/>
          </a:p>
        </p:txBody>
      </p:sp>
    </p:spTree>
    <p:extLst>
      <p:ext uri="{BB962C8B-B14F-4D97-AF65-F5344CB8AC3E}">
        <p14:creationId xmlns:p14="http://schemas.microsoft.com/office/powerpoint/2010/main" val="274652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bales according to field source, environmental conditions during harvest and cutting. It is important to maintain identity of the bales’ source as feeding time approaches in order to match the quality attributes</a:t>
            </a:r>
            <a:r>
              <a:rPr lang="en-US" baseline="0" dirty="0" smtClean="0"/>
              <a:t> of each source according to the needs of the various livestock classes being fed.</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6</a:t>
            </a:fld>
            <a:endParaRPr lang="en-US" altLang="en-US"/>
          </a:p>
        </p:txBody>
      </p:sp>
    </p:spTree>
    <p:extLst>
      <p:ext uri="{BB962C8B-B14F-4D97-AF65-F5344CB8AC3E}">
        <p14:creationId xmlns:p14="http://schemas.microsoft.com/office/powerpoint/2010/main" val="396499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360B6E3-FCBE-4532-B039-4FEECE953B2B}" type="slidenum">
              <a:rPr lang="en-US" smtClean="0"/>
              <a:pPr/>
              <a:t>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74004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as close to the feeding period as possible to obtain a more accurate estimate of what is present.</a:t>
            </a:r>
            <a:r>
              <a:rPr lang="en-US" baseline="0" dirty="0" smtClean="0"/>
              <a:t> Moreover, a good rule of thumb is to sample @ 10% of the bales from a forage lot.  So, if 100 bales were swathed and baled at the same time one would randomly select 10 bales to collect 3 core samples from each side of each bale.</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8</a:t>
            </a:fld>
            <a:endParaRPr lang="en-US" altLang="en-US"/>
          </a:p>
        </p:txBody>
      </p:sp>
    </p:spTree>
    <p:extLst>
      <p:ext uri="{BB962C8B-B14F-4D97-AF65-F5344CB8AC3E}">
        <p14:creationId xmlns:p14="http://schemas.microsoft.com/office/powerpoint/2010/main" val="46228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damage on the outer portion</a:t>
            </a:r>
            <a:r>
              <a:rPr lang="en-US" baseline="0" dirty="0" smtClean="0"/>
              <a:t> of big round bales in particular can be extensive.</a:t>
            </a:r>
            <a:endParaRPr lang="en-US" dirty="0"/>
          </a:p>
        </p:txBody>
      </p:sp>
      <p:sp>
        <p:nvSpPr>
          <p:cNvPr id="4" name="Slide Number Placeholder 3"/>
          <p:cNvSpPr>
            <a:spLocks noGrp="1"/>
          </p:cNvSpPr>
          <p:nvPr>
            <p:ph type="sldNum" sz="quarter" idx="10"/>
          </p:nvPr>
        </p:nvSpPr>
        <p:spPr/>
        <p:txBody>
          <a:bodyPr/>
          <a:lstStyle/>
          <a:p>
            <a:fld id="{0C9629A8-7DBD-4A6A-BFBD-F24D6FC14995}" type="slidenum">
              <a:rPr lang="en-US" altLang="en-US" smtClean="0"/>
              <a:pPr/>
              <a:t>9</a:t>
            </a:fld>
            <a:endParaRPr lang="en-US" altLang="en-US"/>
          </a:p>
        </p:txBody>
      </p:sp>
    </p:spTree>
    <p:extLst>
      <p:ext uri="{BB962C8B-B14F-4D97-AF65-F5344CB8AC3E}">
        <p14:creationId xmlns:p14="http://schemas.microsoft.com/office/powerpoint/2010/main" val="56997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8697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46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36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273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459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26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016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785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0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81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60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defRPr>
      </a:lvl5pPr>
      <a:lvl6pPr marL="2514600" indent="-228600" algn="l" rtl="0" fontAlgn="base">
        <a:spcBef>
          <a:spcPct val="20000"/>
        </a:spcBef>
        <a:spcAft>
          <a:spcPct val="0"/>
        </a:spcAft>
        <a:buFont typeface="Arial" charset="0"/>
        <a:buChar char="»"/>
        <a:defRPr sz="2000" b="1">
          <a:solidFill>
            <a:schemeClr val="tx1"/>
          </a:solidFill>
          <a:latin typeface="+mn-lt"/>
        </a:defRPr>
      </a:lvl6pPr>
      <a:lvl7pPr marL="2971800" indent="-228600" algn="l" rtl="0" fontAlgn="base">
        <a:spcBef>
          <a:spcPct val="20000"/>
        </a:spcBef>
        <a:spcAft>
          <a:spcPct val="0"/>
        </a:spcAft>
        <a:buFont typeface="Arial" charset="0"/>
        <a:buChar char="»"/>
        <a:defRPr sz="2000" b="1">
          <a:solidFill>
            <a:schemeClr val="tx1"/>
          </a:solidFill>
          <a:latin typeface="+mn-lt"/>
        </a:defRPr>
      </a:lvl7pPr>
      <a:lvl8pPr marL="3429000" indent="-228600" algn="l" rtl="0" fontAlgn="base">
        <a:spcBef>
          <a:spcPct val="20000"/>
        </a:spcBef>
        <a:spcAft>
          <a:spcPct val="0"/>
        </a:spcAft>
        <a:buFont typeface="Arial" charset="0"/>
        <a:buChar char="»"/>
        <a:defRPr sz="2000" b="1">
          <a:solidFill>
            <a:schemeClr val="tx1"/>
          </a:solidFill>
          <a:latin typeface="+mn-lt"/>
        </a:defRPr>
      </a:lvl8pPr>
      <a:lvl9pPr marL="3886200" indent="-228600" algn="l" rtl="0" fontAlgn="base">
        <a:spcBef>
          <a:spcPct val="20000"/>
        </a:spcBef>
        <a:spcAft>
          <a:spcPct val="0"/>
        </a:spcAft>
        <a:buFont typeface="Arial"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How to </a:t>
            </a:r>
            <a:r>
              <a:rPr lang="en-US" altLang="en-US" dirty="0" smtClean="0"/>
              <a:t>Sample Forages for     Nutrient Analysis</a:t>
            </a:r>
            <a:endParaRPr lang="en-US" altLang="en-US" dirty="0" smtClean="0"/>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680" y="2813819"/>
            <a:ext cx="2712846" cy="200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533400" y="464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a:defRPr/>
            </a:pPr>
            <a:r>
              <a:rPr lang="en-US" kern="0" dirty="0" smtClean="0"/>
              <a:t>Bales…Bags…Bunkers…Standing</a:t>
            </a:r>
            <a:endParaRPr lang="en-US" kern="0" dirty="0"/>
          </a:p>
        </p:txBody>
      </p:sp>
      <p:pic>
        <p:nvPicPr>
          <p:cNvPr id="2" name="Picture 1"/>
          <p:cNvPicPr>
            <a:picLocks noChangeAspect="1"/>
          </p:cNvPicPr>
          <p:nvPr/>
        </p:nvPicPr>
        <p:blipFill>
          <a:blip r:embed="rId4"/>
          <a:stretch>
            <a:fillRect/>
          </a:stretch>
        </p:blipFill>
        <p:spPr>
          <a:xfrm>
            <a:off x="207075" y="1744715"/>
            <a:ext cx="2743200" cy="2057400"/>
          </a:xfrm>
          <a:prstGeom prst="rect">
            <a:avLst/>
          </a:prstGeom>
        </p:spPr>
      </p:pic>
      <p:pic>
        <p:nvPicPr>
          <p:cNvPr id="3" name="Picture 2"/>
          <p:cNvPicPr>
            <a:picLocks noChangeAspect="1"/>
          </p:cNvPicPr>
          <p:nvPr/>
        </p:nvPicPr>
        <p:blipFill>
          <a:blip r:embed="rId5"/>
          <a:stretch>
            <a:fillRect/>
          </a:stretch>
        </p:blipFill>
        <p:spPr>
          <a:xfrm>
            <a:off x="3124200" y="1981200"/>
            <a:ext cx="2891278" cy="17205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762000" y="381000"/>
            <a:ext cx="762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50000"/>
              </a:spcBef>
              <a:buFontTx/>
              <a:buNone/>
            </a:pPr>
            <a:r>
              <a:rPr lang="en-US" altLang="en-US" sz="4000" dirty="0">
                <a:latin typeface="+mn-lt"/>
              </a:rPr>
              <a:t>Six Foot </a:t>
            </a:r>
            <a:r>
              <a:rPr lang="en-US" altLang="en-US" sz="4400" dirty="0">
                <a:latin typeface="+mn-lt"/>
              </a:rPr>
              <a:t>Diameter</a:t>
            </a:r>
            <a:r>
              <a:rPr lang="en-US" altLang="en-US" sz="4000" dirty="0">
                <a:latin typeface="+mn-lt"/>
              </a:rPr>
              <a:t> Round Bale</a:t>
            </a:r>
          </a:p>
        </p:txBody>
      </p:sp>
      <p:sp>
        <p:nvSpPr>
          <p:cNvPr id="36867" name="Arc 18"/>
          <p:cNvSpPr>
            <a:spLocks/>
          </p:cNvSpPr>
          <p:nvPr/>
        </p:nvSpPr>
        <p:spPr bwMode="auto">
          <a:xfrm rot="13528055" flipH="1">
            <a:off x="4934041" y="3770974"/>
            <a:ext cx="868445" cy="2424385"/>
          </a:xfrm>
          <a:custGeom>
            <a:avLst/>
            <a:gdLst>
              <a:gd name="T0" fmla="*/ 2147483647 w 21600"/>
              <a:gd name="T1" fmla="*/ 0 h 28822"/>
              <a:gd name="T2" fmla="*/ 2147483647 w 21600"/>
              <a:gd name="T3" fmla="*/ 2147483647 h 28822"/>
              <a:gd name="T4" fmla="*/ 0 w 21600"/>
              <a:gd name="T5" fmla="*/ 2147483647 h 28822"/>
              <a:gd name="T6" fmla="*/ 0 60000 65536"/>
              <a:gd name="T7" fmla="*/ 0 60000 65536"/>
              <a:gd name="T8" fmla="*/ 0 60000 65536"/>
              <a:gd name="T9" fmla="*/ 0 w 21600"/>
              <a:gd name="T10" fmla="*/ 0 h 28822"/>
              <a:gd name="T11" fmla="*/ 21600 w 21600"/>
              <a:gd name="T12" fmla="*/ 28822 h 28822"/>
            </a:gdLst>
            <a:ahLst/>
            <a:cxnLst>
              <a:cxn ang="T6">
                <a:pos x="T0" y="T1"/>
              </a:cxn>
              <a:cxn ang="T7">
                <a:pos x="T2" y="T3"/>
              </a:cxn>
              <a:cxn ang="T8">
                <a:pos x="T4" y="T5"/>
              </a:cxn>
            </a:cxnLst>
            <a:rect l="T9" t="T10" r="T11" b="T12"/>
            <a:pathLst>
              <a:path w="21600" h="28822" fill="none" extrusionOk="0">
                <a:moveTo>
                  <a:pt x="1444" y="0"/>
                </a:moveTo>
                <a:cubicBezTo>
                  <a:pt x="12787" y="760"/>
                  <a:pt x="21600" y="10183"/>
                  <a:pt x="21600" y="21552"/>
                </a:cubicBezTo>
                <a:cubicBezTo>
                  <a:pt x="21600" y="24029"/>
                  <a:pt x="21173" y="26488"/>
                  <a:pt x="20339" y="28821"/>
                </a:cubicBezTo>
              </a:path>
              <a:path w="21600" h="28822" stroke="0" extrusionOk="0">
                <a:moveTo>
                  <a:pt x="1444" y="0"/>
                </a:moveTo>
                <a:cubicBezTo>
                  <a:pt x="12787" y="760"/>
                  <a:pt x="21600" y="10183"/>
                  <a:pt x="21600" y="21552"/>
                </a:cubicBezTo>
                <a:cubicBezTo>
                  <a:pt x="21600" y="24029"/>
                  <a:pt x="21173" y="26488"/>
                  <a:pt x="20339" y="28821"/>
                </a:cubicBezTo>
                <a:lnTo>
                  <a:pt x="0" y="21552"/>
                </a:lnTo>
                <a:lnTo>
                  <a:pt x="1444" y="0"/>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6868" name="Group 37"/>
          <p:cNvGrpSpPr>
            <a:grpSpLocks/>
          </p:cNvGrpSpPr>
          <p:nvPr/>
        </p:nvGrpSpPr>
        <p:grpSpPr bwMode="auto">
          <a:xfrm>
            <a:off x="1981200" y="1467768"/>
            <a:ext cx="4851833" cy="4475832"/>
            <a:chOff x="1248" y="816"/>
            <a:chExt cx="3168" cy="3216"/>
          </a:xfrm>
        </p:grpSpPr>
        <p:sp>
          <p:nvSpPr>
            <p:cNvPr id="36891" name="Oval 10"/>
            <p:cNvSpPr>
              <a:spLocks noChangeArrowheads="1"/>
            </p:cNvSpPr>
            <p:nvPr/>
          </p:nvSpPr>
          <p:spPr bwMode="auto">
            <a:xfrm>
              <a:off x="1248" y="816"/>
              <a:ext cx="3168" cy="321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grpSp>
          <p:nvGrpSpPr>
            <p:cNvPr id="36892" name="Group 36"/>
            <p:cNvGrpSpPr>
              <a:grpSpLocks/>
            </p:cNvGrpSpPr>
            <p:nvPr/>
          </p:nvGrpSpPr>
          <p:grpSpPr bwMode="auto">
            <a:xfrm>
              <a:off x="1983" y="1632"/>
              <a:ext cx="1726" cy="1536"/>
              <a:chOff x="1983" y="1632"/>
              <a:chExt cx="1726" cy="1536"/>
            </a:xfrm>
          </p:grpSpPr>
          <p:sp>
            <p:nvSpPr>
              <p:cNvPr id="36893" name="Text Box 12"/>
              <p:cNvSpPr txBox="1">
                <a:spLocks noChangeArrowheads="1"/>
              </p:cNvSpPr>
              <p:nvPr/>
            </p:nvSpPr>
            <p:spPr bwMode="auto">
              <a:xfrm>
                <a:off x="1983" y="2112"/>
                <a:ext cx="1726" cy="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rPr>
                  <a:t>Inner</a:t>
                </a:r>
                <a:r>
                  <a:rPr lang="en-US" altLang="en-US" sz="2000" dirty="0">
                    <a:latin typeface="Arial" panose="020B0604020202020204" pitchFamily="34" charset="0"/>
                  </a:rPr>
                  <a:t> 3</a:t>
                </a:r>
                <a:r>
                  <a:rPr lang="en-US" altLang="en-US" sz="2000" dirty="0">
                    <a:latin typeface="Arial" panose="020B0604020202020204" pitchFamily="34" charset="0"/>
                    <a:cs typeface="Arial" panose="020B0604020202020204" pitchFamily="34" charset="0"/>
                  </a:rPr>
                  <a:t>'</a:t>
                </a:r>
                <a:r>
                  <a:rPr lang="en-US" altLang="en-US" sz="2000" dirty="0">
                    <a:latin typeface="Arial" panose="020B0604020202020204" pitchFamily="34" charset="0"/>
                  </a:rPr>
                  <a:t> =</a:t>
                </a:r>
              </a:p>
              <a:p>
                <a:pPr algn="ctr" eaLnBrk="1" hangingPunct="1">
                  <a:spcBef>
                    <a:spcPct val="0"/>
                  </a:spcBef>
                  <a:buFontTx/>
                  <a:buNone/>
                </a:pPr>
                <a:r>
                  <a:rPr lang="en-US" altLang="en-US" sz="2000" dirty="0" smtClean="0">
                    <a:latin typeface="Arial" panose="020B0604020202020204" pitchFamily="34" charset="0"/>
                  </a:rPr>
                  <a:t>25% of </a:t>
                </a:r>
                <a:r>
                  <a:rPr lang="en-US" altLang="en-US" sz="2000" dirty="0">
                    <a:latin typeface="Arial" panose="020B0604020202020204" pitchFamily="34" charset="0"/>
                  </a:rPr>
                  <a:t>the bale</a:t>
                </a:r>
                <a:endParaRPr lang="en-US" altLang="en-US" sz="2000" b="0" dirty="0">
                  <a:latin typeface="Arial" panose="020B0604020202020204" pitchFamily="34" charset="0"/>
                </a:endParaRPr>
              </a:p>
            </p:txBody>
          </p:sp>
          <p:sp>
            <p:nvSpPr>
              <p:cNvPr id="36894" name="Oval 11"/>
              <p:cNvSpPr>
                <a:spLocks noChangeArrowheads="1"/>
              </p:cNvSpPr>
              <p:nvPr/>
            </p:nvSpPr>
            <p:spPr bwMode="auto">
              <a:xfrm>
                <a:off x="2064" y="1632"/>
                <a:ext cx="1488" cy="15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36895" name="Arc 24"/>
              <p:cNvSpPr>
                <a:spLocks/>
              </p:cNvSpPr>
              <p:nvPr/>
            </p:nvSpPr>
            <p:spPr bwMode="auto">
              <a:xfrm rot="6231801" flipH="1">
                <a:off x="2976" y="2016"/>
                <a:ext cx="521" cy="425"/>
              </a:xfrm>
              <a:custGeom>
                <a:avLst/>
                <a:gdLst>
                  <a:gd name="T0" fmla="*/ 0 w 21357"/>
                  <a:gd name="T1" fmla="*/ 0 h 21588"/>
                  <a:gd name="T2" fmla="*/ 0 w 21357"/>
                  <a:gd name="T3" fmla="*/ 0 h 21588"/>
                  <a:gd name="T4" fmla="*/ 0 w 21357"/>
                  <a:gd name="T5" fmla="*/ 0 h 21588"/>
                  <a:gd name="T6" fmla="*/ 0 60000 65536"/>
                  <a:gd name="T7" fmla="*/ 0 60000 65536"/>
                  <a:gd name="T8" fmla="*/ 0 60000 65536"/>
                  <a:gd name="T9" fmla="*/ 0 w 21357"/>
                  <a:gd name="T10" fmla="*/ 0 h 21588"/>
                  <a:gd name="T11" fmla="*/ 21357 w 21357"/>
                  <a:gd name="T12" fmla="*/ 21588 h 21588"/>
                </a:gdLst>
                <a:ahLst/>
                <a:cxnLst>
                  <a:cxn ang="T6">
                    <a:pos x="T0" y="T1"/>
                  </a:cxn>
                  <a:cxn ang="T7">
                    <a:pos x="T2" y="T3"/>
                  </a:cxn>
                  <a:cxn ang="T8">
                    <a:pos x="T4" y="T5"/>
                  </a:cxn>
                </a:cxnLst>
                <a:rect l="T9" t="T10" r="T11" b="T12"/>
                <a:pathLst>
                  <a:path w="21357" h="21588" fill="none" extrusionOk="0">
                    <a:moveTo>
                      <a:pt x="706" y="-1"/>
                    </a:moveTo>
                    <a:cubicBezTo>
                      <a:pt x="11115" y="339"/>
                      <a:pt x="19799" y="8060"/>
                      <a:pt x="21357" y="18357"/>
                    </a:cubicBezTo>
                  </a:path>
                  <a:path w="21357" h="21588" stroke="0" extrusionOk="0">
                    <a:moveTo>
                      <a:pt x="706" y="-1"/>
                    </a:moveTo>
                    <a:cubicBezTo>
                      <a:pt x="11115" y="339"/>
                      <a:pt x="19799" y="8060"/>
                      <a:pt x="21357" y="18357"/>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6" name="Arc 28"/>
              <p:cNvSpPr>
                <a:spLocks/>
              </p:cNvSpPr>
              <p:nvPr/>
            </p:nvSpPr>
            <p:spPr bwMode="auto">
              <a:xfrm rot="14044075" flipH="1">
                <a:off x="2502" y="2480"/>
                <a:ext cx="624" cy="713"/>
              </a:xfrm>
              <a:custGeom>
                <a:avLst/>
                <a:gdLst>
                  <a:gd name="T0" fmla="*/ 0 w 21357"/>
                  <a:gd name="T1" fmla="*/ 0 h 21588"/>
                  <a:gd name="T2" fmla="*/ 0 w 21357"/>
                  <a:gd name="T3" fmla="*/ 0 h 21588"/>
                  <a:gd name="T4" fmla="*/ 0 w 21357"/>
                  <a:gd name="T5" fmla="*/ 0 h 21588"/>
                  <a:gd name="T6" fmla="*/ 0 60000 65536"/>
                  <a:gd name="T7" fmla="*/ 0 60000 65536"/>
                  <a:gd name="T8" fmla="*/ 0 60000 65536"/>
                  <a:gd name="T9" fmla="*/ 0 w 21357"/>
                  <a:gd name="T10" fmla="*/ 0 h 21588"/>
                  <a:gd name="T11" fmla="*/ 21357 w 21357"/>
                  <a:gd name="T12" fmla="*/ 21588 h 21588"/>
                </a:gdLst>
                <a:ahLst/>
                <a:cxnLst>
                  <a:cxn ang="T6">
                    <a:pos x="T0" y="T1"/>
                  </a:cxn>
                  <a:cxn ang="T7">
                    <a:pos x="T2" y="T3"/>
                  </a:cxn>
                  <a:cxn ang="T8">
                    <a:pos x="T4" y="T5"/>
                  </a:cxn>
                </a:cxnLst>
                <a:rect l="T9" t="T10" r="T11" b="T12"/>
                <a:pathLst>
                  <a:path w="21357" h="21588" fill="none" extrusionOk="0">
                    <a:moveTo>
                      <a:pt x="706" y="-1"/>
                    </a:moveTo>
                    <a:cubicBezTo>
                      <a:pt x="11115" y="339"/>
                      <a:pt x="19799" y="8060"/>
                      <a:pt x="21357" y="18357"/>
                    </a:cubicBezTo>
                  </a:path>
                  <a:path w="21357" h="21588" stroke="0" extrusionOk="0">
                    <a:moveTo>
                      <a:pt x="706" y="-1"/>
                    </a:moveTo>
                    <a:cubicBezTo>
                      <a:pt x="11115" y="339"/>
                      <a:pt x="19799" y="8060"/>
                      <a:pt x="21357" y="18357"/>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7" name="Arc 29"/>
              <p:cNvSpPr>
                <a:spLocks/>
              </p:cNvSpPr>
              <p:nvPr/>
            </p:nvSpPr>
            <p:spPr bwMode="auto">
              <a:xfrm rot="20854216" flipH="1">
                <a:off x="2256" y="1872"/>
                <a:ext cx="480" cy="336"/>
              </a:xfrm>
              <a:custGeom>
                <a:avLst/>
                <a:gdLst>
                  <a:gd name="T0" fmla="*/ 0 w 21357"/>
                  <a:gd name="T1" fmla="*/ 0 h 21588"/>
                  <a:gd name="T2" fmla="*/ 0 w 21357"/>
                  <a:gd name="T3" fmla="*/ 0 h 21588"/>
                  <a:gd name="T4" fmla="*/ 0 w 21357"/>
                  <a:gd name="T5" fmla="*/ 0 h 21588"/>
                  <a:gd name="T6" fmla="*/ 0 60000 65536"/>
                  <a:gd name="T7" fmla="*/ 0 60000 65536"/>
                  <a:gd name="T8" fmla="*/ 0 60000 65536"/>
                  <a:gd name="T9" fmla="*/ 0 w 21357"/>
                  <a:gd name="T10" fmla="*/ 0 h 21588"/>
                  <a:gd name="T11" fmla="*/ 21357 w 21357"/>
                  <a:gd name="T12" fmla="*/ 21588 h 21588"/>
                </a:gdLst>
                <a:ahLst/>
                <a:cxnLst>
                  <a:cxn ang="T6">
                    <a:pos x="T0" y="T1"/>
                  </a:cxn>
                  <a:cxn ang="T7">
                    <a:pos x="T2" y="T3"/>
                  </a:cxn>
                  <a:cxn ang="T8">
                    <a:pos x="T4" y="T5"/>
                  </a:cxn>
                </a:cxnLst>
                <a:rect l="T9" t="T10" r="T11" b="T12"/>
                <a:pathLst>
                  <a:path w="21357" h="21588" fill="none" extrusionOk="0">
                    <a:moveTo>
                      <a:pt x="706" y="-1"/>
                    </a:moveTo>
                    <a:cubicBezTo>
                      <a:pt x="11115" y="339"/>
                      <a:pt x="19799" y="8060"/>
                      <a:pt x="21357" y="18357"/>
                    </a:cubicBezTo>
                  </a:path>
                  <a:path w="21357" h="21588" stroke="0" extrusionOk="0">
                    <a:moveTo>
                      <a:pt x="706" y="-1"/>
                    </a:moveTo>
                    <a:cubicBezTo>
                      <a:pt x="11115" y="339"/>
                      <a:pt x="19799" y="8060"/>
                      <a:pt x="21357" y="18357"/>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36869" name="Group 35"/>
          <p:cNvGrpSpPr>
            <a:grpSpLocks/>
          </p:cNvGrpSpPr>
          <p:nvPr/>
        </p:nvGrpSpPr>
        <p:grpSpPr bwMode="auto">
          <a:xfrm>
            <a:off x="2044701" y="1338908"/>
            <a:ext cx="4752286" cy="4101455"/>
            <a:chOff x="1288" y="768"/>
            <a:chExt cx="3103" cy="2947"/>
          </a:xfrm>
        </p:grpSpPr>
        <p:sp>
          <p:nvSpPr>
            <p:cNvPr id="36879" name="Arc 14"/>
            <p:cNvSpPr>
              <a:spLocks/>
            </p:cNvSpPr>
            <p:nvPr/>
          </p:nvSpPr>
          <p:spPr bwMode="auto">
            <a:xfrm rot="10055948" flipH="1">
              <a:off x="3120" y="2352"/>
              <a:ext cx="766" cy="816"/>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0" name="Arc 15"/>
            <p:cNvSpPr>
              <a:spLocks/>
            </p:cNvSpPr>
            <p:nvPr/>
          </p:nvSpPr>
          <p:spPr bwMode="auto">
            <a:xfrm rot="17075220" flipH="1">
              <a:off x="1465" y="2615"/>
              <a:ext cx="766" cy="816"/>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1" name="Arc 16"/>
            <p:cNvSpPr>
              <a:spLocks/>
            </p:cNvSpPr>
            <p:nvPr/>
          </p:nvSpPr>
          <p:spPr bwMode="auto">
            <a:xfrm rot="2785518" flipH="1">
              <a:off x="2185" y="743"/>
              <a:ext cx="1054" cy="1104"/>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2" name="Arc 17"/>
            <p:cNvSpPr>
              <a:spLocks/>
            </p:cNvSpPr>
            <p:nvPr/>
          </p:nvSpPr>
          <p:spPr bwMode="auto">
            <a:xfrm rot="20876775" flipH="1">
              <a:off x="1584" y="1632"/>
              <a:ext cx="624" cy="610"/>
            </a:xfrm>
            <a:custGeom>
              <a:avLst/>
              <a:gdLst>
                <a:gd name="T0" fmla="*/ 0 w 21357"/>
                <a:gd name="T1" fmla="*/ 0 h 21588"/>
                <a:gd name="T2" fmla="*/ 0 w 21357"/>
                <a:gd name="T3" fmla="*/ 0 h 21588"/>
                <a:gd name="T4" fmla="*/ 0 w 21357"/>
                <a:gd name="T5" fmla="*/ 0 h 21588"/>
                <a:gd name="T6" fmla="*/ 0 60000 65536"/>
                <a:gd name="T7" fmla="*/ 0 60000 65536"/>
                <a:gd name="T8" fmla="*/ 0 60000 65536"/>
                <a:gd name="T9" fmla="*/ 0 w 21357"/>
                <a:gd name="T10" fmla="*/ 0 h 21588"/>
                <a:gd name="T11" fmla="*/ 21357 w 21357"/>
                <a:gd name="T12" fmla="*/ 21588 h 21588"/>
              </a:gdLst>
              <a:ahLst/>
              <a:cxnLst>
                <a:cxn ang="T6">
                  <a:pos x="T0" y="T1"/>
                </a:cxn>
                <a:cxn ang="T7">
                  <a:pos x="T2" y="T3"/>
                </a:cxn>
                <a:cxn ang="T8">
                  <a:pos x="T4" y="T5"/>
                </a:cxn>
              </a:cxnLst>
              <a:rect l="T9" t="T10" r="T11" b="T12"/>
              <a:pathLst>
                <a:path w="21357" h="21588" fill="none" extrusionOk="0">
                  <a:moveTo>
                    <a:pt x="706" y="-1"/>
                  </a:moveTo>
                  <a:cubicBezTo>
                    <a:pt x="11115" y="339"/>
                    <a:pt x="19799" y="8060"/>
                    <a:pt x="21357" y="18357"/>
                  </a:cubicBezTo>
                </a:path>
                <a:path w="21357" h="21588" stroke="0" extrusionOk="0">
                  <a:moveTo>
                    <a:pt x="706" y="-1"/>
                  </a:moveTo>
                  <a:cubicBezTo>
                    <a:pt x="11115" y="339"/>
                    <a:pt x="19799" y="8060"/>
                    <a:pt x="21357" y="18357"/>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3" name="Arc 19"/>
            <p:cNvSpPr>
              <a:spLocks/>
            </p:cNvSpPr>
            <p:nvPr/>
          </p:nvSpPr>
          <p:spPr bwMode="auto">
            <a:xfrm rot="6690303" flipH="1">
              <a:off x="3216" y="1440"/>
              <a:ext cx="1223" cy="1127"/>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4" name="Arc 20"/>
            <p:cNvSpPr>
              <a:spLocks/>
            </p:cNvSpPr>
            <p:nvPr/>
          </p:nvSpPr>
          <p:spPr bwMode="auto">
            <a:xfrm rot="3234944" flipH="1">
              <a:off x="2473" y="1319"/>
              <a:ext cx="766" cy="816"/>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5" name="Arc 21"/>
            <p:cNvSpPr>
              <a:spLocks/>
            </p:cNvSpPr>
            <p:nvPr/>
          </p:nvSpPr>
          <p:spPr bwMode="auto">
            <a:xfrm rot="19674248" flipH="1">
              <a:off x="1288" y="1652"/>
              <a:ext cx="720" cy="616"/>
            </a:xfrm>
            <a:custGeom>
              <a:avLst/>
              <a:gdLst>
                <a:gd name="T0" fmla="*/ 0 w 21547"/>
                <a:gd name="T1" fmla="*/ 0 h 21314"/>
                <a:gd name="T2" fmla="*/ 0 w 21547"/>
                <a:gd name="T3" fmla="*/ 0 h 21314"/>
                <a:gd name="T4" fmla="*/ 0 w 21547"/>
                <a:gd name="T5" fmla="*/ 0 h 21314"/>
                <a:gd name="T6" fmla="*/ 0 60000 65536"/>
                <a:gd name="T7" fmla="*/ 0 60000 65536"/>
                <a:gd name="T8" fmla="*/ 0 60000 65536"/>
                <a:gd name="T9" fmla="*/ 0 w 21547"/>
                <a:gd name="T10" fmla="*/ 0 h 21314"/>
                <a:gd name="T11" fmla="*/ 21547 w 21547"/>
                <a:gd name="T12" fmla="*/ 21314 h 21314"/>
              </a:gdLst>
              <a:ahLst/>
              <a:cxnLst>
                <a:cxn ang="T6">
                  <a:pos x="T0" y="T1"/>
                </a:cxn>
                <a:cxn ang="T7">
                  <a:pos x="T2" y="T3"/>
                </a:cxn>
                <a:cxn ang="T8">
                  <a:pos x="T4" y="T5"/>
                </a:cxn>
              </a:cxnLst>
              <a:rect l="T9" t="T10" r="T11" b="T12"/>
              <a:pathLst>
                <a:path w="21547" h="21314" fill="none" extrusionOk="0">
                  <a:moveTo>
                    <a:pt x="3502" y="-1"/>
                  </a:moveTo>
                  <a:cubicBezTo>
                    <a:pt x="13378" y="1622"/>
                    <a:pt x="20845" y="9817"/>
                    <a:pt x="21546" y="19801"/>
                  </a:cubicBezTo>
                </a:path>
                <a:path w="21547" h="21314" stroke="0" extrusionOk="0">
                  <a:moveTo>
                    <a:pt x="3502" y="-1"/>
                  </a:moveTo>
                  <a:cubicBezTo>
                    <a:pt x="13378" y="1622"/>
                    <a:pt x="20845" y="9817"/>
                    <a:pt x="21546" y="19801"/>
                  </a:cubicBezTo>
                  <a:lnTo>
                    <a:pt x="0" y="21314"/>
                  </a:lnTo>
                  <a:lnTo>
                    <a:pt x="3502"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6" name="Arc 22"/>
            <p:cNvSpPr>
              <a:spLocks/>
            </p:cNvSpPr>
            <p:nvPr/>
          </p:nvSpPr>
          <p:spPr bwMode="auto">
            <a:xfrm rot="11974048" flipH="1">
              <a:off x="2747" y="2979"/>
              <a:ext cx="879" cy="736"/>
            </a:xfrm>
            <a:custGeom>
              <a:avLst/>
              <a:gdLst>
                <a:gd name="T0" fmla="*/ 0 w 21547"/>
                <a:gd name="T1" fmla="*/ 0 h 21471"/>
                <a:gd name="T2" fmla="*/ 0 w 21547"/>
                <a:gd name="T3" fmla="*/ 0 h 21471"/>
                <a:gd name="T4" fmla="*/ 0 w 21547"/>
                <a:gd name="T5" fmla="*/ 0 h 21471"/>
                <a:gd name="T6" fmla="*/ 0 60000 65536"/>
                <a:gd name="T7" fmla="*/ 0 60000 65536"/>
                <a:gd name="T8" fmla="*/ 0 60000 65536"/>
                <a:gd name="T9" fmla="*/ 0 w 21547"/>
                <a:gd name="T10" fmla="*/ 0 h 21471"/>
                <a:gd name="T11" fmla="*/ 21547 w 21547"/>
                <a:gd name="T12" fmla="*/ 21471 h 21471"/>
              </a:gdLst>
              <a:ahLst/>
              <a:cxnLst>
                <a:cxn ang="T6">
                  <a:pos x="T0" y="T1"/>
                </a:cxn>
                <a:cxn ang="T7">
                  <a:pos x="T2" y="T3"/>
                </a:cxn>
                <a:cxn ang="T8">
                  <a:pos x="T4" y="T5"/>
                </a:cxn>
              </a:cxnLst>
              <a:rect l="T9" t="T10" r="T11" b="T12"/>
              <a:pathLst>
                <a:path w="21547" h="21471" fill="none" extrusionOk="0">
                  <a:moveTo>
                    <a:pt x="2357" y="-1"/>
                  </a:moveTo>
                  <a:cubicBezTo>
                    <a:pt x="12736" y="1139"/>
                    <a:pt x="20815" y="9541"/>
                    <a:pt x="21546" y="19958"/>
                  </a:cubicBezTo>
                </a:path>
                <a:path w="21547" h="21471" stroke="0" extrusionOk="0">
                  <a:moveTo>
                    <a:pt x="2357" y="-1"/>
                  </a:moveTo>
                  <a:cubicBezTo>
                    <a:pt x="12736" y="1139"/>
                    <a:pt x="20815" y="9541"/>
                    <a:pt x="21546" y="19958"/>
                  </a:cubicBezTo>
                  <a:lnTo>
                    <a:pt x="0" y="21471"/>
                  </a:lnTo>
                  <a:lnTo>
                    <a:pt x="2357"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7" name="Arc 23"/>
            <p:cNvSpPr>
              <a:spLocks/>
            </p:cNvSpPr>
            <p:nvPr/>
          </p:nvSpPr>
          <p:spPr bwMode="auto">
            <a:xfrm rot="7326241" flipH="1">
              <a:off x="3385" y="1751"/>
              <a:ext cx="766" cy="816"/>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8" name="Arc 25"/>
            <p:cNvSpPr>
              <a:spLocks/>
            </p:cNvSpPr>
            <p:nvPr/>
          </p:nvSpPr>
          <p:spPr bwMode="auto">
            <a:xfrm rot="15499587" flipH="1">
              <a:off x="2089" y="2663"/>
              <a:ext cx="766" cy="816"/>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9" name="Arc 27"/>
            <p:cNvSpPr>
              <a:spLocks/>
            </p:cNvSpPr>
            <p:nvPr/>
          </p:nvSpPr>
          <p:spPr bwMode="auto">
            <a:xfrm rot="2990435" flipH="1">
              <a:off x="2473" y="1079"/>
              <a:ext cx="862" cy="912"/>
            </a:xfrm>
            <a:custGeom>
              <a:avLst/>
              <a:gdLst>
                <a:gd name="T0" fmla="*/ 0 w 21547"/>
                <a:gd name="T1" fmla="*/ 0 h 21588"/>
                <a:gd name="T2" fmla="*/ 0 w 21547"/>
                <a:gd name="T3" fmla="*/ 0 h 21588"/>
                <a:gd name="T4" fmla="*/ 0 w 21547"/>
                <a:gd name="T5" fmla="*/ 0 h 21588"/>
                <a:gd name="T6" fmla="*/ 0 60000 65536"/>
                <a:gd name="T7" fmla="*/ 0 60000 65536"/>
                <a:gd name="T8" fmla="*/ 0 60000 65536"/>
                <a:gd name="T9" fmla="*/ 0 w 21547"/>
                <a:gd name="T10" fmla="*/ 0 h 21588"/>
                <a:gd name="T11" fmla="*/ 21547 w 21547"/>
                <a:gd name="T12" fmla="*/ 21588 h 21588"/>
              </a:gdLst>
              <a:ahLst/>
              <a:cxnLst>
                <a:cxn ang="T6">
                  <a:pos x="T0" y="T1"/>
                </a:cxn>
                <a:cxn ang="T7">
                  <a:pos x="T2" y="T3"/>
                </a:cxn>
                <a:cxn ang="T8">
                  <a:pos x="T4" y="T5"/>
                </a:cxn>
              </a:cxnLst>
              <a:rect l="T9" t="T10" r="T11" b="T12"/>
              <a:pathLst>
                <a:path w="21547" h="21588" fill="none" extrusionOk="0">
                  <a:moveTo>
                    <a:pt x="706" y="-1"/>
                  </a:moveTo>
                  <a:cubicBezTo>
                    <a:pt x="11771" y="361"/>
                    <a:pt x="20771" y="9031"/>
                    <a:pt x="21546" y="20075"/>
                  </a:cubicBezTo>
                </a:path>
                <a:path w="21547" h="21588" stroke="0" extrusionOk="0">
                  <a:moveTo>
                    <a:pt x="706" y="-1"/>
                  </a:moveTo>
                  <a:cubicBezTo>
                    <a:pt x="11771" y="361"/>
                    <a:pt x="20771" y="9031"/>
                    <a:pt x="21546" y="20075"/>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0" name="Arc 30"/>
            <p:cNvSpPr>
              <a:spLocks/>
            </p:cNvSpPr>
            <p:nvPr/>
          </p:nvSpPr>
          <p:spPr bwMode="auto">
            <a:xfrm rot="18632761" flipH="1">
              <a:off x="1577" y="2167"/>
              <a:ext cx="624" cy="610"/>
            </a:xfrm>
            <a:custGeom>
              <a:avLst/>
              <a:gdLst>
                <a:gd name="T0" fmla="*/ 0 w 21357"/>
                <a:gd name="T1" fmla="*/ 0 h 21588"/>
                <a:gd name="T2" fmla="*/ 0 w 21357"/>
                <a:gd name="T3" fmla="*/ 0 h 21588"/>
                <a:gd name="T4" fmla="*/ 0 w 21357"/>
                <a:gd name="T5" fmla="*/ 0 h 21588"/>
                <a:gd name="T6" fmla="*/ 0 60000 65536"/>
                <a:gd name="T7" fmla="*/ 0 60000 65536"/>
                <a:gd name="T8" fmla="*/ 0 60000 65536"/>
                <a:gd name="T9" fmla="*/ 0 w 21357"/>
                <a:gd name="T10" fmla="*/ 0 h 21588"/>
                <a:gd name="T11" fmla="*/ 21357 w 21357"/>
                <a:gd name="T12" fmla="*/ 21588 h 21588"/>
              </a:gdLst>
              <a:ahLst/>
              <a:cxnLst>
                <a:cxn ang="T6">
                  <a:pos x="T0" y="T1"/>
                </a:cxn>
                <a:cxn ang="T7">
                  <a:pos x="T2" y="T3"/>
                </a:cxn>
                <a:cxn ang="T8">
                  <a:pos x="T4" y="T5"/>
                </a:cxn>
              </a:cxnLst>
              <a:rect l="T9" t="T10" r="T11" b="T12"/>
              <a:pathLst>
                <a:path w="21357" h="21588" fill="none" extrusionOk="0">
                  <a:moveTo>
                    <a:pt x="706" y="-1"/>
                  </a:moveTo>
                  <a:cubicBezTo>
                    <a:pt x="11115" y="339"/>
                    <a:pt x="19799" y="8060"/>
                    <a:pt x="21357" y="18357"/>
                  </a:cubicBezTo>
                </a:path>
                <a:path w="21357" h="21588" stroke="0" extrusionOk="0">
                  <a:moveTo>
                    <a:pt x="706" y="-1"/>
                  </a:moveTo>
                  <a:cubicBezTo>
                    <a:pt x="11115" y="339"/>
                    <a:pt x="19799" y="8060"/>
                    <a:pt x="21357" y="18357"/>
                  </a:cubicBezTo>
                  <a:lnTo>
                    <a:pt x="0" y="21588"/>
                  </a:lnTo>
                  <a:lnTo>
                    <a:pt x="706" y="-1"/>
                  </a:lnTo>
                  <a:close/>
                </a:path>
              </a:pathLst>
            </a:custGeom>
            <a:noFill/>
            <a:ln w="63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6870" name="Group 38"/>
          <p:cNvGrpSpPr>
            <a:grpSpLocks/>
          </p:cNvGrpSpPr>
          <p:nvPr/>
        </p:nvGrpSpPr>
        <p:grpSpPr bwMode="auto">
          <a:xfrm>
            <a:off x="211379" y="1600200"/>
            <a:ext cx="8856740" cy="4420163"/>
            <a:chOff x="131" y="912"/>
            <a:chExt cx="5783" cy="3176"/>
          </a:xfrm>
        </p:grpSpPr>
        <p:sp>
          <p:nvSpPr>
            <p:cNvPr id="36871" name="Text Box 6"/>
            <p:cNvSpPr txBox="1">
              <a:spLocks noChangeArrowheads="1"/>
            </p:cNvSpPr>
            <p:nvPr/>
          </p:nvSpPr>
          <p:spPr bwMode="auto">
            <a:xfrm>
              <a:off x="255" y="960"/>
              <a:ext cx="1192" cy="672"/>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rPr>
                <a:t>Outer 4</a:t>
              </a:r>
              <a:r>
                <a:rPr lang="en-US" altLang="en-US" sz="2000" dirty="0">
                  <a:latin typeface="+mn-lt"/>
                  <a:cs typeface="Arial" panose="020B0604020202020204" pitchFamily="34" charset="0"/>
                </a:rPr>
                <a:t>″</a:t>
              </a:r>
              <a:r>
                <a:rPr lang="en-US" altLang="en-US" sz="2000" dirty="0">
                  <a:latin typeface="+mn-lt"/>
                </a:rPr>
                <a:t> =</a:t>
              </a:r>
            </a:p>
            <a:p>
              <a:pPr algn="ctr" eaLnBrk="1" hangingPunct="1">
                <a:spcBef>
                  <a:spcPct val="0"/>
                </a:spcBef>
                <a:buFontTx/>
                <a:buNone/>
              </a:pPr>
              <a:r>
                <a:rPr lang="en-US" altLang="en-US" sz="2000" dirty="0" smtClean="0">
                  <a:latin typeface="+mn-lt"/>
                </a:rPr>
                <a:t>25% of </a:t>
              </a:r>
              <a:r>
                <a:rPr lang="en-US" altLang="en-US" sz="2000" dirty="0">
                  <a:latin typeface="+mn-lt"/>
                </a:rPr>
                <a:t>the bale</a:t>
              </a:r>
              <a:endParaRPr lang="en-US" altLang="en-US" sz="2000" b="0" dirty="0">
                <a:latin typeface="+mn-lt"/>
              </a:endParaRPr>
            </a:p>
          </p:txBody>
        </p:sp>
        <p:sp>
          <p:nvSpPr>
            <p:cNvPr id="36872" name="Text Box 7"/>
            <p:cNvSpPr txBox="1">
              <a:spLocks noChangeArrowheads="1"/>
            </p:cNvSpPr>
            <p:nvPr/>
          </p:nvSpPr>
          <p:spPr bwMode="auto">
            <a:xfrm>
              <a:off x="131" y="3343"/>
              <a:ext cx="1381" cy="685"/>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rPr>
                <a:t>Outer 6″ =</a:t>
              </a:r>
            </a:p>
            <a:p>
              <a:pPr algn="ctr" eaLnBrk="1" hangingPunct="1">
                <a:spcBef>
                  <a:spcPct val="0"/>
                </a:spcBef>
                <a:buFontTx/>
                <a:buNone/>
              </a:pPr>
              <a:r>
                <a:rPr lang="en-US" altLang="en-US" sz="2000" dirty="0" smtClean="0">
                  <a:latin typeface="+mn-lt"/>
                </a:rPr>
                <a:t>33% of </a:t>
              </a:r>
              <a:r>
                <a:rPr lang="en-US" altLang="en-US" sz="2000" dirty="0">
                  <a:latin typeface="+mn-lt"/>
                </a:rPr>
                <a:t>the bale</a:t>
              </a:r>
              <a:endParaRPr lang="en-US" altLang="en-US" sz="2000" b="0" dirty="0">
                <a:latin typeface="+mn-lt"/>
              </a:endParaRPr>
            </a:p>
          </p:txBody>
        </p:sp>
        <p:sp>
          <p:nvSpPr>
            <p:cNvPr id="36873" name="Text Box 8"/>
            <p:cNvSpPr txBox="1">
              <a:spLocks noChangeArrowheads="1"/>
            </p:cNvSpPr>
            <p:nvPr/>
          </p:nvSpPr>
          <p:spPr bwMode="auto">
            <a:xfrm>
              <a:off x="4416" y="912"/>
              <a:ext cx="1498" cy="611"/>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rPr>
                <a:t>Outer 12″ =</a:t>
              </a:r>
            </a:p>
            <a:p>
              <a:pPr algn="ctr" eaLnBrk="1" hangingPunct="1">
                <a:spcBef>
                  <a:spcPct val="0"/>
                </a:spcBef>
                <a:buFontTx/>
                <a:buNone/>
              </a:pPr>
              <a:r>
                <a:rPr lang="en-US" altLang="en-US" sz="2000" dirty="0" smtClean="0">
                  <a:latin typeface="+mn-lt"/>
                </a:rPr>
                <a:t>50% of </a:t>
              </a:r>
              <a:r>
                <a:rPr lang="en-US" altLang="en-US" sz="2000" dirty="0">
                  <a:latin typeface="+mn-lt"/>
                </a:rPr>
                <a:t>the bale</a:t>
              </a:r>
            </a:p>
          </p:txBody>
        </p:sp>
        <p:sp>
          <p:nvSpPr>
            <p:cNvPr id="36874" name="Text Box 9"/>
            <p:cNvSpPr txBox="1">
              <a:spLocks noChangeArrowheads="1"/>
            </p:cNvSpPr>
            <p:nvPr/>
          </p:nvSpPr>
          <p:spPr bwMode="auto">
            <a:xfrm>
              <a:off x="4296" y="3408"/>
              <a:ext cx="1607" cy="680"/>
            </a:xfrm>
            <a:prstGeom prst="rect">
              <a:avLst/>
            </a:prstGeom>
            <a:solidFill>
              <a:srgbClr val="FFFFFF"/>
            </a:solidFill>
            <a:ln w="9525">
              <a:solidFill>
                <a:srgbClr val="000000"/>
              </a:solidFill>
              <a:miter lim="800000"/>
              <a:headEnd/>
              <a:tailEnd/>
            </a:ln>
          </p:spPr>
          <p:txBody>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2000" dirty="0">
                  <a:latin typeface="+mn-lt"/>
                </a:rPr>
                <a:t>Outer 18″ =</a:t>
              </a:r>
            </a:p>
            <a:p>
              <a:pPr algn="ctr" eaLnBrk="1" hangingPunct="1">
                <a:spcBef>
                  <a:spcPct val="0"/>
                </a:spcBef>
                <a:buFontTx/>
                <a:buNone/>
              </a:pPr>
              <a:r>
                <a:rPr lang="en-US" altLang="en-US" sz="2000" dirty="0" smtClean="0">
                  <a:latin typeface="+mn-lt"/>
                </a:rPr>
                <a:t>75% of </a:t>
              </a:r>
              <a:r>
                <a:rPr lang="en-US" altLang="en-US" sz="2000" dirty="0">
                  <a:latin typeface="+mn-lt"/>
                </a:rPr>
                <a:t>the bale</a:t>
              </a:r>
              <a:endParaRPr lang="en-US" altLang="en-US" sz="2000" b="0" dirty="0">
                <a:latin typeface="+mn-lt"/>
              </a:endParaRPr>
            </a:p>
          </p:txBody>
        </p:sp>
        <p:sp>
          <p:nvSpPr>
            <p:cNvPr id="36875" name="Line 31"/>
            <p:cNvSpPr>
              <a:spLocks noChangeShapeType="1"/>
            </p:cNvSpPr>
            <p:nvPr/>
          </p:nvSpPr>
          <p:spPr bwMode="auto">
            <a:xfrm>
              <a:off x="1296" y="1296"/>
              <a:ext cx="432"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32"/>
            <p:cNvSpPr>
              <a:spLocks noChangeShapeType="1"/>
            </p:cNvSpPr>
            <p:nvPr/>
          </p:nvSpPr>
          <p:spPr bwMode="auto">
            <a:xfrm flipV="1">
              <a:off x="1534" y="3072"/>
              <a:ext cx="242" cy="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Line 33"/>
            <p:cNvSpPr>
              <a:spLocks noChangeShapeType="1"/>
            </p:cNvSpPr>
            <p:nvPr/>
          </p:nvSpPr>
          <p:spPr bwMode="auto">
            <a:xfrm flipH="1" flipV="1">
              <a:off x="3456" y="2976"/>
              <a:ext cx="960"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34"/>
            <p:cNvSpPr>
              <a:spLocks noChangeShapeType="1"/>
            </p:cNvSpPr>
            <p:nvPr/>
          </p:nvSpPr>
          <p:spPr bwMode="auto">
            <a:xfrm flipH="1">
              <a:off x="3648" y="1200"/>
              <a:ext cx="720"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067799" cy="1143000"/>
          </a:xfrm>
        </p:spPr>
        <p:txBody>
          <a:bodyPr/>
          <a:lstStyle/>
          <a:p>
            <a:r>
              <a:rPr lang="en-US" altLang="en-US" b="1" dirty="0"/>
              <a:t>Hay Composition in Different Depths of Unprotected Large Round Bales</a:t>
            </a:r>
            <a:endParaRPr lang="en-US" dirty="0"/>
          </a:p>
        </p:txBody>
      </p:sp>
      <p:sp>
        <p:nvSpPr>
          <p:cNvPr id="3" name="Content Placeholder 2"/>
          <p:cNvSpPr>
            <a:spLocks noGrp="1"/>
          </p:cNvSpPr>
          <p:nvPr>
            <p:ph idx="1"/>
          </p:nvPr>
        </p:nvSpPr>
        <p:spPr>
          <a:xfrm>
            <a:off x="228601" y="1600200"/>
            <a:ext cx="8915399" cy="3584973"/>
          </a:xfrm>
        </p:spPr>
        <p:txBody>
          <a:bodyPr/>
          <a:lstStyle/>
          <a:p>
            <a:pPr>
              <a:buFontTx/>
              <a:buNone/>
            </a:pPr>
            <a:r>
              <a:rPr lang="en-US" altLang="en-US" sz="2800" b="1" dirty="0">
                <a:solidFill>
                  <a:schemeClr val="bg1"/>
                </a:solidFill>
              </a:rPr>
              <a:t> </a:t>
            </a:r>
            <a:r>
              <a:rPr lang="en-US" altLang="en-US" sz="2800" b="1" dirty="0" smtClean="0">
                <a:solidFill>
                  <a:schemeClr val="bg1"/>
                </a:solidFill>
              </a:rPr>
              <a:t>                                                                   </a:t>
            </a:r>
            <a:r>
              <a:rPr lang="en-US" altLang="en-US" sz="2800" b="1" u="sng" dirty="0" smtClean="0"/>
              <a:t>% </a:t>
            </a:r>
            <a:r>
              <a:rPr lang="en-US" altLang="en-US" sz="2800" b="1" u="sng" dirty="0"/>
              <a:t>of DM</a:t>
            </a:r>
            <a:endParaRPr lang="en-US" altLang="en-US" sz="2800" b="1" dirty="0"/>
          </a:p>
          <a:p>
            <a:pPr>
              <a:buFontTx/>
              <a:buNone/>
            </a:pPr>
            <a:r>
              <a:rPr lang="en-US" altLang="en-US" sz="2800" b="1" u="sng" dirty="0"/>
              <a:t>Sampling </a:t>
            </a:r>
            <a:r>
              <a:rPr lang="en-US" altLang="en-US" sz="2800" b="1" u="sng" dirty="0" smtClean="0"/>
              <a:t>depth</a:t>
            </a:r>
          </a:p>
          <a:p>
            <a:pPr>
              <a:buFontTx/>
              <a:buNone/>
            </a:pPr>
            <a:r>
              <a:rPr lang="en-US" altLang="en-US" sz="2800" b="1" u="sng" dirty="0" smtClean="0"/>
              <a:t>interval</a:t>
            </a:r>
            <a:r>
              <a:rPr lang="en-US" altLang="en-US" sz="2800" b="1" u="sng" dirty="0"/>
              <a:t>, </a:t>
            </a:r>
            <a:r>
              <a:rPr lang="en-US" altLang="en-US" sz="2800" b="1" u="sng" dirty="0" smtClean="0"/>
              <a:t>inches                   </a:t>
            </a:r>
            <a:r>
              <a:rPr lang="en-US" altLang="en-US" sz="2800" b="1" u="sng" dirty="0"/>
              <a:t>DM,%    IVDDM    NDF    ADF</a:t>
            </a:r>
            <a:endParaRPr lang="en-US" altLang="en-US" sz="2800" b="1" dirty="0"/>
          </a:p>
          <a:p>
            <a:pPr>
              <a:buFontTx/>
              <a:buNone/>
            </a:pPr>
            <a:r>
              <a:rPr lang="en-US" altLang="en-US" sz="2800" b="1" dirty="0"/>
              <a:t>         0-3                                56.4           43.0     59.5    46.7</a:t>
            </a:r>
          </a:p>
          <a:p>
            <a:pPr>
              <a:buFontTx/>
              <a:buNone/>
            </a:pPr>
            <a:r>
              <a:rPr lang="en-US" altLang="en-US" sz="2800" b="1" dirty="0"/>
              <a:t>         3-6                                75.5           50.2     58.1    45.1</a:t>
            </a:r>
          </a:p>
          <a:p>
            <a:pPr>
              <a:buFontTx/>
              <a:buNone/>
            </a:pPr>
            <a:r>
              <a:rPr lang="en-US" altLang="en-US" sz="2800" b="1" dirty="0"/>
              <a:t>         6-9                                81.0           52.1     58.0    45.2</a:t>
            </a:r>
          </a:p>
          <a:p>
            <a:pPr>
              <a:buFontTx/>
              <a:buNone/>
            </a:pPr>
            <a:r>
              <a:rPr lang="en-US" altLang="en-US" sz="2800" b="1" dirty="0"/>
              <a:t>         9-12                              82.4           53.0     56.2    43.3</a:t>
            </a:r>
          </a:p>
          <a:p>
            <a:pPr>
              <a:buFontTx/>
              <a:buNone/>
            </a:pPr>
            <a:r>
              <a:rPr lang="en-US" altLang="en-US" sz="2800" b="1" dirty="0"/>
              <a:t>       12-30                              83.9           55.0     53.5    41.5</a:t>
            </a:r>
            <a:endParaRPr lang="en-US" sz="2800" dirty="0"/>
          </a:p>
        </p:txBody>
      </p:sp>
    </p:spTree>
    <p:extLst>
      <p:ext uri="{BB962C8B-B14F-4D97-AF65-F5344CB8AC3E}">
        <p14:creationId xmlns:p14="http://schemas.microsoft.com/office/powerpoint/2010/main" val="3751560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Big Squares</a:t>
            </a:r>
            <a:endParaRPr lang="en-US" dirty="0"/>
          </a:p>
        </p:txBody>
      </p:sp>
      <p:sp>
        <p:nvSpPr>
          <p:cNvPr id="3" name="Content Placeholder 2"/>
          <p:cNvSpPr>
            <a:spLocks noGrp="1"/>
          </p:cNvSpPr>
          <p:nvPr>
            <p:ph idx="1"/>
          </p:nvPr>
        </p:nvSpPr>
        <p:spPr/>
        <p:txBody>
          <a:bodyPr/>
          <a:lstStyle/>
          <a:p>
            <a:r>
              <a:rPr lang="en-US" dirty="0" smtClean="0"/>
              <a:t>Stem/Leaf ratio most consistent on ends</a:t>
            </a:r>
          </a:p>
          <a:p>
            <a:endParaRPr lang="en-US" dirty="0"/>
          </a:p>
          <a:p>
            <a:r>
              <a:rPr lang="en-US" dirty="0" smtClean="0"/>
              <a:t>Sample from ends with probe at 90°</a:t>
            </a:r>
          </a:p>
          <a:p>
            <a:pPr lvl="1"/>
            <a:r>
              <a:rPr lang="en-US" dirty="0"/>
              <a:t>D</a:t>
            </a:r>
            <a:r>
              <a:rPr lang="en-US" dirty="0" smtClean="0"/>
              <a:t>rill style work well…</a:t>
            </a:r>
          </a:p>
          <a:p>
            <a:endParaRPr lang="en-US" dirty="0"/>
          </a:p>
          <a:p>
            <a:r>
              <a:rPr lang="en-US" dirty="0" smtClean="0"/>
              <a:t>Safety</a:t>
            </a:r>
          </a:p>
          <a:p>
            <a:pPr lvl="1"/>
            <a:r>
              <a:rPr lang="en-US" dirty="0" smtClean="0"/>
              <a:t>Bales fall…it happens</a:t>
            </a:r>
          </a:p>
          <a:p>
            <a:pPr marL="457200" lvl="1" indent="0">
              <a:buNone/>
            </a:pPr>
            <a:r>
              <a:rPr lang="en-US" dirty="0" smtClean="0"/>
              <a:t>  </a:t>
            </a:r>
          </a:p>
          <a:p>
            <a:pPr marL="457200" lvl="1"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419600"/>
            <a:ext cx="3486150" cy="23241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550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Sampling Silage</a:t>
            </a:r>
            <a:endParaRPr lang="en-US" dirty="0"/>
          </a:p>
        </p:txBody>
      </p:sp>
      <p:sp>
        <p:nvSpPr>
          <p:cNvPr id="3" name="Content Placeholder 2"/>
          <p:cNvSpPr>
            <a:spLocks noGrp="1"/>
          </p:cNvSpPr>
          <p:nvPr>
            <p:ph idx="1"/>
          </p:nvPr>
        </p:nvSpPr>
        <p:spPr/>
        <p:txBody>
          <a:bodyPr/>
          <a:lstStyle/>
          <a:p>
            <a:r>
              <a:rPr lang="en-US" dirty="0" smtClean="0"/>
              <a:t>During harvest</a:t>
            </a:r>
          </a:p>
          <a:p>
            <a:pPr lvl="1"/>
            <a:r>
              <a:rPr lang="en-US" dirty="0" smtClean="0"/>
              <a:t>Dry matter/moisture </a:t>
            </a:r>
          </a:p>
          <a:p>
            <a:pPr lvl="1"/>
            <a:r>
              <a:rPr lang="en-US" dirty="0" smtClean="0"/>
              <a:t>30-40% dry matter or 60-70% moisture</a:t>
            </a:r>
          </a:p>
          <a:p>
            <a:pPr lvl="1"/>
            <a:r>
              <a:rPr lang="en-US" dirty="0" err="1" smtClean="0"/>
              <a:t>Koster</a:t>
            </a:r>
            <a:r>
              <a:rPr lang="en-US" dirty="0" smtClean="0"/>
              <a:t> tester, microwave</a:t>
            </a:r>
          </a:p>
          <a:p>
            <a:endParaRPr lang="en-US" dirty="0" smtClean="0"/>
          </a:p>
          <a:p>
            <a:r>
              <a:rPr lang="en-US" dirty="0" smtClean="0"/>
              <a:t>Post-ensiling</a:t>
            </a:r>
          </a:p>
          <a:p>
            <a:pPr lvl="1"/>
            <a:r>
              <a:rPr lang="en-US" dirty="0" smtClean="0"/>
              <a:t>Ensiling process takes 21 days</a:t>
            </a:r>
          </a:p>
          <a:p>
            <a:pPr lvl="1"/>
            <a:r>
              <a:rPr lang="en-US" dirty="0" smtClean="0"/>
              <a:t>Usually sample at 28 days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794" y="228600"/>
            <a:ext cx="2889250" cy="17192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02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2"/>
          <p:cNvSpPr>
            <a:spLocks noChangeArrowheads="1"/>
          </p:cNvSpPr>
          <p:nvPr/>
        </p:nvSpPr>
        <p:spPr bwMode="auto">
          <a:xfrm>
            <a:off x="152400" y="131763"/>
            <a:ext cx="7543800" cy="554037"/>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a:lnSpc>
                <a:spcPct val="80000"/>
              </a:lnSpc>
            </a:pPr>
            <a:r>
              <a:rPr lang="en-US" altLang="en-US" sz="3600" dirty="0">
                <a:latin typeface="Calibri" pitchFamily="34" charset="0"/>
              </a:rPr>
              <a:t>Don’</a:t>
            </a:r>
            <a:r>
              <a:rPr lang="en-US" altLang="ja-JP" sz="3600" dirty="0">
                <a:latin typeface="Calibri" pitchFamily="34" charset="0"/>
              </a:rPr>
              <a:t>t </a:t>
            </a:r>
            <a:r>
              <a:rPr lang="en-US" altLang="ja-JP" sz="3600" dirty="0" smtClean="0">
                <a:latin typeface="Calibri" pitchFamily="34" charset="0"/>
              </a:rPr>
              <a:t>be these guys!</a:t>
            </a:r>
            <a:endParaRPr lang="en-US" altLang="en-US" sz="3600" dirty="0">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493"/>
            <a:ext cx="2209800" cy="86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62400"/>
            <a:ext cx="4648200" cy="2819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Oval 16"/>
          <p:cNvSpPr>
            <a:spLocks noChangeArrowheads="1"/>
          </p:cNvSpPr>
          <p:nvPr/>
        </p:nvSpPr>
        <p:spPr bwMode="auto">
          <a:xfrm>
            <a:off x="4800600" y="5486400"/>
            <a:ext cx="1371600" cy="1219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endParaRPr lang="en-US" altLang="en-US"/>
          </a:p>
        </p:txBody>
      </p:sp>
      <p:pic>
        <p:nvPicPr>
          <p:cNvPr id="2560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838200"/>
            <a:ext cx="3429000" cy="304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5" name="Oval 23"/>
          <p:cNvSpPr>
            <a:spLocks noChangeArrowheads="1"/>
          </p:cNvSpPr>
          <p:nvPr/>
        </p:nvSpPr>
        <p:spPr bwMode="auto">
          <a:xfrm>
            <a:off x="3886200" y="1828800"/>
            <a:ext cx="1524000" cy="1219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endParaRPr lang="en-US" altLang="en-US"/>
          </a:p>
        </p:txBody>
      </p:sp>
      <p:pic>
        <p:nvPicPr>
          <p:cNvPr id="25606" name="Picture 14" descr="KSRE_textonly_268.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91463" y="152400"/>
            <a:ext cx="1100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838200"/>
            <a:ext cx="2246312"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9" name="Oval 23"/>
          <p:cNvSpPr>
            <a:spLocks noChangeArrowheads="1"/>
          </p:cNvSpPr>
          <p:nvPr/>
        </p:nvSpPr>
        <p:spPr bwMode="auto">
          <a:xfrm>
            <a:off x="6934200" y="1447800"/>
            <a:ext cx="1524000" cy="12954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endParaRPr lang="en-US" altLang="en-US"/>
          </a:p>
        </p:txBody>
      </p:sp>
      <p:pic>
        <p:nvPicPr>
          <p:cNvPr id="25610" name="Picture 14" descr="E:\Picture 222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3962400"/>
            <a:ext cx="4267200" cy="28194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1" name="Oval 23"/>
          <p:cNvSpPr>
            <a:spLocks noChangeArrowheads="1"/>
          </p:cNvSpPr>
          <p:nvPr/>
        </p:nvSpPr>
        <p:spPr bwMode="auto">
          <a:xfrm>
            <a:off x="1143000" y="5410200"/>
            <a:ext cx="1447800" cy="12954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endParaRPr lang="en-US" altLang="en-US"/>
          </a:p>
        </p:txBody>
      </p:sp>
      <p:pic>
        <p:nvPicPr>
          <p:cNvPr id="2"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 y="838200"/>
            <a:ext cx="3124200"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12" name="Oval 23"/>
          <p:cNvSpPr>
            <a:spLocks noChangeArrowheads="1"/>
          </p:cNvSpPr>
          <p:nvPr/>
        </p:nvSpPr>
        <p:spPr bwMode="auto">
          <a:xfrm>
            <a:off x="914400" y="2438400"/>
            <a:ext cx="1524000" cy="12192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itchFamily="34" charset="0"/>
                <a:ea typeface="MS PGothic" pitchFamily="34" charset="-128"/>
              </a:defRPr>
            </a:lvl1pPr>
            <a:lvl2pPr marL="742950" indent="-285750" eaLnBrk="0" hangingPunct="0">
              <a:defRPr sz="3200" b="1">
                <a:solidFill>
                  <a:schemeClr val="tx1"/>
                </a:solidFill>
                <a:latin typeface="Tahoma" pitchFamily="34" charset="0"/>
                <a:ea typeface="MS PGothic" pitchFamily="34" charset="-128"/>
              </a:defRPr>
            </a:lvl2pPr>
            <a:lvl3pPr marL="1143000" indent="-228600" eaLnBrk="0" hangingPunct="0">
              <a:defRPr sz="3200" b="1">
                <a:solidFill>
                  <a:schemeClr val="tx1"/>
                </a:solidFill>
                <a:latin typeface="Tahoma" pitchFamily="34" charset="0"/>
                <a:ea typeface="MS PGothic" pitchFamily="34" charset="-128"/>
              </a:defRPr>
            </a:lvl3pPr>
            <a:lvl4pPr marL="1600200" indent="-228600" eaLnBrk="0" hangingPunct="0">
              <a:defRPr sz="3200" b="1">
                <a:solidFill>
                  <a:schemeClr val="tx1"/>
                </a:solidFill>
                <a:latin typeface="Tahoma" pitchFamily="34" charset="0"/>
                <a:ea typeface="MS PGothic" pitchFamily="34" charset="-128"/>
              </a:defRPr>
            </a:lvl4pPr>
            <a:lvl5pPr marL="2057400" indent="-228600" eaLnBrk="0" hangingPunct="0">
              <a:defRPr sz="3200" b="1">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1"/>
                </a:solidFill>
                <a:latin typeface="Tahoma" pitchFamily="34" charset="0"/>
                <a:ea typeface="MS PGothic" pitchFamily="34" charset="-128"/>
              </a:defRPr>
            </a:lvl9pPr>
          </a:lstStyle>
          <a:p>
            <a:pPr eaLnBrk="1" hangingPunct="1"/>
            <a:endParaRPr lang="en-US" altLang="en-US"/>
          </a:p>
        </p:txBody>
      </p:sp>
    </p:spTree>
    <p:extLst>
      <p:ext uri="{BB962C8B-B14F-4D97-AF65-F5344CB8AC3E}">
        <p14:creationId xmlns:p14="http://schemas.microsoft.com/office/powerpoint/2010/main" val="4019071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en-US" dirty="0" smtClean="0"/>
              <a:t>Sampling Silage</a:t>
            </a:r>
            <a:endParaRPr lang="en-US" dirty="0"/>
          </a:p>
        </p:txBody>
      </p:sp>
      <p:sp>
        <p:nvSpPr>
          <p:cNvPr id="3" name="Content Placeholder 2"/>
          <p:cNvSpPr>
            <a:spLocks noGrp="1"/>
          </p:cNvSpPr>
          <p:nvPr>
            <p:ph idx="1"/>
          </p:nvPr>
        </p:nvSpPr>
        <p:spPr>
          <a:xfrm>
            <a:off x="457200" y="1874837"/>
            <a:ext cx="8229600" cy="4525963"/>
          </a:xfrm>
        </p:spPr>
        <p:txBody>
          <a:bodyPr/>
          <a:lstStyle/>
          <a:p>
            <a:r>
              <a:rPr lang="en-US" dirty="0" smtClean="0"/>
              <a:t>Bunkers</a:t>
            </a:r>
          </a:p>
          <a:p>
            <a:pPr lvl="1"/>
            <a:r>
              <a:rPr lang="en-US" dirty="0" smtClean="0"/>
              <a:t>Use loader or rake to collect silage from entire silage face</a:t>
            </a:r>
          </a:p>
          <a:p>
            <a:pPr lvl="1"/>
            <a:r>
              <a:rPr lang="en-US" dirty="0" smtClean="0"/>
              <a:t>Collect grab (3-4) samples from bucket</a:t>
            </a:r>
          </a:p>
          <a:p>
            <a:pPr lvl="1"/>
            <a:r>
              <a:rPr lang="en-US" dirty="0" smtClean="0"/>
              <a:t>May need multiple loader trips on a large bunker</a:t>
            </a:r>
          </a:p>
          <a:p>
            <a:pPr lvl="1"/>
            <a:endParaRPr lang="en-US" dirty="0" smtClean="0"/>
          </a:p>
          <a:p>
            <a:pPr lvl="1"/>
            <a:r>
              <a:rPr lang="en-US" dirty="0" smtClean="0"/>
              <a:t>Silage is delivered on some operations</a:t>
            </a:r>
          </a:p>
          <a:p>
            <a:pPr lvl="2"/>
            <a:r>
              <a:rPr lang="en-US" dirty="0" smtClean="0"/>
              <a:t>Sample from middle of truck or wagon </a:t>
            </a:r>
          </a:p>
          <a:p>
            <a:pPr lvl="2"/>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
            <a:ext cx="2514600" cy="188595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6831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Silage Bags</a:t>
            </a:r>
            <a:endParaRPr lang="en-US" dirty="0"/>
          </a:p>
        </p:txBody>
      </p:sp>
      <p:sp>
        <p:nvSpPr>
          <p:cNvPr id="3" name="Content Placeholder 2"/>
          <p:cNvSpPr>
            <a:spLocks noGrp="1"/>
          </p:cNvSpPr>
          <p:nvPr>
            <p:ph idx="1"/>
          </p:nvPr>
        </p:nvSpPr>
        <p:spPr>
          <a:xfrm>
            <a:off x="609600" y="1447800"/>
            <a:ext cx="8229600" cy="4525963"/>
          </a:xfrm>
        </p:spPr>
        <p:txBody>
          <a:bodyPr/>
          <a:lstStyle/>
          <a:p>
            <a:r>
              <a:rPr lang="en-US" dirty="0" smtClean="0"/>
              <a:t>Multiple bags </a:t>
            </a:r>
          </a:p>
          <a:p>
            <a:pPr lvl="1"/>
            <a:r>
              <a:rPr lang="en-US" dirty="0" smtClean="0"/>
              <a:t>Different days, different conditions, who knows?</a:t>
            </a:r>
          </a:p>
          <a:p>
            <a:pPr marL="457200" lvl="1" indent="0">
              <a:buNone/>
            </a:pPr>
            <a:endParaRPr lang="en-US" sz="1800" dirty="0"/>
          </a:p>
          <a:p>
            <a:r>
              <a:rPr lang="en-US" dirty="0" smtClean="0"/>
              <a:t>Sampling methods</a:t>
            </a:r>
          </a:p>
          <a:p>
            <a:pPr lvl="1"/>
            <a:r>
              <a:rPr lang="en-US" dirty="0" smtClean="0"/>
              <a:t>Grab sample from face (8-10 locations)</a:t>
            </a:r>
          </a:p>
          <a:p>
            <a:pPr lvl="2"/>
            <a:r>
              <a:rPr lang="en-US" dirty="0" smtClean="0"/>
              <a:t>Only represents small amount of silage</a:t>
            </a:r>
          </a:p>
          <a:p>
            <a:pPr lvl="2"/>
            <a:r>
              <a:rPr lang="en-US" dirty="0" smtClean="0"/>
              <a:t>Sample multiple times during day</a:t>
            </a:r>
          </a:p>
          <a:p>
            <a:pPr lvl="1"/>
            <a:r>
              <a:rPr lang="en-US" dirty="0" smtClean="0"/>
              <a:t>Probe along sides </a:t>
            </a:r>
          </a:p>
          <a:p>
            <a:pPr lvl="2"/>
            <a:r>
              <a:rPr lang="en-US" dirty="0" smtClean="0"/>
              <a:t>Both sides…challenge</a:t>
            </a:r>
          </a:p>
          <a:p>
            <a:pPr lvl="2"/>
            <a:r>
              <a:rPr lang="en-US" dirty="0" smtClean="0"/>
              <a:t>Need to patch holes with bag tape</a:t>
            </a:r>
          </a:p>
          <a:p>
            <a:pPr lvl="2"/>
            <a:endParaRPr lang="en-U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1"/>
            <a:ext cx="2320192" cy="175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70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553200" cy="1143000"/>
          </a:xfrm>
        </p:spPr>
        <p:txBody>
          <a:bodyPr/>
          <a:lstStyle/>
          <a:p>
            <a:r>
              <a:rPr lang="en-US" dirty="0" smtClean="0"/>
              <a:t>Sampling Standing Forage</a:t>
            </a:r>
            <a:br>
              <a:rPr lang="en-US" dirty="0" smtClean="0"/>
            </a:br>
            <a:r>
              <a:rPr lang="en-US" sz="3200" dirty="0" smtClean="0"/>
              <a:t>(crop residues, forage sorghum)</a:t>
            </a:r>
            <a:endParaRPr lang="en-US" dirty="0"/>
          </a:p>
        </p:txBody>
      </p:sp>
      <p:sp>
        <p:nvSpPr>
          <p:cNvPr id="3" name="Content Placeholder 2"/>
          <p:cNvSpPr>
            <a:spLocks noGrp="1"/>
          </p:cNvSpPr>
          <p:nvPr>
            <p:ph idx="1"/>
          </p:nvPr>
        </p:nvSpPr>
        <p:spPr>
          <a:xfrm>
            <a:off x="571500" y="1524000"/>
            <a:ext cx="8001000" cy="4525963"/>
          </a:xfrm>
        </p:spPr>
        <p:txBody>
          <a:bodyPr/>
          <a:lstStyle/>
          <a:p>
            <a:r>
              <a:rPr lang="en-US" dirty="0" smtClean="0"/>
              <a:t>Representative sample of the forage</a:t>
            </a:r>
          </a:p>
          <a:p>
            <a:pPr lvl="1"/>
            <a:r>
              <a:rPr lang="en-US" dirty="0" smtClean="0"/>
              <a:t>Not easy</a:t>
            </a:r>
          </a:p>
          <a:p>
            <a:pPr lvl="1"/>
            <a:r>
              <a:rPr lang="en-US" dirty="0" smtClean="0"/>
              <a:t>Difficult to determine what livestock will eat</a:t>
            </a:r>
          </a:p>
          <a:p>
            <a:endParaRPr lang="en-US" sz="2800" dirty="0"/>
          </a:p>
          <a:p>
            <a:r>
              <a:rPr lang="en-US" dirty="0" smtClean="0"/>
              <a:t>Whole plant samples </a:t>
            </a:r>
          </a:p>
          <a:p>
            <a:pPr lvl="1"/>
            <a:r>
              <a:rPr lang="en-US" dirty="0" smtClean="0"/>
              <a:t>Pulling plants = soil contamination</a:t>
            </a:r>
          </a:p>
          <a:p>
            <a:pPr lvl="1"/>
            <a:r>
              <a:rPr lang="en-US" dirty="0" smtClean="0"/>
              <a:t>clipped at the same height</a:t>
            </a:r>
          </a:p>
          <a:p>
            <a:pPr lvl="1"/>
            <a:r>
              <a:rPr lang="en-US" dirty="0" smtClean="0"/>
              <a:t>Mark clippers </a:t>
            </a:r>
          </a:p>
          <a:p>
            <a:endParaRPr lang="en-US" sz="2800"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
            <a:ext cx="1400175" cy="210534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jwaggon\AppData\Local\Microsoft\Windows\Temporary Internet Files\Content.Outlook\3HWSZW3L\IMG_00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423025" y="3940175"/>
            <a:ext cx="2260600" cy="16954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5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Standing forage</a:t>
            </a:r>
            <a:endParaRPr lang="en-US" dirty="0"/>
          </a:p>
        </p:txBody>
      </p:sp>
      <p:sp>
        <p:nvSpPr>
          <p:cNvPr id="3" name="Content Placeholder 2"/>
          <p:cNvSpPr>
            <a:spLocks noGrp="1"/>
          </p:cNvSpPr>
          <p:nvPr>
            <p:ph idx="1"/>
          </p:nvPr>
        </p:nvSpPr>
        <p:spPr/>
        <p:txBody>
          <a:bodyPr/>
          <a:lstStyle/>
          <a:p>
            <a:r>
              <a:rPr lang="en-US" dirty="0" smtClean="0"/>
              <a:t>Protocols</a:t>
            </a:r>
            <a:endParaRPr lang="en-US" dirty="0"/>
          </a:p>
          <a:p>
            <a:pPr lvl="1"/>
            <a:r>
              <a:rPr lang="en-US" dirty="0"/>
              <a:t>Walk diagonal line sample 1 plant every </a:t>
            </a:r>
            <a:r>
              <a:rPr lang="en-US" dirty="0" smtClean="0"/>
              <a:t>50-100 steps</a:t>
            </a:r>
            <a:endParaRPr lang="en-US" dirty="0"/>
          </a:p>
          <a:p>
            <a:pPr lvl="1"/>
            <a:r>
              <a:rPr lang="en-US" dirty="0"/>
              <a:t>4 corners and the center</a:t>
            </a:r>
          </a:p>
          <a:p>
            <a:endParaRPr lang="en-US" dirty="0" smtClean="0"/>
          </a:p>
          <a:p>
            <a:r>
              <a:rPr lang="en-US" dirty="0" smtClean="0"/>
              <a:t>Chop whole plant in 1-3 inch pieces and place in clean bucket</a:t>
            </a:r>
          </a:p>
          <a:p>
            <a:pPr lvl="1"/>
            <a:r>
              <a:rPr lang="en-US" dirty="0" smtClean="0"/>
              <a:t>Mix and then subsample in gallon bag</a:t>
            </a:r>
            <a:endParaRPr lang="en-US" dirty="0"/>
          </a:p>
        </p:txBody>
      </p:sp>
      <p:pic>
        <p:nvPicPr>
          <p:cNvPr id="3074" name="Picture 2" descr="G:\DCIM\100D5000\DSC_06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4131" y="160844"/>
            <a:ext cx="2895600" cy="192319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5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sample this?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683980" cy="443535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98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Collect a Representative Sample of the Forage being Tested</a:t>
            </a:r>
            <a:endParaRPr lang="en-US" altLang="en-US" dirty="0" smtClean="0"/>
          </a:p>
        </p:txBody>
      </p:sp>
      <p:sp>
        <p:nvSpPr>
          <p:cNvPr id="3" name="Content Placeholder 2"/>
          <p:cNvSpPr>
            <a:spLocks noGrp="1"/>
          </p:cNvSpPr>
          <p:nvPr>
            <p:ph idx="1"/>
          </p:nvPr>
        </p:nvSpPr>
        <p:spPr/>
        <p:txBody>
          <a:bodyPr/>
          <a:lstStyle/>
          <a:p>
            <a:pPr>
              <a:defRPr/>
            </a:pPr>
            <a:r>
              <a:rPr lang="en-US" dirty="0" smtClean="0"/>
              <a:t>Objective</a:t>
            </a:r>
          </a:p>
          <a:p>
            <a:pPr lvl="1">
              <a:buFont typeface="Arial" charset="0"/>
              <a:buChar char="–"/>
              <a:defRPr/>
            </a:pPr>
            <a:r>
              <a:rPr lang="en-US" dirty="0" smtClean="0"/>
              <a:t> </a:t>
            </a:r>
            <a:r>
              <a:rPr lang="en-US" dirty="0"/>
              <a:t>R</a:t>
            </a:r>
            <a:r>
              <a:rPr lang="en-US" dirty="0" smtClean="0"/>
              <a:t>epresentative sample of the forage or feed</a:t>
            </a:r>
          </a:p>
          <a:p>
            <a:pPr lvl="1">
              <a:defRPr/>
            </a:pPr>
            <a:r>
              <a:rPr lang="en-US" dirty="0"/>
              <a:t>Tons to lbs., lbs. to grams, (grams) to ppm</a:t>
            </a:r>
          </a:p>
          <a:p>
            <a:pPr>
              <a:defRPr/>
            </a:pPr>
            <a:endParaRPr lang="en-US" dirty="0" smtClean="0"/>
          </a:p>
          <a:p>
            <a:pPr>
              <a:defRPr/>
            </a:pPr>
            <a:r>
              <a:rPr lang="en-US" dirty="0" smtClean="0"/>
              <a:t>Sampling error </a:t>
            </a:r>
          </a:p>
          <a:p>
            <a:pPr lvl="1">
              <a:buFont typeface="Arial" charset="0"/>
              <a:buChar char="–"/>
              <a:defRPr/>
            </a:pPr>
            <a:r>
              <a:rPr lang="en-US" dirty="0" smtClean="0"/>
              <a:t>Taking the sample </a:t>
            </a:r>
          </a:p>
          <a:p>
            <a:pPr lvl="1">
              <a:buFont typeface="Arial" charset="0"/>
              <a:buChar char="–"/>
              <a:defRPr/>
            </a:pPr>
            <a:r>
              <a:rPr lang="en-US" dirty="0" smtClean="0"/>
              <a:t>Handling the sample prior to analysis </a:t>
            </a:r>
          </a:p>
          <a:p>
            <a:pPr marL="457200" lvl="1" indent="0">
              <a:buFont typeface="Arial" charset="0"/>
              <a:buNone/>
              <a:defRP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omposite sampling</a:t>
            </a:r>
            <a:endParaRPr lang="en-US" dirty="0"/>
          </a:p>
        </p:txBody>
      </p:sp>
      <p:sp>
        <p:nvSpPr>
          <p:cNvPr id="3" name="Content Placeholder 2"/>
          <p:cNvSpPr>
            <a:spLocks noGrp="1"/>
          </p:cNvSpPr>
          <p:nvPr>
            <p:ph idx="1"/>
          </p:nvPr>
        </p:nvSpPr>
        <p:spPr/>
        <p:txBody>
          <a:bodyPr/>
          <a:lstStyle/>
          <a:p>
            <a:r>
              <a:rPr lang="en-US" dirty="0" smtClean="0"/>
              <a:t>Take similar weight/or volume of sample on different days/times</a:t>
            </a:r>
          </a:p>
          <a:p>
            <a:r>
              <a:rPr lang="en-US" dirty="0" smtClean="0"/>
              <a:t>Place in refrigerator (3-5 days)</a:t>
            </a:r>
          </a:p>
          <a:p>
            <a:r>
              <a:rPr lang="en-US" dirty="0" smtClean="0"/>
              <a:t>Place an equal amount (weight or volume) of each sample in a clean container</a:t>
            </a:r>
          </a:p>
          <a:p>
            <a:r>
              <a:rPr lang="en-US" dirty="0" smtClean="0"/>
              <a:t>Mix slightly</a:t>
            </a:r>
          </a:p>
          <a:p>
            <a:r>
              <a:rPr lang="en-US" dirty="0" smtClean="0"/>
              <a:t>Then fill a 1 gallon zipper bag for analysis</a:t>
            </a:r>
          </a:p>
          <a:p>
            <a:endParaRPr lang="en-US" dirty="0"/>
          </a:p>
        </p:txBody>
      </p:sp>
    </p:spTree>
    <p:extLst>
      <p:ext uri="{BB962C8B-B14F-4D97-AF65-F5344CB8AC3E}">
        <p14:creationId xmlns:p14="http://schemas.microsoft.com/office/powerpoint/2010/main" val="265963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Forage analysis is often overlooked as a management tool</a:t>
            </a:r>
          </a:p>
          <a:p>
            <a:endParaRPr lang="en-US" dirty="0"/>
          </a:p>
          <a:p>
            <a:r>
              <a:rPr lang="en-US" dirty="0" smtClean="0"/>
              <a:t>Feedstuffs variation </a:t>
            </a:r>
            <a:r>
              <a:rPr lang="en-US" dirty="0" smtClean="0"/>
              <a:t>can be potentially be </a:t>
            </a:r>
            <a:r>
              <a:rPr lang="en-US" dirty="0" smtClean="0"/>
              <a:t>huge</a:t>
            </a:r>
          </a:p>
          <a:p>
            <a:endParaRPr lang="en-US" dirty="0"/>
          </a:p>
          <a:p>
            <a:r>
              <a:rPr lang="en-US" dirty="0" smtClean="0"/>
              <a:t>Poor sampling technique or protocols create more problems than producers think </a:t>
            </a:r>
          </a:p>
          <a:p>
            <a:pPr marL="0" indent="0">
              <a:buNone/>
            </a:pPr>
            <a:endParaRPr lang="en-US" dirty="0" smtClean="0"/>
          </a:p>
          <a:p>
            <a:pPr marL="457200" lvl="1"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288772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6800" y="1295400"/>
            <a:ext cx="7318462" cy="4874882"/>
          </a:xfrm>
          <a:prstGeom prst="rect">
            <a:avLst/>
          </a:prstGeom>
        </p:spPr>
      </p:pic>
      <p:sp>
        <p:nvSpPr>
          <p:cNvPr id="5" name="TextBox 4"/>
          <p:cNvSpPr txBox="1"/>
          <p:nvPr/>
        </p:nvSpPr>
        <p:spPr>
          <a:xfrm>
            <a:off x="1219200" y="381000"/>
            <a:ext cx="7315200" cy="830997"/>
          </a:xfrm>
          <a:prstGeom prst="rect">
            <a:avLst/>
          </a:prstGeom>
          <a:noFill/>
        </p:spPr>
        <p:txBody>
          <a:bodyPr wrap="square" rtlCol="0">
            <a:spAutoFit/>
          </a:bodyPr>
          <a:lstStyle/>
          <a:p>
            <a:r>
              <a:rPr lang="en-US" sz="4800" dirty="0" smtClean="0"/>
              <a:t>Accuracy and Precision</a:t>
            </a:r>
            <a:endParaRPr lang="en-US" sz="4800" dirty="0"/>
          </a:p>
        </p:txBody>
      </p:sp>
    </p:spTree>
    <p:extLst>
      <p:ext uri="{BB962C8B-B14F-4D97-AF65-F5344CB8AC3E}">
        <p14:creationId xmlns:p14="http://schemas.microsoft.com/office/powerpoint/2010/main" val="368509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forage lot ?</a:t>
            </a:r>
            <a:endParaRPr lang="en-US" dirty="0"/>
          </a:p>
        </p:txBody>
      </p:sp>
      <p:sp>
        <p:nvSpPr>
          <p:cNvPr id="3" name="Content Placeholder 2"/>
          <p:cNvSpPr>
            <a:spLocks noGrp="1"/>
          </p:cNvSpPr>
          <p:nvPr>
            <p:ph idx="1"/>
          </p:nvPr>
        </p:nvSpPr>
        <p:spPr>
          <a:xfrm>
            <a:off x="454269" y="1143000"/>
            <a:ext cx="8229600" cy="4525963"/>
          </a:xfrm>
        </p:spPr>
        <p:txBody>
          <a:bodyPr/>
          <a:lstStyle/>
          <a:p>
            <a:r>
              <a:rPr lang="en-US" dirty="0"/>
              <a:t>A forage lot consists of forage harvested from one </a:t>
            </a:r>
            <a:r>
              <a:rPr lang="en-US" dirty="0" smtClean="0"/>
              <a:t>field:</a:t>
            </a:r>
          </a:p>
          <a:p>
            <a:pPr lvl="1"/>
            <a:r>
              <a:rPr lang="en-US" dirty="0" smtClean="0"/>
              <a:t> </a:t>
            </a:r>
            <a:r>
              <a:rPr lang="en-US" dirty="0"/>
              <a:t>at the same cutting and maturity within a 48-hour period </a:t>
            </a:r>
            <a:endParaRPr lang="en-US" dirty="0" smtClean="0"/>
          </a:p>
          <a:p>
            <a:pPr lvl="1"/>
            <a:r>
              <a:rPr lang="en-US" dirty="0" smtClean="0"/>
              <a:t>Usually </a:t>
            </a:r>
            <a:r>
              <a:rPr lang="en-US" dirty="0"/>
              <a:t>contains fewer than 100 tons of hay. </a:t>
            </a:r>
            <a:endParaRPr lang="en-US" dirty="0" smtClean="0"/>
          </a:p>
          <a:p>
            <a:pPr lvl="1"/>
            <a:endParaRPr lang="en-US" dirty="0"/>
          </a:p>
          <a:p>
            <a:pPr lvl="1"/>
            <a:r>
              <a:rPr lang="en-US" dirty="0" smtClean="0"/>
              <a:t>A </a:t>
            </a:r>
            <a:r>
              <a:rPr lang="en-US" dirty="0"/>
              <a:t>forage lot should be similar for forage type, field (soil type), cutting date, maturity, variety, weed infestation, type of harvest equipment, weather during growth and harvest and storage conditions.</a:t>
            </a:r>
          </a:p>
          <a:p>
            <a:endParaRPr lang="en-US" dirty="0"/>
          </a:p>
        </p:txBody>
      </p:sp>
    </p:spTree>
    <p:extLst>
      <p:ext uri="{BB962C8B-B14F-4D97-AF65-F5344CB8AC3E}">
        <p14:creationId xmlns:p14="http://schemas.microsoft.com/office/powerpoint/2010/main" val="315514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Uniform Lots of Hay</a:t>
            </a:r>
            <a:endParaRPr lang="en-US" dirty="0"/>
          </a:p>
        </p:txBody>
      </p:sp>
      <p:graphicFrame>
        <p:nvGraphicFramePr>
          <p:cNvPr id="4" name="Content Placeholder 3"/>
          <p:cNvGraphicFramePr>
            <a:graphicFrameLocks noGrp="1"/>
          </p:cNvGraphicFramePr>
          <p:nvPr>
            <p:ph idx="1"/>
            <p:extLst/>
          </p:nvPr>
        </p:nvGraphicFramePr>
        <p:xfrm>
          <a:off x="1314453" y="2057400"/>
          <a:ext cx="6515097" cy="2743200"/>
        </p:xfrm>
        <a:graphic>
          <a:graphicData uri="http://schemas.openxmlformats.org/drawingml/2006/table">
            <a:tbl>
              <a:tblPr firstRow="1" bandRow="1">
                <a:tableStyleId>{5C22544A-7EE6-4342-B048-85BDC9FD1C3A}</a:tableStyleId>
              </a:tblPr>
              <a:tblGrid>
                <a:gridCol w="930728">
                  <a:extLst>
                    <a:ext uri="{9D8B030D-6E8A-4147-A177-3AD203B41FA5}">
                      <a16:colId xmlns:a16="http://schemas.microsoft.com/office/drawing/2014/main" val="20000"/>
                    </a:ext>
                  </a:extLst>
                </a:gridCol>
                <a:gridCol w="1180646">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65099">
                  <a:extLst>
                    <a:ext uri="{9D8B030D-6E8A-4147-A177-3AD203B41FA5}">
                      <a16:colId xmlns:a16="http://schemas.microsoft.com/office/drawing/2014/main" val="20003"/>
                    </a:ext>
                  </a:extLst>
                </a:gridCol>
                <a:gridCol w="1110343">
                  <a:extLst>
                    <a:ext uri="{9D8B030D-6E8A-4147-A177-3AD203B41FA5}">
                      <a16:colId xmlns:a16="http://schemas.microsoft.com/office/drawing/2014/main" val="20004"/>
                    </a:ext>
                  </a:extLst>
                </a:gridCol>
                <a:gridCol w="1061357">
                  <a:extLst>
                    <a:ext uri="{9D8B030D-6E8A-4147-A177-3AD203B41FA5}">
                      <a16:colId xmlns:a16="http://schemas.microsoft.com/office/drawing/2014/main" val="20005"/>
                    </a:ext>
                  </a:extLst>
                </a:gridCol>
                <a:gridCol w="800099">
                  <a:extLst>
                    <a:ext uri="{9D8B030D-6E8A-4147-A177-3AD203B41FA5}">
                      <a16:colId xmlns:a16="http://schemas.microsoft.com/office/drawing/2014/main" val="20006"/>
                    </a:ext>
                  </a:extLst>
                </a:gridCol>
              </a:tblGrid>
              <a:tr h="480060">
                <a:tc>
                  <a:txBody>
                    <a:bodyPr/>
                    <a:lstStyle/>
                    <a:p>
                      <a:endParaRPr lang="en-US" sz="2700" dirty="0"/>
                    </a:p>
                  </a:txBody>
                  <a:tcPr marL="68580" marR="68580" marT="34290" marB="34290" anchor="b">
                    <a:solidFill>
                      <a:schemeClr val="bg1">
                        <a:lumMod val="8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700" dirty="0" smtClean="0"/>
                        <a:t>Hay field 1</a:t>
                      </a:r>
                      <a:r>
                        <a:rPr lang="en-US" sz="2700" baseline="30000" dirty="0" smtClean="0"/>
                        <a:t>st</a:t>
                      </a:r>
                      <a:r>
                        <a:rPr lang="en-US" sz="2700" dirty="0" smtClean="0"/>
                        <a:t> cut</a:t>
                      </a:r>
                      <a:endParaRPr lang="en-US" sz="2700" dirty="0"/>
                    </a:p>
                  </a:txBody>
                  <a:tcPr marL="68580" marR="68580" marT="34290" marB="34290" anchor="b"/>
                </a:tc>
                <a:tc hMerge="1">
                  <a:txBody>
                    <a:bodyPr/>
                    <a:lstStyle/>
                    <a:p>
                      <a:endParaRPr lang="en-US" dirty="0"/>
                    </a:p>
                  </a:txBody>
                  <a:tcPr/>
                </a:tc>
                <a:tc>
                  <a:txBody>
                    <a:bodyPr/>
                    <a:lstStyle/>
                    <a:p>
                      <a:endParaRPr lang="en-US" sz="900" dirty="0"/>
                    </a:p>
                  </a:txBody>
                  <a:tcPr marL="68580" marR="68580" marT="34290" marB="34290" anchor="b">
                    <a:solidFill>
                      <a:schemeClr val="bg1">
                        <a:lumMod val="75000"/>
                      </a:schemeClr>
                    </a:solidFill>
                  </a:tcPr>
                </a:tc>
                <a:tc gridSpan="3">
                  <a:txBody>
                    <a:bodyPr/>
                    <a:lstStyle/>
                    <a:p>
                      <a:pPr algn="ctr"/>
                      <a:r>
                        <a:rPr lang="en-US" sz="2700" dirty="0" smtClean="0"/>
                        <a:t>Hay field 2</a:t>
                      </a:r>
                      <a:r>
                        <a:rPr lang="en-US" sz="2700" baseline="30000" dirty="0" smtClean="0"/>
                        <a:t>nd</a:t>
                      </a:r>
                      <a:r>
                        <a:rPr lang="en-US" sz="2700" dirty="0" smtClean="0"/>
                        <a:t> cut</a:t>
                      </a:r>
                      <a:endParaRPr lang="en-US" sz="2700" dirty="0"/>
                    </a:p>
                  </a:txBody>
                  <a:tcPr marL="68580" marR="68580" marT="34290" marB="34290" anchor="b"/>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748790">
                <a:tc>
                  <a:txBody>
                    <a:bodyPr/>
                    <a:lstStyle/>
                    <a:p>
                      <a:endParaRPr lang="en-US" sz="2000"/>
                    </a:p>
                  </a:txBody>
                  <a:tcPr marL="68580" marR="68580" marT="34290" marB="34290" anchor="b"/>
                </a:tc>
                <a:tc>
                  <a:txBody>
                    <a:bodyPr/>
                    <a:lstStyle/>
                    <a:p>
                      <a:r>
                        <a:rPr lang="en-US" sz="2000" dirty="0" smtClean="0"/>
                        <a:t>Grass infested</a:t>
                      </a:r>
                      <a:endParaRPr lang="en-US" sz="2000" dirty="0"/>
                    </a:p>
                  </a:txBody>
                  <a:tcPr marL="68580" marR="68580" marT="34290" marB="34290" anchor="ctr">
                    <a:solidFill>
                      <a:srgbClr val="00B0F0"/>
                    </a:solidFill>
                  </a:tcPr>
                </a:tc>
                <a:tc>
                  <a:txBody>
                    <a:bodyPr/>
                    <a:lstStyle/>
                    <a:p>
                      <a:r>
                        <a:rPr lang="en-US" sz="2000" dirty="0" smtClean="0"/>
                        <a:t>Pure</a:t>
                      </a:r>
                      <a:endParaRPr lang="en-US" sz="2000" dirty="0"/>
                    </a:p>
                  </a:txBody>
                  <a:tcPr marL="68580" marR="68580" marT="34290" marB="34290" anchor="ctr">
                    <a:solidFill>
                      <a:srgbClr val="00B0F0"/>
                    </a:solidFill>
                  </a:tcPr>
                </a:tc>
                <a:tc>
                  <a:txBody>
                    <a:bodyPr/>
                    <a:lstStyle/>
                    <a:p>
                      <a:endParaRPr lang="en-US" sz="2000" dirty="0"/>
                    </a:p>
                  </a:txBody>
                  <a:tcPr marL="68580" marR="68580" marT="34290" marB="34290" anchor="ctr"/>
                </a:tc>
                <a:tc>
                  <a:txBody>
                    <a:bodyPr/>
                    <a:lstStyle/>
                    <a:p>
                      <a:r>
                        <a:rPr lang="en-US" sz="2000" dirty="0" smtClean="0"/>
                        <a:t>Grass infested</a:t>
                      </a:r>
                      <a:endParaRPr lang="en-US" sz="2000" dirty="0"/>
                    </a:p>
                  </a:txBody>
                  <a:tcPr marL="68580" marR="68580" marT="34290" marB="34290" anchor="ctr">
                    <a:solidFill>
                      <a:srgbClr val="00B0F0"/>
                    </a:solidFill>
                  </a:tcPr>
                </a:tc>
                <a:tc>
                  <a:txBody>
                    <a:bodyPr/>
                    <a:lstStyle/>
                    <a:p>
                      <a:r>
                        <a:rPr lang="en-US" sz="2000" dirty="0" smtClean="0"/>
                        <a:t>Pure</a:t>
                      </a:r>
                    </a:p>
                    <a:p>
                      <a:endParaRPr lang="en-US" sz="2000" dirty="0" smtClean="0"/>
                    </a:p>
                    <a:p>
                      <a:r>
                        <a:rPr lang="en-US" sz="2000" dirty="0" smtClean="0"/>
                        <a:t>Rain Damage</a:t>
                      </a:r>
                      <a:endParaRPr lang="en-US" sz="2000" dirty="0"/>
                    </a:p>
                  </a:txBody>
                  <a:tcPr marL="68580" marR="68580" marT="34290" marB="34290" anchor="ctr">
                    <a:solidFill>
                      <a:srgbClr val="00B0F0"/>
                    </a:solidFill>
                  </a:tcPr>
                </a:tc>
                <a:tc>
                  <a:txBody>
                    <a:bodyPr/>
                    <a:lstStyle/>
                    <a:p>
                      <a:r>
                        <a:rPr lang="en-US" sz="2000" dirty="0" smtClean="0"/>
                        <a:t>Pure</a:t>
                      </a:r>
                    </a:p>
                    <a:p>
                      <a:endParaRPr lang="en-US" sz="2000" dirty="0" smtClean="0"/>
                    </a:p>
                    <a:p>
                      <a:r>
                        <a:rPr lang="en-US" sz="2000" dirty="0" smtClean="0"/>
                        <a:t>No Rain</a:t>
                      </a:r>
                      <a:endParaRPr lang="en-US" sz="2000" dirty="0"/>
                    </a:p>
                  </a:txBody>
                  <a:tcPr marL="68580" marR="68580" marT="34290" marB="34290" anchor="ctr">
                    <a:solidFill>
                      <a:srgbClr val="00B0F0"/>
                    </a:solidFill>
                  </a:tcPr>
                </a:tc>
                <a:extLst>
                  <a:ext uri="{0D108BD9-81ED-4DB2-BD59-A6C34878D82A}">
                    <a16:rowId xmlns:a16="http://schemas.microsoft.com/office/drawing/2014/main" val="10001"/>
                  </a:ext>
                </a:extLst>
              </a:tr>
              <a:tr h="514350">
                <a:tc>
                  <a:txBody>
                    <a:bodyPr/>
                    <a:lstStyle/>
                    <a:p>
                      <a:r>
                        <a:rPr lang="en-US" sz="2700" dirty="0" smtClean="0"/>
                        <a:t>Lot #</a:t>
                      </a:r>
                      <a:endParaRPr lang="en-US" sz="2700" dirty="0"/>
                    </a:p>
                  </a:txBody>
                  <a:tcPr marL="68580" marR="68580" marT="34290" marB="34290" anchor="b"/>
                </a:tc>
                <a:tc>
                  <a:txBody>
                    <a:bodyPr/>
                    <a:lstStyle/>
                    <a:p>
                      <a:pPr algn="ctr"/>
                      <a:r>
                        <a:rPr lang="en-US" sz="2700" dirty="0" smtClean="0"/>
                        <a:t>1</a:t>
                      </a:r>
                      <a:endParaRPr lang="en-US" sz="2700" dirty="0"/>
                    </a:p>
                  </a:txBody>
                  <a:tcPr marL="68580" marR="68580" marT="34290" marB="34290" anchor="b"/>
                </a:tc>
                <a:tc>
                  <a:txBody>
                    <a:bodyPr/>
                    <a:lstStyle/>
                    <a:p>
                      <a:pPr algn="ctr"/>
                      <a:r>
                        <a:rPr lang="en-US" sz="2700" dirty="0" smtClean="0"/>
                        <a:t>2</a:t>
                      </a:r>
                      <a:endParaRPr lang="en-US" sz="2700" dirty="0"/>
                    </a:p>
                  </a:txBody>
                  <a:tcPr marL="68580" marR="68580" marT="34290" marB="34290" anchor="b"/>
                </a:tc>
                <a:tc>
                  <a:txBody>
                    <a:bodyPr/>
                    <a:lstStyle/>
                    <a:p>
                      <a:pPr algn="ctr"/>
                      <a:endParaRPr lang="en-US" sz="900" dirty="0"/>
                    </a:p>
                  </a:txBody>
                  <a:tcPr marL="68580" marR="68580" marT="34290" marB="34290" anchor="b"/>
                </a:tc>
                <a:tc>
                  <a:txBody>
                    <a:bodyPr/>
                    <a:lstStyle/>
                    <a:p>
                      <a:pPr algn="ctr"/>
                      <a:r>
                        <a:rPr lang="en-US" sz="2700" dirty="0" smtClean="0"/>
                        <a:t>3</a:t>
                      </a:r>
                      <a:endParaRPr lang="en-US" sz="2700" dirty="0"/>
                    </a:p>
                  </a:txBody>
                  <a:tcPr marL="68580" marR="68580" marT="34290" marB="34290" anchor="b"/>
                </a:tc>
                <a:tc>
                  <a:txBody>
                    <a:bodyPr/>
                    <a:lstStyle/>
                    <a:p>
                      <a:pPr algn="ctr"/>
                      <a:r>
                        <a:rPr lang="en-US" sz="2700" dirty="0" smtClean="0"/>
                        <a:t>4</a:t>
                      </a:r>
                      <a:endParaRPr lang="en-US" sz="2700" dirty="0"/>
                    </a:p>
                  </a:txBody>
                  <a:tcPr marL="68580" marR="68580" marT="34290" marB="34290" anchor="b"/>
                </a:tc>
                <a:tc>
                  <a:txBody>
                    <a:bodyPr/>
                    <a:lstStyle/>
                    <a:p>
                      <a:pPr algn="ctr"/>
                      <a:r>
                        <a:rPr lang="en-US" sz="2700" dirty="0" smtClean="0"/>
                        <a:t>5</a:t>
                      </a:r>
                      <a:endParaRPr lang="en-US" sz="2700" dirty="0"/>
                    </a:p>
                  </a:txBody>
                  <a:tcPr marL="68580" marR="68580" marT="34290" marB="3429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187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Bales</a:t>
            </a:r>
            <a:endParaRPr lang="en-US" dirty="0"/>
          </a:p>
        </p:txBody>
      </p:sp>
      <p:sp>
        <p:nvSpPr>
          <p:cNvPr id="3" name="Content Placeholder 2"/>
          <p:cNvSpPr>
            <a:spLocks noGrp="1"/>
          </p:cNvSpPr>
          <p:nvPr>
            <p:ph idx="1"/>
          </p:nvPr>
        </p:nvSpPr>
        <p:spPr/>
        <p:txBody>
          <a:bodyPr/>
          <a:lstStyle/>
          <a:p>
            <a:r>
              <a:rPr lang="en-US" dirty="0" smtClean="0"/>
              <a:t>Group bales </a:t>
            </a:r>
          </a:p>
          <a:p>
            <a:pPr lvl="1"/>
            <a:r>
              <a:rPr lang="en-US" dirty="0" smtClean="0"/>
              <a:t>Field, source, forage type, Quality</a:t>
            </a:r>
          </a:p>
          <a:p>
            <a:pPr lvl="1"/>
            <a:r>
              <a:rPr lang="en-US" dirty="0" smtClean="0"/>
              <a:t>Risk management (nitrates) </a:t>
            </a:r>
          </a:p>
          <a:p>
            <a:endParaRPr lang="en-US" dirty="0" smtClean="0"/>
          </a:p>
          <a:p>
            <a:r>
              <a:rPr lang="en-US" dirty="0" smtClean="0"/>
              <a:t>Sort and store bales such that group/lots of hay can be identified and maintained during feeding</a:t>
            </a:r>
          </a:p>
          <a:p>
            <a:pPr marL="457200" lvl="1" indent="0">
              <a:buNone/>
            </a:pPr>
            <a:endParaRPr lang="en-US" dirty="0" smtClean="0"/>
          </a:p>
          <a:p>
            <a:endParaRPr lang="en-US" dirty="0" smtClean="0"/>
          </a:p>
          <a:p>
            <a:pPr marL="457200" lvl="1" indent="0">
              <a:buNone/>
            </a:pPr>
            <a:endParaRPr lang="en-US" dirty="0" smtClean="0"/>
          </a:p>
          <a:p>
            <a:endParaRPr lang="en-US" dirty="0" smtClean="0"/>
          </a:p>
        </p:txBody>
      </p:sp>
    </p:spTree>
    <p:extLst>
      <p:ext uri="{BB962C8B-B14F-4D97-AF65-F5344CB8AC3E}">
        <p14:creationId xmlns:p14="http://schemas.microsoft.com/office/powerpoint/2010/main" val="52675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aysamp"/>
          <p:cNvPicPr>
            <a:picLocks noChangeAspect="1" noChangeArrowheads="1"/>
          </p:cNvPicPr>
          <p:nvPr/>
        </p:nvPicPr>
        <p:blipFill>
          <a:blip r:embed="rId3"/>
          <a:srcRect/>
          <a:stretch>
            <a:fillRect/>
          </a:stretch>
        </p:blipFill>
        <p:spPr bwMode="auto">
          <a:xfrm>
            <a:off x="1143000" y="857250"/>
            <a:ext cx="6858000" cy="5143500"/>
          </a:xfrm>
          <a:prstGeom prst="rect">
            <a:avLst/>
          </a:prstGeom>
          <a:noFill/>
          <a:ln w="9525">
            <a:noFill/>
            <a:miter lim="800000"/>
            <a:headEnd/>
            <a:tailEnd/>
          </a:ln>
        </p:spPr>
      </p:pic>
    </p:spTree>
    <p:extLst>
      <p:ext uri="{BB962C8B-B14F-4D97-AF65-F5344CB8AC3E}">
        <p14:creationId xmlns:p14="http://schemas.microsoft.com/office/powerpoint/2010/main" val="28897958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457200"/>
            <a:ext cx="5181600" cy="1143000"/>
          </a:xfrm>
        </p:spPr>
        <p:txBody>
          <a:bodyPr/>
          <a:lstStyle/>
          <a:p>
            <a:r>
              <a:rPr lang="en-US" dirty="0" smtClean="0"/>
              <a:t>Sampling bales</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Sample as close to feeding as possible</a:t>
            </a:r>
          </a:p>
          <a:p>
            <a:endParaRPr lang="en-US" dirty="0" smtClean="0"/>
          </a:p>
          <a:p>
            <a:r>
              <a:rPr lang="en-US" dirty="0" smtClean="0"/>
              <a:t>Rule of thumb: Sample 10-20% of bales in lot</a:t>
            </a:r>
          </a:p>
          <a:p>
            <a:pPr lvl="1"/>
            <a:r>
              <a:rPr lang="en-US" dirty="0" smtClean="0"/>
              <a:t>Randomly selected bales </a:t>
            </a:r>
          </a:p>
          <a:p>
            <a:endParaRPr lang="en-US" dirty="0" smtClean="0"/>
          </a:p>
          <a:p>
            <a:r>
              <a:rPr lang="en-US" dirty="0" smtClean="0"/>
              <a:t>Use an approved sampling device</a:t>
            </a:r>
          </a:p>
          <a:p>
            <a:pPr lvl="1"/>
            <a:r>
              <a:rPr lang="en-US" dirty="0" smtClean="0"/>
              <a:t>Many options available</a:t>
            </a:r>
          </a:p>
          <a:p>
            <a:pPr lvl="1"/>
            <a:r>
              <a:rPr lang="en-US" dirty="0" smtClean="0"/>
              <a:t>Ensures consistent stem/leaf ratio</a:t>
            </a:r>
          </a:p>
          <a:p>
            <a:endParaRPr lang="en-US" dirty="0" smtClean="0"/>
          </a:p>
          <a:p>
            <a:pPr marL="457200" lvl="1" indent="0">
              <a:buNone/>
            </a:pPr>
            <a:endParaRPr lang="en-US" dirty="0"/>
          </a:p>
        </p:txBody>
      </p:sp>
      <p:pic>
        <p:nvPicPr>
          <p:cNvPr id="4" name="Picture 3"/>
          <p:cNvPicPr>
            <a:picLocks noChangeAspect="1"/>
          </p:cNvPicPr>
          <p:nvPr/>
        </p:nvPicPr>
        <p:blipFill>
          <a:blip r:embed="rId3"/>
          <a:stretch>
            <a:fillRect/>
          </a:stretch>
        </p:blipFill>
        <p:spPr>
          <a:xfrm>
            <a:off x="838200" y="304800"/>
            <a:ext cx="1467480" cy="1447800"/>
          </a:xfrm>
          <a:prstGeom prst="rect">
            <a:avLst/>
          </a:prstGeom>
        </p:spPr>
      </p:pic>
      <p:pic>
        <p:nvPicPr>
          <p:cNvPr id="5" name="Picture 2" descr="Haysamp"/>
          <p:cNvPicPr>
            <a:picLocks noChangeAspect="1" noChangeArrowheads="1"/>
          </p:cNvPicPr>
          <p:nvPr/>
        </p:nvPicPr>
        <p:blipFill>
          <a:blip r:embed="rId4"/>
          <a:srcRect/>
          <a:stretch>
            <a:fillRect/>
          </a:stretch>
        </p:blipFill>
        <p:spPr bwMode="auto">
          <a:xfrm>
            <a:off x="6629400" y="4267200"/>
            <a:ext cx="2286000" cy="1714500"/>
          </a:xfrm>
          <a:prstGeom prst="rect">
            <a:avLst/>
          </a:prstGeom>
          <a:noFill/>
          <a:ln w="9525">
            <a:noFill/>
            <a:miter lim="800000"/>
            <a:headEnd/>
            <a:tailEnd/>
          </a:ln>
        </p:spPr>
      </p:pic>
    </p:spTree>
    <p:extLst>
      <p:ext uri="{BB962C8B-B14F-4D97-AF65-F5344CB8AC3E}">
        <p14:creationId xmlns:p14="http://schemas.microsoft.com/office/powerpoint/2010/main" val="178902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000" dirty="0"/>
              <a:t>Weathering Damage of Large Round Bales</a:t>
            </a:r>
          </a:p>
        </p:txBody>
      </p:sp>
      <p:sp>
        <p:nvSpPr>
          <p:cNvPr id="6147" name="Rectangle 3"/>
          <p:cNvSpPr>
            <a:spLocks noGrp="1" noChangeArrowheads="1"/>
          </p:cNvSpPr>
          <p:nvPr>
            <p:ph type="body" idx="1"/>
          </p:nvPr>
        </p:nvSpPr>
        <p:spPr/>
        <p:txBody>
          <a:bodyPr/>
          <a:lstStyle/>
          <a:p>
            <a:r>
              <a:rPr lang="en-US" altLang="en-US" b="1" dirty="0"/>
              <a:t>Most damage occurs in the outer 12 inches of the bale</a:t>
            </a:r>
          </a:p>
          <a:p>
            <a:pPr lvl="1"/>
            <a:r>
              <a:rPr lang="en-US" altLang="en-US" b="1" dirty="0"/>
              <a:t>50% of the hay in a bale with a radius of 30 inches is in the outer 9 inches of the bale</a:t>
            </a:r>
          </a:p>
          <a:p>
            <a:pPr lvl="1"/>
            <a:r>
              <a:rPr lang="en-US" altLang="en-US" b="1" dirty="0"/>
              <a:t>Proper core-sampling procedures must be adjusted to consider this change</a:t>
            </a:r>
          </a:p>
          <a:p>
            <a:pPr lvl="1"/>
            <a:endParaRPr lang="en-US" altLang="en-US" b="1" dirty="0"/>
          </a:p>
        </p:txBody>
      </p:sp>
      <p:pic>
        <p:nvPicPr>
          <p:cNvPr id="6148" name="Picture 4" descr="PIC00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495800"/>
            <a:ext cx="224366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7910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11962</TotalTime>
  <Words>1233</Words>
  <Application>Microsoft Office PowerPoint</Application>
  <PresentationFormat>On-screen Show (4:3)</PresentationFormat>
  <Paragraphs>185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ＭＳ Ｐゴシック</vt:lpstr>
      <vt:lpstr>Arial</vt:lpstr>
      <vt:lpstr>Calibri</vt:lpstr>
      <vt:lpstr>Tahoma</vt:lpstr>
      <vt:lpstr>Times New Roman</vt:lpstr>
      <vt:lpstr>Wingdings</vt:lpstr>
      <vt:lpstr>Office Theme</vt:lpstr>
      <vt:lpstr>How to Sample Forages for     Nutrient Analysis</vt:lpstr>
      <vt:lpstr>Collect a Representative Sample of the Forage being Tested</vt:lpstr>
      <vt:lpstr>PowerPoint Presentation</vt:lpstr>
      <vt:lpstr>What is a forage lot ?</vt:lpstr>
      <vt:lpstr>Select Uniform Lots of Hay</vt:lpstr>
      <vt:lpstr>Sampling Bales</vt:lpstr>
      <vt:lpstr>PowerPoint Presentation</vt:lpstr>
      <vt:lpstr>Sampling bales</vt:lpstr>
      <vt:lpstr>Weathering Damage of Large Round Bales</vt:lpstr>
      <vt:lpstr>PowerPoint Presentation</vt:lpstr>
      <vt:lpstr>Hay Composition in Different Depths of Unprotected Large Round Bales</vt:lpstr>
      <vt:lpstr>Sampling Big Squares</vt:lpstr>
      <vt:lpstr>Sampling Silage</vt:lpstr>
      <vt:lpstr>PowerPoint Presentation</vt:lpstr>
      <vt:lpstr>Sampling Silage</vt:lpstr>
      <vt:lpstr>Silage Bags</vt:lpstr>
      <vt:lpstr>Sampling Standing Forage (crop residues, forage sorghum)</vt:lpstr>
      <vt:lpstr>Standing forage</vt:lpstr>
      <vt:lpstr>How do we sample this?</vt:lpstr>
      <vt:lpstr>Composite sampling</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Feeding</dc:title>
  <dc:creator>Tekkie</dc:creator>
  <cp:lastModifiedBy>Dale Blasi</cp:lastModifiedBy>
  <cp:revision>350</cp:revision>
  <cp:lastPrinted>2016-02-15T17:50:34Z</cp:lastPrinted>
  <dcterms:created xsi:type="dcterms:W3CDTF">2012-08-04T16:02:50Z</dcterms:created>
  <dcterms:modified xsi:type="dcterms:W3CDTF">2019-09-30T19:11:14Z</dcterms:modified>
</cp:coreProperties>
</file>