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handoutMasterIdLst>
    <p:handoutMasterId r:id="rId25"/>
  </p:handoutMasterIdLst>
  <p:sldIdLst>
    <p:sldId id="256" r:id="rId2"/>
    <p:sldId id="363" r:id="rId3"/>
    <p:sldId id="360" r:id="rId4"/>
    <p:sldId id="361" r:id="rId5"/>
    <p:sldId id="375" r:id="rId6"/>
    <p:sldId id="359" r:id="rId7"/>
    <p:sldId id="364" r:id="rId8"/>
    <p:sldId id="365" r:id="rId9"/>
    <p:sldId id="322" r:id="rId10"/>
    <p:sldId id="376" r:id="rId11"/>
    <p:sldId id="377" r:id="rId12"/>
    <p:sldId id="378" r:id="rId13"/>
    <p:sldId id="381" r:id="rId14"/>
    <p:sldId id="379" r:id="rId15"/>
    <p:sldId id="380" r:id="rId16"/>
    <p:sldId id="384" r:id="rId17"/>
    <p:sldId id="372" r:id="rId18"/>
    <p:sldId id="373" r:id="rId19"/>
    <p:sldId id="374" r:id="rId20"/>
    <p:sldId id="382" r:id="rId21"/>
    <p:sldId id="383" r:id="rId22"/>
    <p:sldId id="385" r:id="rId2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87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7" autoAdjust="0"/>
    <p:restoredTop sz="86358" autoAdjust="0"/>
  </p:normalViewPr>
  <p:slideViewPr>
    <p:cSldViewPr showGuides="1">
      <p:cViewPr varScale="1">
        <p:scale>
          <a:sx n="100" d="100"/>
          <a:sy n="100" d="100"/>
        </p:scale>
        <p:origin x="1512" y="84"/>
      </p:cViewPr>
      <p:guideLst>
        <p:guide orient="horz" pos="1872"/>
        <p:guide pos="2880"/>
      </p:guideLst>
    </p:cSldViewPr>
  </p:slideViewPr>
  <p:outlineViewPr>
    <p:cViewPr>
      <p:scale>
        <a:sx n="33" d="100"/>
        <a:sy n="33" d="100"/>
      </p:scale>
      <p:origin x="0" y="-10260"/>
    </p:cViewPr>
  </p:outlineViewPr>
  <p:notesTextViewPr>
    <p:cViewPr>
      <p:scale>
        <a:sx n="3" d="2"/>
        <a:sy n="3" d="2"/>
      </p:scale>
      <p:origin x="0" y="0"/>
    </p:cViewPr>
  </p:notesTextViewPr>
  <p:sorterViewPr>
    <p:cViewPr varScale="1">
      <p:scale>
        <a:sx n="1" d="1"/>
        <a:sy n="1" d="1"/>
      </p:scale>
      <p:origin x="0" y="-4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lvl1pPr defTabSz="923021">
              <a:defRPr sz="1200">
                <a:latin typeface="Arial" charset="0"/>
              </a:defRPr>
            </a:lvl1pPr>
          </a:lstStyle>
          <a:p>
            <a:pPr>
              <a:defRPr/>
            </a:pPr>
            <a:endParaRPr lang="en-US"/>
          </a:p>
        </p:txBody>
      </p:sp>
      <p:sp>
        <p:nvSpPr>
          <p:cNvPr id="4608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lvl1pPr algn="r" defTabSz="923021">
              <a:defRPr sz="1200">
                <a:latin typeface="Arial" charset="0"/>
              </a:defRPr>
            </a:lvl1pPr>
          </a:lstStyle>
          <a:p>
            <a:pPr>
              <a:defRPr/>
            </a:pPr>
            <a:endParaRPr lang="en-US"/>
          </a:p>
        </p:txBody>
      </p:sp>
      <p:sp>
        <p:nvSpPr>
          <p:cNvPr id="4608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2297" tIns="46148" rIns="92297" bIns="46148" numCol="1" anchor="b" anchorCtr="0" compatLnSpc="1">
            <a:prstTxWarp prst="textNoShape">
              <a:avLst/>
            </a:prstTxWarp>
          </a:bodyPr>
          <a:lstStyle>
            <a:lvl1pPr defTabSz="923021">
              <a:defRPr sz="1200">
                <a:latin typeface="Arial" charset="0"/>
              </a:defRPr>
            </a:lvl1pPr>
          </a:lstStyle>
          <a:p>
            <a:pPr>
              <a:defRPr/>
            </a:pPr>
            <a:endParaRPr lang="en-US"/>
          </a:p>
        </p:txBody>
      </p:sp>
      <p:sp>
        <p:nvSpPr>
          <p:cNvPr id="4608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2297" tIns="46148" rIns="92297" bIns="46148" numCol="1" anchor="b" anchorCtr="0" compatLnSpc="1">
            <a:prstTxWarp prst="textNoShape">
              <a:avLst/>
            </a:prstTxWarp>
          </a:bodyPr>
          <a:lstStyle>
            <a:lvl1pPr algn="r" defTabSz="922338">
              <a:defRPr sz="1200"/>
            </a:lvl1pPr>
          </a:lstStyle>
          <a:p>
            <a:fld id="{28918BDB-5C69-4A27-87E7-620A7C0DFA11}" type="slidenum">
              <a:rPr lang="en-US" altLang="en-US"/>
              <a:pPr/>
              <a:t>‹#›</a:t>
            </a:fld>
            <a:endParaRPr lang="en-US" altLang="en-US"/>
          </a:p>
        </p:txBody>
      </p:sp>
    </p:spTree>
    <p:extLst>
      <p:ext uri="{BB962C8B-B14F-4D97-AF65-F5344CB8AC3E}">
        <p14:creationId xmlns:p14="http://schemas.microsoft.com/office/powerpoint/2010/main" val="412399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lvl1pPr defTabSz="923021">
              <a:defRPr sz="1200">
                <a:latin typeface="Arial" charset="0"/>
              </a:defRPr>
            </a:lvl1pPr>
          </a:lstStyle>
          <a:p>
            <a:pPr>
              <a:defRPr/>
            </a:pPr>
            <a:endParaRPr lang="en-US"/>
          </a:p>
        </p:txBody>
      </p:sp>
      <p:sp>
        <p:nvSpPr>
          <p:cNvPr id="2253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lvl1pPr algn="r" defTabSz="923021">
              <a:defRPr sz="1200">
                <a:latin typeface="Arial"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2297" tIns="46148" rIns="92297" bIns="4614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2297" tIns="46148" rIns="92297" bIns="46148" numCol="1" anchor="b" anchorCtr="0" compatLnSpc="1">
            <a:prstTxWarp prst="textNoShape">
              <a:avLst/>
            </a:prstTxWarp>
          </a:bodyPr>
          <a:lstStyle>
            <a:lvl1pPr defTabSz="923021">
              <a:defRPr sz="12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2297" tIns="46148" rIns="92297" bIns="46148" numCol="1" anchor="b" anchorCtr="0" compatLnSpc="1">
            <a:prstTxWarp prst="textNoShape">
              <a:avLst/>
            </a:prstTxWarp>
          </a:bodyPr>
          <a:lstStyle>
            <a:lvl1pPr algn="r" defTabSz="922338">
              <a:defRPr sz="1200"/>
            </a:lvl1pPr>
          </a:lstStyle>
          <a:p>
            <a:fld id="{0C9629A8-7DBD-4A6A-BFBD-F24D6FC14995}" type="slidenum">
              <a:rPr lang="en-US" altLang="en-US"/>
              <a:pPr/>
              <a:t>‹#›</a:t>
            </a:fld>
            <a:endParaRPr lang="en-US" altLang="en-US"/>
          </a:p>
        </p:txBody>
      </p:sp>
    </p:spTree>
    <p:extLst>
      <p:ext uri="{BB962C8B-B14F-4D97-AF65-F5344CB8AC3E}">
        <p14:creationId xmlns:p14="http://schemas.microsoft.com/office/powerpoint/2010/main" val="4161664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dirty="0"/>
              <a:t>An analytical report from a laboratory can be overwhelming.  With terms like as fed, dry matter, Acid detergent fiber, and many other terms that most people are not familiar with. </a:t>
            </a:r>
          </a:p>
          <a:p>
            <a:endParaRPr lang="en-US" sz="1600" b="1" i="1" dirty="0"/>
          </a:p>
          <a:p>
            <a:r>
              <a:rPr lang="en-US" sz="1600" b="1" i="1" dirty="0"/>
              <a:t>The presentation discusses the basic analytical procedures and define some of the common terms associated with forage analysis.  </a:t>
            </a:r>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2</a:t>
            </a:fld>
            <a:endParaRPr lang="en-US" altLang="en-US"/>
          </a:p>
        </p:txBody>
      </p:sp>
    </p:spTree>
    <p:extLst>
      <p:ext uri="{BB962C8B-B14F-4D97-AF65-F5344CB8AC3E}">
        <p14:creationId xmlns:p14="http://schemas.microsoft.com/office/powerpoint/2010/main" val="92193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More reliably predicts the feeding value of feedstuffs as it accounts for the energy associated with feces, urine, gas, heat production by the animal and the purpose for which the feed is being used by the animal.</a:t>
            </a:r>
          </a:p>
          <a:p>
            <a:endParaRPr lang="en-US" b="1" dirty="0"/>
          </a:p>
          <a:p>
            <a:r>
              <a:rPr lang="en-US" b="1" dirty="0"/>
              <a:t>An animal fed at maintenance, uses the energy within a feedstuff very efficiently, thus the slope of the line is steeper. An animal being fed to gain weight or produce milk, uses energy with a different level of efficiently, typically less, so the line is flatter. </a:t>
            </a:r>
          </a:p>
          <a:p>
            <a:endParaRPr lang="en-US" b="1" dirty="0"/>
          </a:p>
          <a:p>
            <a:r>
              <a:rPr lang="en-US" b="1" dirty="0"/>
              <a:t>This systems takes those efficiencies into account and does a very good job of predicting animal performance. </a:t>
            </a:r>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12</a:t>
            </a:fld>
            <a:endParaRPr lang="en-US" altLang="en-US"/>
          </a:p>
        </p:txBody>
      </p:sp>
    </p:spTree>
    <p:extLst>
      <p:ext uri="{BB962C8B-B14F-4D97-AF65-F5344CB8AC3E}">
        <p14:creationId xmlns:p14="http://schemas.microsoft.com/office/powerpoint/2010/main" val="1939296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a sample of some of the many equations</a:t>
            </a:r>
            <a:r>
              <a:rPr lang="en-US" b="1" baseline="0" dirty="0"/>
              <a:t> that are used by labs to calculate energy estimates. </a:t>
            </a:r>
          </a:p>
          <a:p>
            <a:endParaRPr lang="en-US" b="1" baseline="0" dirty="0"/>
          </a:p>
          <a:p>
            <a:r>
              <a:rPr lang="en-US" b="1" baseline="0" dirty="0"/>
              <a:t>Notice that there are equations for different types of forages and feedstuffs. This is one of the reasons that labelling a sample is important, so the lab uses the most appropriate equation. </a:t>
            </a:r>
            <a:endParaRPr lang="en-US" b="1" dirty="0"/>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13</a:t>
            </a:fld>
            <a:endParaRPr lang="en-US" altLang="en-US"/>
          </a:p>
        </p:txBody>
      </p:sp>
    </p:spTree>
    <p:extLst>
      <p:ext uri="{BB962C8B-B14F-4D97-AF65-F5344CB8AC3E}">
        <p14:creationId xmlns:p14="http://schemas.microsoft.com/office/powerpoint/2010/main" val="934338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Relative feed value is not an energy estimate it is essentially</a:t>
            </a:r>
            <a:r>
              <a:rPr lang="en-US" b="1" baseline="0" dirty="0"/>
              <a:t> an index created to rank alfalfa and has no specific units or meaning associated with the term. </a:t>
            </a:r>
            <a:endParaRPr lang="en-US" b="1" dirty="0"/>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14</a:t>
            </a:fld>
            <a:endParaRPr lang="en-US" altLang="en-US"/>
          </a:p>
        </p:txBody>
      </p:sp>
    </p:spTree>
    <p:extLst>
      <p:ext uri="{BB962C8B-B14F-4D97-AF65-F5344CB8AC3E}">
        <p14:creationId xmlns:p14="http://schemas.microsoft.com/office/powerpoint/2010/main" val="3818011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table illustrates the relative changes</a:t>
            </a:r>
            <a:r>
              <a:rPr lang="en-US" b="1" baseline="0" dirty="0"/>
              <a:t> that occur in CP, ADF, NDF, TDN, and RFV that occur as maturity of alfalfa advances. </a:t>
            </a:r>
          </a:p>
          <a:p>
            <a:endParaRPr lang="en-US" b="1" baseline="0" dirty="0"/>
          </a:p>
          <a:p>
            <a:r>
              <a:rPr lang="en-US" b="1" baseline="0" dirty="0"/>
              <a:t>Note that as the plant matures, CP goes down, ADF goes up, TDN and RFV go down. </a:t>
            </a:r>
            <a:endParaRPr lang="en-US" b="1" dirty="0"/>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15</a:t>
            </a:fld>
            <a:endParaRPr lang="en-US" altLang="en-US"/>
          </a:p>
        </p:txBody>
      </p:sp>
    </p:spTree>
    <p:extLst>
      <p:ext uri="{BB962C8B-B14F-4D97-AF65-F5344CB8AC3E}">
        <p14:creationId xmlns:p14="http://schemas.microsoft.com/office/powerpoint/2010/main" val="2933347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NIRS Analysis</a:t>
            </a:r>
            <a:r>
              <a:rPr lang="en-US" baseline="0" dirty="0"/>
              <a:t> is rapid analytical procedure that is offered by many commercial labs. It is often the cheapest analytical package.</a:t>
            </a:r>
            <a:endParaRPr lang="en-US" dirty="0"/>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17</a:t>
            </a:fld>
            <a:endParaRPr lang="en-US" altLang="en-US"/>
          </a:p>
        </p:txBody>
      </p:sp>
    </p:spTree>
    <p:extLst>
      <p:ext uri="{BB962C8B-B14F-4D97-AF65-F5344CB8AC3E}">
        <p14:creationId xmlns:p14="http://schemas.microsoft.com/office/powerpoint/2010/main" val="37768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a:t>
            </a:r>
            <a:r>
              <a:rPr lang="en-US" b="1" baseline="0" dirty="0"/>
              <a:t> basic concept of an NIR analysis is illustrated. </a:t>
            </a:r>
          </a:p>
          <a:p>
            <a:endParaRPr lang="en-US" b="1" baseline="0" dirty="0"/>
          </a:p>
          <a:p>
            <a:r>
              <a:rPr lang="en-US" b="1" baseline="0" dirty="0"/>
              <a:t>The data used to generate the equation is typically generated from values obtained via wet traditional chemistry methods of analysis. </a:t>
            </a:r>
            <a:endParaRPr lang="en-US" b="1" dirty="0"/>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18</a:t>
            </a:fld>
            <a:endParaRPr lang="en-US" altLang="en-US"/>
          </a:p>
        </p:txBody>
      </p:sp>
    </p:spTree>
    <p:extLst>
      <p:ext uri="{BB962C8B-B14F-4D97-AF65-F5344CB8AC3E}">
        <p14:creationId xmlns:p14="http://schemas.microsoft.com/office/powerpoint/2010/main" val="3369977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NIR</a:t>
            </a:r>
            <a:r>
              <a:rPr lang="en-US" b="1" baseline="0" dirty="0"/>
              <a:t> is an good analytical method, it works well with common forages such as alfalfa, and has the advantage of being lower cost. However, NIR may not be the best analytical method for trouble-shooting problems or bunk samples that may have many different ingredients. </a:t>
            </a:r>
            <a:endParaRPr lang="en-US" b="1" dirty="0"/>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19</a:t>
            </a:fld>
            <a:endParaRPr lang="en-US" altLang="en-US"/>
          </a:p>
        </p:txBody>
      </p:sp>
    </p:spTree>
    <p:extLst>
      <p:ext uri="{BB962C8B-B14F-4D97-AF65-F5344CB8AC3E}">
        <p14:creationId xmlns:p14="http://schemas.microsoft.com/office/powerpoint/2010/main" val="2730611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20</a:t>
            </a:fld>
            <a:endParaRPr lang="en-US" altLang="en-US"/>
          </a:p>
        </p:txBody>
      </p:sp>
    </p:spTree>
    <p:extLst>
      <p:ext uri="{BB962C8B-B14F-4D97-AF65-F5344CB8AC3E}">
        <p14:creationId xmlns:p14="http://schemas.microsoft.com/office/powerpoint/2010/main" val="220262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a:t>
            </a:r>
            <a:r>
              <a:rPr lang="en-US" b="1" baseline="0" dirty="0"/>
              <a:t> slide attempts to put a value on forage testing, in terms of the amount of supplement required to supply the amount of protein supplied by a 1% different in crude protein content of a forage. </a:t>
            </a:r>
          </a:p>
          <a:p>
            <a:endParaRPr lang="en-US" b="1" baseline="0" dirty="0"/>
          </a:p>
          <a:p>
            <a:r>
              <a:rPr lang="en-US" b="1" baseline="0" dirty="0"/>
              <a:t>Please note the Value of the supplement may need to be changed, based on current prices.</a:t>
            </a:r>
            <a:endParaRPr lang="en-US" b="1" dirty="0"/>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21</a:t>
            </a:fld>
            <a:endParaRPr lang="en-US" altLang="en-US"/>
          </a:p>
        </p:txBody>
      </p:sp>
    </p:spTree>
    <p:extLst>
      <p:ext uri="{BB962C8B-B14F-4D97-AF65-F5344CB8AC3E}">
        <p14:creationId xmlns:p14="http://schemas.microsoft.com/office/powerpoint/2010/main" val="255108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is often overlooked.. the reason we analyze feedstuffs is animal performance. </a:t>
            </a:r>
          </a:p>
          <a:p>
            <a:endParaRPr lang="en-US" b="1" dirty="0"/>
          </a:p>
          <a:p>
            <a:endParaRPr lang="en-US" b="1" dirty="0"/>
          </a:p>
          <a:p>
            <a:r>
              <a:rPr lang="en-US" b="1" dirty="0"/>
              <a:t>The absolute best method of evaluating the quality of any feedstuff  is to simply feed it to an animal or group of animals maintained in a controlled environment and record the performance of those animals. </a:t>
            </a:r>
          </a:p>
          <a:p>
            <a:endParaRPr lang="en-US" b="1" dirty="0"/>
          </a:p>
          <a:p>
            <a:r>
              <a:rPr lang="en-US" b="1" dirty="0"/>
              <a:t>This would take a tremendous amount of time and would be very expensive. </a:t>
            </a:r>
          </a:p>
          <a:p>
            <a:endParaRPr lang="en-US" b="1" dirty="0"/>
          </a:p>
          <a:p>
            <a:r>
              <a:rPr lang="en-US" b="1" dirty="0"/>
              <a:t>Analyzing feedstuffs/forages in a lab and determine the chemical composition of the feed provides a rapid, relatively economic means of gathering information about a feedstuff that may be used to predict animal performance.</a:t>
            </a:r>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3</a:t>
            </a:fld>
            <a:endParaRPr lang="en-US" altLang="en-US"/>
          </a:p>
        </p:txBody>
      </p:sp>
    </p:spTree>
    <p:extLst>
      <p:ext uri="{BB962C8B-B14F-4D97-AF65-F5344CB8AC3E}">
        <p14:creationId xmlns:p14="http://schemas.microsoft.com/office/powerpoint/2010/main" val="1803577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4 basic components of a nutrient analysis of feedstuffs plus the analysis of minerals </a:t>
            </a:r>
          </a:p>
          <a:p>
            <a:endParaRPr lang="en-US" b="1" dirty="0"/>
          </a:p>
          <a:p>
            <a:pPr marL="228600" indent="-228600">
              <a:buAutoNum type="arabicPeriod"/>
            </a:pPr>
            <a:r>
              <a:rPr lang="en-US" b="1" dirty="0"/>
              <a:t>Moisture</a:t>
            </a:r>
          </a:p>
          <a:p>
            <a:pPr marL="228600" indent="-228600">
              <a:buAutoNum type="arabicPeriod"/>
            </a:pPr>
            <a:r>
              <a:rPr lang="en-US" b="1" dirty="0"/>
              <a:t>Total Nitrogen, which is used to calculate crude protein</a:t>
            </a:r>
          </a:p>
          <a:p>
            <a:pPr marL="228600" indent="-228600">
              <a:buAutoNum type="arabicPeriod"/>
            </a:pPr>
            <a:r>
              <a:rPr lang="en-US" b="1" dirty="0"/>
              <a:t>Acid Detergent fiber which is used to calculated the various estimates of energy commonly used (TDN, Net Energy for Maintenance)</a:t>
            </a:r>
          </a:p>
          <a:p>
            <a:pPr marL="228600" indent="-228600">
              <a:buAutoNum type="arabicPeriod"/>
            </a:pPr>
            <a:r>
              <a:rPr lang="en-US" b="1" dirty="0"/>
              <a:t>Neutral Detergent fiber which is used with ADF to calculate RFV </a:t>
            </a:r>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5</a:t>
            </a:fld>
            <a:endParaRPr lang="en-US" altLang="en-US"/>
          </a:p>
        </p:txBody>
      </p:sp>
    </p:spTree>
    <p:extLst>
      <p:ext uri="{BB962C8B-B14F-4D97-AF65-F5344CB8AC3E}">
        <p14:creationId xmlns:p14="http://schemas.microsoft.com/office/powerpoint/2010/main" val="359546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Moisture or Dry matter determination is the most simple analytical procedures, but it is the most important because all other nutrients are reported on dry matter basis so the dry matter is used to calculate all the other values on an analysis. </a:t>
            </a:r>
          </a:p>
          <a:p>
            <a:endParaRPr lang="en-US" b="1" dirty="0"/>
          </a:p>
          <a:p>
            <a:r>
              <a:rPr lang="en-US" b="1" dirty="0"/>
              <a:t>Secondly this is the analysis that allows us to compare very different feeds such as silage and straw. </a:t>
            </a:r>
          </a:p>
          <a:p>
            <a:endParaRPr lang="en-US" b="1" dirty="0"/>
          </a:p>
          <a:p>
            <a:r>
              <a:rPr lang="en-US" b="1" dirty="0"/>
              <a:t>The procedure is relatively simple for dry forages. The sample is sampling placed in an oven at 100-105 degrees for 24 hours </a:t>
            </a:r>
          </a:p>
          <a:p>
            <a:endParaRPr lang="en-US" b="1" dirty="0"/>
          </a:p>
          <a:p>
            <a:r>
              <a:rPr lang="en-US" b="1" dirty="0"/>
              <a:t>Wet forages are typically subjected to a 2 stage process by first drying at a lower temperature and then the 100-105. This minimizes the amount of nutrients that could be lost in the drying process. </a:t>
            </a:r>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6</a:t>
            </a:fld>
            <a:endParaRPr lang="en-US" altLang="en-US"/>
          </a:p>
        </p:txBody>
      </p:sp>
    </p:spTree>
    <p:extLst>
      <p:ext uri="{BB962C8B-B14F-4D97-AF65-F5344CB8AC3E}">
        <p14:creationId xmlns:p14="http://schemas.microsoft.com/office/powerpoint/2010/main" val="305873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Crude protein is determined by measuring the amount of Nitrogen within a sample. </a:t>
            </a:r>
          </a:p>
          <a:p>
            <a:endParaRPr lang="en-US" b="1" dirty="0"/>
          </a:p>
          <a:p>
            <a:r>
              <a:rPr lang="en-US" b="1" dirty="0"/>
              <a:t>There are 2 methods used the </a:t>
            </a:r>
            <a:r>
              <a:rPr lang="en-US" b="1" dirty="0" err="1"/>
              <a:t>Kjeldahl</a:t>
            </a:r>
            <a:r>
              <a:rPr lang="en-US" b="1" dirty="0"/>
              <a:t> analysis which originated in Germany and goes back well over 100 years. </a:t>
            </a:r>
          </a:p>
          <a:p>
            <a:endParaRPr lang="en-US" b="1" dirty="0"/>
          </a:p>
          <a:p>
            <a:r>
              <a:rPr lang="en-US" b="1" dirty="0"/>
              <a:t>The second method is total combustion where a small sample (less than 250 mg) of the feedstuff is placed in a machine and burned. The gases produced are collected and the amount of Nitrogen produce is evaluated. This is a very rapid approximately 4 minutes per sample</a:t>
            </a:r>
          </a:p>
          <a:p>
            <a:endParaRPr lang="en-US" b="1" dirty="0"/>
          </a:p>
          <a:p>
            <a:r>
              <a:rPr lang="en-US" b="1" dirty="0"/>
              <a:t>Crude protein is calculated by multiplying nitrogen by 6.25</a:t>
            </a:r>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7</a:t>
            </a:fld>
            <a:endParaRPr lang="en-US" altLang="en-US"/>
          </a:p>
        </p:txBody>
      </p:sp>
    </p:spTree>
    <p:extLst>
      <p:ext uri="{BB962C8B-B14F-4D97-AF65-F5344CB8AC3E}">
        <p14:creationId xmlns:p14="http://schemas.microsoft.com/office/powerpoint/2010/main" val="262662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abbreviations NDF and ADF stand for neutral detergent fiber and acid detergent fiber, they are 2 of the components of the detergent fiber system. </a:t>
            </a:r>
          </a:p>
          <a:p>
            <a:endParaRPr lang="en-US" b="1" dirty="0"/>
          </a:p>
          <a:p>
            <a:r>
              <a:rPr lang="en-US" b="1" dirty="0"/>
              <a:t>This system developed by Dr. PJ Van </a:t>
            </a:r>
            <a:r>
              <a:rPr lang="en-US" b="1" dirty="0" err="1"/>
              <a:t>Soest</a:t>
            </a:r>
            <a:r>
              <a:rPr lang="en-US" b="1" dirty="0"/>
              <a:t> partitions plant samples into 2 fractions the cell contents, which are highly digestible and the plant cell wall, which vary in digestibility. </a:t>
            </a:r>
          </a:p>
          <a:p>
            <a:endParaRPr lang="en-US" b="1" dirty="0"/>
          </a:p>
          <a:p>
            <a:r>
              <a:rPr lang="en-US" b="1" dirty="0"/>
              <a:t>The system was developed to replace crude fiber, which underestimates the cell wall components. However, crude fiber remains the legal standard of reporting fiber content of bagged feeds and is reported on feed tags. </a:t>
            </a:r>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8</a:t>
            </a:fld>
            <a:endParaRPr lang="en-US" altLang="en-US"/>
          </a:p>
        </p:txBody>
      </p:sp>
    </p:spTree>
    <p:extLst>
      <p:ext uri="{BB962C8B-B14F-4D97-AF65-F5344CB8AC3E}">
        <p14:creationId xmlns:p14="http://schemas.microsoft.com/office/powerpoint/2010/main" val="3294298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shows an illustration of the plant cell. The plant cell contents or </a:t>
            </a:r>
            <a:r>
              <a:rPr lang="en-US" b="1" dirty="0" err="1"/>
              <a:t>solubles</a:t>
            </a:r>
            <a:r>
              <a:rPr lang="en-US" b="1" dirty="0"/>
              <a:t> consist of the starches, sugars etc. the plant cell wall is made up primarily of hemicellulose, cellulose and lignin. </a:t>
            </a:r>
          </a:p>
          <a:p>
            <a:r>
              <a:rPr lang="en-US" b="1" dirty="0"/>
              <a:t>The plant cell wall components vary in digestibility, lignin is the least digestible and is nearly indigestible. </a:t>
            </a:r>
          </a:p>
          <a:p>
            <a:endParaRPr lang="en-US" b="1" dirty="0"/>
          </a:p>
          <a:p>
            <a:r>
              <a:rPr lang="en-US" b="1" dirty="0"/>
              <a:t>In the process of NDF the cell contents or cell </a:t>
            </a:r>
            <a:r>
              <a:rPr lang="en-US" b="1" dirty="0" err="1"/>
              <a:t>solubles</a:t>
            </a:r>
            <a:r>
              <a:rPr lang="en-US" b="1" dirty="0"/>
              <a:t> are removed by washing the sample in a detergent solution at neutral </a:t>
            </a:r>
            <a:r>
              <a:rPr lang="en-US" b="1" dirty="0" err="1"/>
              <a:t>pH.</a:t>
            </a:r>
            <a:r>
              <a:rPr lang="en-US" b="1" dirty="0"/>
              <a:t> The remaining  residue or NDF represents the plant cell wall components, Hemicellulose, Cellulose, and lignin. The NDF fraction is correlated with intake. </a:t>
            </a:r>
          </a:p>
          <a:p>
            <a:endParaRPr lang="en-US" b="1" dirty="0"/>
          </a:p>
          <a:p>
            <a:r>
              <a:rPr lang="en-US" b="1" dirty="0"/>
              <a:t>The ADF fraction the sample is washed in detergent solution that is acidic. This causes the hemicellulose to disassociate from the plant cell wall contents. This leaves behind cellulose and lignin in the remaining residue. Since lignin is essentially indigestible as the ADF of sample increases the </a:t>
            </a:r>
            <a:r>
              <a:rPr lang="en-US" b="1" dirty="0" err="1"/>
              <a:t>digestiblity</a:t>
            </a:r>
            <a:r>
              <a:rPr lang="en-US" b="1" dirty="0"/>
              <a:t> decreases. </a:t>
            </a:r>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9</a:t>
            </a:fld>
            <a:endParaRPr lang="en-US" altLang="en-US"/>
          </a:p>
        </p:txBody>
      </p:sp>
    </p:spTree>
    <p:extLst>
      <p:ext uri="{BB962C8B-B14F-4D97-AF65-F5344CB8AC3E}">
        <p14:creationId xmlns:p14="http://schemas.microsoft.com/office/powerpoint/2010/main" val="3657219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several different terms that may be used to express the energy content of a feedstuff. The 2 most common are TDN and the Net Energy system which is further divided into Net energy for Maintenance and Net Energy Production</a:t>
            </a:r>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10</a:t>
            </a:fld>
            <a:endParaRPr lang="en-US" altLang="en-US"/>
          </a:p>
        </p:txBody>
      </p:sp>
    </p:spTree>
    <p:extLst>
      <p:ext uri="{BB962C8B-B14F-4D97-AF65-F5344CB8AC3E}">
        <p14:creationId xmlns:p14="http://schemas.microsoft.com/office/powerpoint/2010/main" val="260149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TDN has been around for well over 100 years, and is the most common term that most are familiar. It is a calculated value that is essentially the sum of digestible protein carbohydrates and fat. The fat content is multiplied by 2.25, because fat contains 2.25 the amount of energy as carbohydrates. As the name implies it only accounts for fecal losses, so it often overestimates the value of forages. </a:t>
            </a:r>
          </a:p>
        </p:txBody>
      </p:sp>
      <p:sp>
        <p:nvSpPr>
          <p:cNvPr id="4" name="Slide Number Placeholder 3"/>
          <p:cNvSpPr>
            <a:spLocks noGrp="1"/>
          </p:cNvSpPr>
          <p:nvPr>
            <p:ph type="sldNum" sz="quarter" idx="5"/>
          </p:nvPr>
        </p:nvSpPr>
        <p:spPr/>
        <p:txBody>
          <a:bodyPr/>
          <a:lstStyle/>
          <a:p>
            <a:fld id="{0C9629A8-7DBD-4A6A-BFBD-F24D6FC14995}" type="slidenum">
              <a:rPr lang="en-US" altLang="en-US" smtClean="0"/>
              <a:pPr/>
              <a:t>11</a:t>
            </a:fld>
            <a:endParaRPr lang="en-US" altLang="en-US"/>
          </a:p>
        </p:txBody>
      </p:sp>
    </p:spTree>
    <p:extLst>
      <p:ext uri="{BB962C8B-B14F-4D97-AF65-F5344CB8AC3E}">
        <p14:creationId xmlns:p14="http://schemas.microsoft.com/office/powerpoint/2010/main" val="349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8697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469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736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73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0459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3269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016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785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00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816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6607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32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b="1">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b="1">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b="1">
          <a:solidFill>
            <a:schemeClr val="tx1"/>
          </a:solidFill>
          <a:latin typeface="+mn-lt"/>
        </a:defRPr>
      </a:lvl5pPr>
      <a:lvl6pPr marL="2514600" indent="-228600" algn="l" rtl="0" fontAlgn="base">
        <a:spcBef>
          <a:spcPct val="20000"/>
        </a:spcBef>
        <a:spcAft>
          <a:spcPct val="0"/>
        </a:spcAft>
        <a:buFont typeface="Arial" charset="0"/>
        <a:buChar char="»"/>
        <a:defRPr sz="2000" b="1">
          <a:solidFill>
            <a:schemeClr val="tx1"/>
          </a:solidFill>
          <a:latin typeface="+mn-lt"/>
        </a:defRPr>
      </a:lvl6pPr>
      <a:lvl7pPr marL="2971800" indent="-228600" algn="l" rtl="0" fontAlgn="base">
        <a:spcBef>
          <a:spcPct val="20000"/>
        </a:spcBef>
        <a:spcAft>
          <a:spcPct val="0"/>
        </a:spcAft>
        <a:buFont typeface="Arial" charset="0"/>
        <a:buChar char="»"/>
        <a:defRPr sz="2000" b="1">
          <a:solidFill>
            <a:schemeClr val="tx1"/>
          </a:solidFill>
          <a:latin typeface="+mn-lt"/>
        </a:defRPr>
      </a:lvl7pPr>
      <a:lvl8pPr marL="3429000" indent="-228600" algn="l" rtl="0" fontAlgn="base">
        <a:spcBef>
          <a:spcPct val="20000"/>
        </a:spcBef>
        <a:spcAft>
          <a:spcPct val="0"/>
        </a:spcAft>
        <a:buFont typeface="Arial" charset="0"/>
        <a:buChar char="»"/>
        <a:defRPr sz="2000" b="1">
          <a:solidFill>
            <a:schemeClr val="tx1"/>
          </a:solidFill>
          <a:latin typeface="+mn-lt"/>
        </a:defRPr>
      </a:lvl8pPr>
      <a:lvl9pPr marL="3886200" indent="-228600" algn="l" rtl="0" fontAlgn="base">
        <a:spcBef>
          <a:spcPct val="20000"/>
        </a:spcBef>
        <a:spcAft>
          <a:spcPct val="0"/>
        </a:spcAft>
        <a:buFont typeface="Arial" charset="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ctrTitle"/>
          </p:nvPr>
        </p:nvSpPr>
        <p:spPr>
          <a:xfrm>
            <a:off x="609600" y="1524000"/>
            <a:ext cx="7772400" cy="1470025"/>
          </a:xfrm>
        </p:spPr>
        <p:txBody>
          <a:bodyPr/>
          <a:lstStyle/>
          <a:p>
            <a:pPr eaLnBrk="1" hangingPunct="1"/>
            <a:r>
              <a:rPr lang="en-US" altLang="en-US" i="1" dirty="0"/>
              <a:t>Understanding Forage Analysis </a:t>
            </a:r>
            <a:br>
              <a:rPr lang="en-US" altLang="en-US" i="1" dirty="0"/>
            </a:br>
            <a:endParaRPr lang="en-US" altLang="en-US" sz="3600" i="1" dirty="0"/>
          </a:p>
        </p:txBody>
      </p:sp>
      <p:sp>
        <p:nvSpPr>
          <p:cNvPr id="3" name="Rectangle 3"/>
          <p:cNvSpPr>
            <a:spLocks noChangeArrowheads="1"/>
          </p:cNvSpPr>
          <p:nvPr/>
        </p:nvSpPr>
        <p:spPr bwMode="auto">
          <a:xfrm>
            <a:off x="2527300" y="6096000"/>
            <a:ext cx="41021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lnSpc>
                <a:spcPct val="80000"/>
              </a:lnSpc>
              <a:spcBef>
                <a:spcPct val="20000"/>
              </a:spcBef>
              <a:buFont typeface="Wingdings" pitchFamily="2" charset="2"/>
              <a:buNone/>
              <a:defRPr/>
            </a:pPr>
            <a:endParaRPr lang="en-US" sz="2800" b="1"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Energy Estimates</a:t>
            </a:r>
            <a:br>
              <a:rPr lang="en-US" altLang="en-US" dirty="0"/>
            </a:br>
            <a:endParaRPr lang="en-US" altLang="en-US" i="1" dirty="0"/>
          </a:p>
        </p:txBody>
      </p:sp>
      <p:sp>
        <p:nvSpPr>
          <p:cNvPr id="12291" name="Content Placeholder 2"/>
          <p:cNvSpPr>
            <a:spLocks noGrp="1"/>
          </p:cNvSpPr>
          <p:nvPr>
            <p:ph idx="1"/>
          </p:nvPr>
        </p:nvSpPr>
        <p:spPr>
          <a:xfrm>
            <a:off x="457200" y="1600200"/>
            <a:ext cx="8382000" cy="4525963"/>
          </a:xfrm>
        </p:spPr>
        <p:txBody>
          <a:bodyPr/>
          <a:lstStyle/>
          <a:p>
            <a:r>
              <a:rPr lang="en-US" altLang="en-US" dirty="0"/>
              <a:t>Total Digestible Nutrient (TDN)</a:t>
            </a:r>
          </a:p>
          <a:p>
            <a:r>
              <a:rPr lang="en-US" altLang="en-US" dirty="0"/>
              <a:t>Net Energy</a:t>
            </a:r>
          </a:p>
          <a:p>
            <a:pPr lvl="1"/>
            <a:r>
              <a:rPr lang="en-US" altLang="en-US" dirty="0"/>
              <a:t>Net energy maintenance (</a:t>
            </a:r>
            <a:r>
              <a:rPr lang="en-US" altLang="en-US" dirty="0" err="1"/>
              <a:t>NEm</a:t>
            </a:r>
            <a:r>
              <a:rPr lang="en-US" altLang="en-US" dirty="0"/>
              <a:t> or NE </a:t>
            </a:r>
            <a:r>
              <a:rPr lang="en-US" altLang="en-US" dirty="0" err="1"/>
              <a:t>maint</a:t>
            </a:r>
            <a:r>
              <a:rPr lang="en-US" altLang="en-US" dirty="0"/>
              <a:t>.)</a:t>
            </a:r>
          </a:p>
          <a:p>
            <a:pPr lvl="1"/>
            <a:r>
              <a:rPr lang="en-US" altLang="en-US" dirty="0"/>
              <a:t>Net energy production </a:t>
            </a:r>
          </a:p>
          <a:p>
            <a:pPr lvl="2"/>
            <a:r>
              <a:rPr lang="en-US" altLang="en-US" dirty="0"/>
              <a:t>Gain, Lactation (</a:t>
            </a:r>
            <a:r>
              <a:rPr lang="en-US" altLang="en-US" dirty="0" err="1"/>
              <a:t>NEg</a:t>
            </a:r>
            <a:r>
              <a:rPr lang="en-US" altLang="en-US" dirty="0"/>
              <a:t>, </a:t>
            </a:r>
            <a:r>
              <a:rPr lang="en-US" altLang="en-US" dirty="0" err="1"/>
              <a:t>NEl</a:t>
            </a:r>
            <a:r>
              <a:rPr lang="en-US" altLang="en-US" dirty="0"/>
              <a:t>)</a:t>
            </a:r>
          </a:p>
          <a:p>
            <a:pPr marL="0" indent="0">
              <a:buNone/>
            </a:pPr>
            <a:r>
              <a:rPr lang="en-US" altLang="en-US" sz="1800" dirty="0"/>
              <a:t> </a:t>
            </a:r>
          </a:p>
          <a:p>
            <a:r>
              <a:rPr lang="en-US" altLang="en-US" dirty="0"/>
              <a:t>These are calculated from ADF due to its correlation with digestibility of the forage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Total Digestible Nutrients</a:t>
            </a:r>
          </a:p>
        </p:txBody>
      </p:sp>
      <p:sp>
        <p:nvSpPr>
          <p:cNvPr id="13315" name="Content Placeholder 2"/>
          <p:cNvSpPr>
            <a:spLocks noGrp="1"/>
          </p:cNvSpPr>
          <p:nvPr>
            <p:ph idx="1"/>
          </p:nvPr>
        </p:nvSpPr>
        <p:spPr>
          <a:xfrm>
            <a:off x="457200" y="1600200"/>
            <a:ext cx="8382000" cy="4525963"/>
          </a:xfrm>
        </p:spPr>
        <p:txBody>
          <a:bodyPr/>
          <a:lstStyle/>
          <a:p>
            <a:r>
              <a:rPr lang="en-US" altLang="en-US" dirty="0"/>
              <a:t>Oldest estimate of energy availability (1860’s)</a:t>
            </a:r>
          </a:p>
          <a:p>
            <a:r>
              <a:rPr lang="en-US" altLang="en-US" dirty="0"/>
              <a:t>Widely accepted most recognized</a:t>
            </a:r>
          </a:p>
          <a:p>
            <a:endParaRPr lang="en-US" altLang="en-US" dirty="0"/>
          </a:p>
          <a:p>
            <a:r>
              <a:rPr lang="en-US" altLang="en-US" dirty="0"/>
              <a:t>Sum of the digestible protein, carbohydrates and fat (multiplied by 2.25)</a:t>
            </a:r>
          </a:p>
          <a:p>
            <a:pPr lvl="1"/>
            <a:r>
              <a:rPr lang="en-US" altLang="en-US" dirty="0"/>
              <a:t>Only accounts for fecal losses, so tends to overestimate value of forages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Net Energy System  </a:t>
            </a:r>
          </a:p>
        </p:txBody>
      </p:sp>
      <p:sp>
        <p:nvSpPr>
          <p:cNvPr id="14339" name="Content Placeholder 2"/>
          <p:cNvSpPr>
            <a:spLocks noGrp="1"/>
          </p:cNvSpPr>
          <p:nvPr>
            <p:ph idx="1"/>
          </p:nvPr>
        </p:nvSpPr>
        <p:spPr>
          <a:xfrm>
            <a:off x="457200" y="1295400"/>
            <a:ext cx="8229600" cy="4525963"/>
          </a:xfrm>
        </p:spPr>
        <p:txBody>
          <a:bodyPr/>
          <a:lstStyle/>
          <a:p>
            <a:r>
              <a:rPr lang="en-US" altLang="en-US"/>
              <a:t>Takes into the energy associated with feces, urine, gas, and heat produced and the purpose for which the feed is used (maintenance and production)</a:t>
            </a:r>
          </a:p>
        </p:txBody>
      </p:sp>
      <p:cxnSp>
        <p:nvCxnSpPr>
          <p:cNvPr id="7" name="Straight Connector 6"/>
          <p:cNvCxnSpPr/>
          <p:nvPr/>
        </p:nvCxnSpPr>
        <p:spPr>
          <a:xfrm>
            <a:off x="1219200" y="5867400"/>
            <a:ext cx="67056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19200" y="4419600"/>
            <a:ext cx="6705600"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219200" y="4419600"/>
            <a:ext cx="2438400" cy="1447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657600" y="3722688"/>
            <a:ext cx="3276600" cy="6969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344" name="TextBox 14"/>
          <p:cNvSpPr txBox="1">
            <a:spLocks noChangeArrowheads="1"/>
          </p:cNvSpPr>
          <p:nvPr/>
        </p:nvSpPr>
        <p:spPr bwMode="auto">
          <a:xfrm>
            <a:off x="3733800" y="59436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Feed Intake</a:t>
            </a:r>
          </a:p>
        </p:txBody>
      </p:sp>
      <p:sp>
        <p:nvSpPr>
          <p:cNvPr id="14345" name="TextBox 15"/>
          <p:cNvSpPr txBox="1">
            <a:spLocks noChangeArrowheads="1"/>
          </p:cNvSpPr>
          <p:nvPr/>
        </p:nvSpPr>
        <p:spPr bwMode="auto">
          <a:xfrm>
            <a:off x="1219200" y="45831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Maintenance</a:t>
            </a:r>
          </a:p>
        </p:txBody>
      </p:sp>
      <p:sp>
        <p:nvSpPr>
          <p:cNvPr id="14346" name="TextBox 18"/>
          <p:cNvSpPr txBox="1">
            <a:spLocks noChangeArrowheads="1"/>
          </p:cNvSpPr>
          <p:nvPr/>
        </p:nvSpPr>
        <p:spPr bwMode="auto">
          <a:xfrm>
            <a:off x="1219200" y="38211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Production</a:t>
            </a:r>
          </a:p>
        </p:txBody>
      </p:sp>
      <p:sp>
        <p:nvSpPr>
          <p:cNvPr id="14347" name="TextBox 19"/>
          <p:cNvSpPr txBox="1">
            <a:spLocks noChangeArrowheads="1"/>
          </p:cNvSpPr>
          <p:nvPr/>
        </p:nvSpPr>
        <p:spPr bwMode="auto">
          <a:xfrm>
            <a:off x="7086600" y="33528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Gain</a:t>
            </a:r>
          </a:p>
        </p:txBody>
      </p:sp>
      <p:sp>
        <p:nvSpPr>
          <p:cNvPr id="14348" name="TextBox 21"/>
          <p:cNvSpPr txBox="1">
            <a:spLocks noChangeArrowheads="1"/>
          </p:cNvSpPr>
          <p:nvPr/>
        </p:nvSpPr>
        <p:spPr bwMode="auto">
          <a:xfrm>
            <a:off x="7086600" y="36687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Lactation</a:t>
            </a:r>
          </a:p>
        </p:txBody>
      </p:sp>
      <p:sp>
        <p:nvSpPr>
          <p:cNvPr id="14349" name="TextBox 1"/>
          <p:cNvSpPr txBox="1">
            <a:spLocks noChangeArrowheads="1"/>
          </p:cNvSpPr>
          <p:nvPr/>
        </p:nvSpPr>
        <p:spPr bwMode="auto">
          <a:xfrm>
            <a:off x="4572000" y="63246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Lofgreen and Garrett, 1968</a:t>
            </a:r>
          </a:p>
        </p:txBody>
      </p:sp>
      <p:cxnSp>
        <p:nvCxnSpPr>
          <p:cNvPr id="15" name="Straight Connector 14"/>
          <p:cNvCxnSpPr/>
          <p:nvPr/>
        </p:nvCxnSpPr>
        <p:spPr>
          <a:xfrm flipV="1">
            <a:off x="1219200" y="3690938"/>
            <a:ext cx="0" cy="217646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10200"/>
            <a:ext cx="91440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3" name="Title 1"/>
          <p:cNvSpPr>
            <a:spLocks noGrp="1"/>
          </p:cNvSpPr>
          <p:nvPr>
            <p:ph type="title"/>
          </p:nvPr>
        </p:nvSpPr>
        <p:spPr>
          <a:xfrm>
            <a:off x="381000" y="-152400"/>
            <a:ext cx="8229600" cy="1143000"/>
          </a:xfrm>
        </p:spPr>
        <p:txBody>
          <a:bodyPr/>
          <a:lstStyle/>
          <a:p>
            <a:r>
              <a:rPr lang="en-US" altLang="en-US" dirty="0"/>
              <a:t>Energy Estimate Equations</a:t>
            </a:r>
          </a:p>
        </p:txBody>
      </p:sp>
      <p:pic>
        <p:nvPicPr>
          <p:cNvPr id="1536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0736"/>
          <a:stretch>
            <a:fillRect/>
          </a:stretch>
        </p:blipFill>
        <p:spPr>
          <a:xfrm>
            <a:off x="1103313" y="838200"/>
            <a:ext cx="3087687" cy="55356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t="4985"/>
          <a:stretch>
            <a:fillRect/>
          </a:stretch>
        </p:blipFill>
        <p:spPr bwMode="auto">
          <a:xfrm>
            <a:off x="4114800" y="855663"/>
            <a:ext cx="4271963" cy="569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6" name="TextBox 3"/>
          <p:cNvSpPr txBox="1">
            <a:spLocks noChangeArrowheads="1"/>
          </p:cNvSpPr>
          <p:nvPr/>
        </p:nvSpPr>
        <p:spPr bwMode="auto">
          <a:xfrm>
            <a:off x="1295400" y="6477000"/>
            <a:ext cx="632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rPr>
              <a:t>National forage testing assoc. http://www.foragetesting.org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Relative Feed Value </a:t>
            </a:r>
            <a:br>
              <a:rPr lang="en-US" altLang="en-US" dirty="0"/>
            </a:br>
            <a:r>
              <a:rPr lang="en-US" altLang="en-US" dirty="0"/>
              <a:t>(RFV)</a:t>
            </a:r>
          </a:p>
        </p:txBody>
      </p:sp>
      <p:sp>
        <p:nvSpPr>
          <p:cNvPr id="3" name="Content Placeholder 2"/>
          <p:cNvSpPr>
            <a:spLocks noGrp="1"/>
          </p:cNvSpPr>
          <p:nvPr>
            <p:ph idx="1"/>
          </p:nvPr>
        </p:nvSpPr>
        <p:spPr/>
        <p:txBody>
          <a:bodyPr/>
          <a:lstStyle/>
          <a:p>
            <a:pPr>
              <a:defRPr/>
            </a:pPr>
            <a:r>
              <a:rPr lang="en-US" dirty="0"/>
              <a:t>Essentially ranks forages by potential digestible dry matter intake relative to full bloom alfalfa </a:t>
            </a:r>
            <a:r>
              <a:rPr lang="en-US" sz="2000" dirty="0"/>
              <a:t>(RFV = 100)</a:t>
            </a:r>
          </a:p>
          <a:p>
            <a:pPr marL="0" indent="0">
              <a:buFont typeface="Wingdings" panose="05000000000000000000" pitchFamily="2" charset="2"/>
              <a:buNone/>
              <a:defRPr/>
            </a:pPr>
            <a:r>
              <a:rPr lang="en-US" dirty="0"/>
              <a:t>		</a:t>
            </a:r>
            <a:r>
              <a:rPr lang="en-US" sz="2000" dirty="0"/>
              <a:t>Digestible dry matter (DDM) = 88.9- (0.779 x ADF%)</a:t>
            </a:r>
          </a:p>
          <a:p>
            <a:pPr marL="0" indent="0">
              <a:buFont typeface="Wingdings" panose="05000000000000000000" pitchFamily="2" charset="2"/>
              <a:buNone/>
              <a:defRPr/>
            </a:pPr>
            <a:r>
              <a:rPr lang="en-US" sz="2000" dirty="0"/>
              <a:t>		Dry matter intake (DMI) = 120/ %NDF</a:t>
            </a:r>
          </a:p>
          <a:p>
            <a:pPr marL="0" indent="0">
              <a:buFont typeface="Wingdings" panose="05000000000000000000" pitchFamily="2" charset="2"/>
              <a:buNone/>
              <a:defRPr/>
            </a:pPr>
            <a:r>
              <a:rPr lang="en-US" sz="2000" dirty="0"/>
              <a:t>		Relative Forage Value = DDM x DMI/1.29</a:t>
            </a:r>
          </a:p>
          <a:p>
            <a:pPr>
              <a:defRPr/>
            </a:pPr>
            <a:r>
              <a:rPr lang="en-US" dirty="0"/>
              <a:t>RFV has no specific meaning it is purely a means of ranking forages</a:t>
            </a:r>
          </a:p>
          <a:p>
            <a:pPr marL="0" indent="0">
              <a:buNone/>
              <a:defRPr/>
            </a:pPr>
            <a:endParaRPr lang="en-US" dirty="0"/>
          </a:p>
        </p:txBody>
      </p:sp>
      <p:sp>
        <p:nvSpPr>
          <p:cNvPr id="16388" name="TextBox 3"/>
          <p:cNvSpPr txBox="1">
            <a:spLocks noChangeArrowheads="1"/>
          </p:cNvSpPr>
          <p:nvPr/>
        </p:nvSpPr>
        <p:spPr bwMode="auto">
          <a:xfrm>
            <a:off x="1600200" y="6248400"/>
            <a:ext cx="632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National forage testing assoc. http://www.foragetesting.org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57200"/>
            <a:ext cx="8229600" cy="1143000"/>
          </a:xfrm>
        </p:spPr>
        <p:txBody>
          <a:bodyPr/>
          <a:lstStyle/>
          <a:p>
            <a:r>
              <a:rPr lang="en-US" altLang="en-US" dirty="0"/>
              <a:t>Relative effect of alfalfa maturity on CP, ADF, NDF, TDN, and RFV</a:t>
            </a:r>
          </a:p>
        </p:txBody>
      </p:sp>
      <p:graphicFrame>
        <p:nvGraphicFramePr>
          <p:cNvPr id="4" name="Content Placeholder 3"/>
          <p:cNvGraphicFramePr>
            <a:graphicFrameLocks noGrp="1"/>
          </p:cNvGraphicFramePr>
          <p:nvPr>
            <p:ph idx="1"/>
          </p:nvPr>
        </p:nvGraphicFramePr>
        <p:xfrm>
          <a:off x="750888" y="2041525"/>
          <a:ext cx="6888161" cy="2686051"/>
        </p:xfrm>
        <a:graphic>
          <a:graphicData uri="http://schemas.openxmlformats.org/drawingml/2006/table">
            <a:tbl>
              <a:tblPr firstRow="1" bandRow="1">
                <a:tableStyleId>{5C22544A-7EE6-4342-B048-85BDC9FD1C3A}</a:tableStyleId>
              </a:tblPr>
              <a:tblGrid>
                <a:gridCol w="2120430">
                  <a:extLst>
                    <a:ext uri="{9D8B030D-6E8A-4147-A177-3AD203B41FA5}">
                      <a16:colId xmlns:a16="http://schemas.microsoft.com/office/drawing/2014/main" val="20000"/>
                    </a:ext>
                  </a:extLst>
                </a:gridCol>
                <a:gridCol w="742689">
                  <a:extLst>
                    <a:ext uri="{9D8B030D-6E8A-4147-A177-3AD203B41FA5}">
                      <a16:colId xmlns:a16="http://schemas.microsoft.com/office/drawing/2014/main" val="20001"/>
                    </a:ext>
                  </a:extLst>
                </a:gridCol>
                <a:gridCol w="839561">
                  <a:extLst>
                    <a:ext uri="{9D8B030D-6E8A-4147-A177-3AD203B41FA5}">
                      <a16:colId xmlns:a16="http://schemas.microsoft.com/office/drawing/2014/main" val="20002"/>
                    </a:ext>
                  </a:extLst>
                </a:gridCol>
                <a:gridCol w="947198">
                  <a:extLst>
                    <a:ext uri="{9D8B030D-6E8A-4147-A177-3AD203B41FA5}">
                      <a16:colId xmlns:a16="http://schemas.microsoft.com/office/drawing/2014/main" val="20003"/>
                    </a:ext>
                  </a:extLst>
                </a:gridCol>
                <a:gridCol w="1075813">
                  <a:extLst>
                    <a:ext uri="{9D8B030D-6E8A-4147-A177-3AD203B41FA5}">
                      <a16:colId xmlns:a16="http://schemas.microsoft.com/office/drawing/2014/main" val="20004"/>
                    </a:ext>
                  </a:extLst>
                </a:gridCol>
                <a:gridCol w="1162470">
                  <a:extLst>
                    <a:ext uri="{9D8B030D-6E8A-4147-A177-3AD203B41FA5}">
                      <a16:colId xmlns:a16="http://schemas.microsoft.com/office/drawing/2014/main" val="20005"/>
                    </a:ext>
                  </a:extLst>
                </a:gridCol>
              </a:tblGrid>
              <a:tr h="549191">
                <a:tc>
                  <a:txBody>
                    <a:bodyPr/>
                    <a:lstStyle/>
                    <a:p>
                      <a:pPr algn="l"/>
                      <a:r>
                        <a:rPr lang="en-US" sz="2000" dirty="0"/>
                        <a:t>Stage of Maturity</a:t>
                      </a:r>
                    </a:p>
                  </a:txBody>
                  <a:tcPr marL="91436" marR="91436" marT="45724" marB="4572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baseline="0" dirty="0"/>
                        <a:t> CP%</a:t>
                      </a:r>
                      <a:endParaRPr lang="en-US" sz="2000" dirty="0"/>
                    </a:p>
                  </a:txBody>
                  <a:tcPr marL="91436" marR="91436" marT="45724" marB="45724">
                    <a:lnT w="12700" cap="flat" cmpd="sng" algn="ctr">
                      <a:solidFill>
                        <a:schemeClr val="tx1"/>
                      </a:solidFill>
                      <a:prstDash val="solid"/>
                      <a:round/>
                      <a:headEnd type="none" w="med" len="med"/>
                      <a:tailEnd type="none" w="med" len="med"/>
                    </a:lnT>
                  </a:tcPr>
                </a:tc>
                <a:tc>
                  <a:txBody>
                    <a:bodyPr/>
                    <a:lstStyle/>
                    <a:p>
                      <a:pPr algn="ctr"/>
                      <a:r>
                        <a:rPr lang="en-US" sz="2000" dirty="0"/>
                        <a:t>ADF%</a:t>
                      </a:r>
                    </a:p>
                  </a:txBody>
                  <a:tcPr marL="91436" marR="91436" marT="45724" marB="45724">
                    <a:lnT w="12700" cap="flat" cmpd="sng" algn="ctr">
                      <a:solidFill>
                        <a:schemeClr val="tx1"/>
                      </a:solidFill>
                      <a:prstDash val="solid"/>
                      <a:round/>
                      <a:headEnd type="none" w="med" len="med"/>
                      <a:tailEnd type="none" w="med" len="med"/>
                    </a:lnT>
                  </a:tcPr>
                </a:tc>
                <a:tc>
                  <a:txBody>
                    <a:bodyPr/>
                    <a:lstStyle/>
                    <a:p>
                      <a:pPr algn="ctr"/>
                      <a:r>
                        <a:rPr lang="en-US" sz="2000" dirty="0"/>
                        <a:t>NDF%</a:t>
                      </a:r>
                    </a:p>
                  </a:txBody>
                  <a:tcPr marL="91436" marR="91436" marT="45724" marB="45724">
                    <a:lnT w="12700" cap="flat" cmpd="sng" algn="ctr">
                      <a:solidFill>
                        <a:schemeClr val="tx1"/>
                      </a:solidFill>
                      <a:prstDash val="solid"/>
                      <a:round/>
                      <a:headEnd type="none" w="med" len="med"/>
                      <a:tailEnd type="none" w="med" len="med"/>
                    </a:lnT>
                  </a:tcPr>
                </a:tc>
                <a:tc>
                  <a:txBody>
                    <a:bodyPr/>
                    <a:lstStyle/>
                    <a:p>
                      <a:pPr algn="ctr"/>
                      <a:r>
                        <a:rPr lang="en-US" sz="2000" dirty="0"/>
                        <a:t>*TDN%</a:t>
                      </a:r>
                    </a:p>
                  </a:txBody>
                  <a:tcPr marL="91436" marR="91436" marT="45724" marB="45724">
                    <a:lnT w="12700" cap="flat" cmpd="sng" algn="ctr">
                      <a:solidFill>
                        <a:schemeClr val="tx1"/>
                      </a:solidFill>
                      <a:prstDash val="solid"/>
                      <a:round/>
                      <a:headEnd type="none" w="med" len="med"/>
                      <a:tailEnd type="none" w="med" len="med"/>
                    </a:lnT>
                  </a:tcPr>
                </a:tc>
                <a:tc>
                  <a:txBody>
                    <a:bodyPr/>
                    <a:lstStyle/>
                    <a:p>
                      <a:pPr algn="ctr"/>
                      <a:r>
                        <a:rPr lang="en-US" sz="2000" dirty="0"/>
                        <a:t>RFV</a:t>
                      </a:r>
                    </a:p>
                  </a:txBody>
                  <a:tcPr marL="91436" marR="91436" marT="45724" marB="4572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534215">
                <a:tc>
                  <a:txBody>
                    <a:bodyPr/>
                    <a:lstStyle/>
                    <a:p>
                      <a:pPr algn="just"/>
                      <a:r>
                        <a:rPr lang="en-US" sz="2000" b="1" dirty="0"/>
                        <a:t>Bud</a:t>
                      </a:r>
                    </a:p>
                  </a:txBody>
                  <a:tcPr marL="91436" marR="91436" marT="45724" marB="45724">
                    <a:lnL w="12700" cap="flat" cmpd="sng" algn="ctr">
                      <a:solidFill>
                        <a:schemeClr val="tx1"/>
                      </a:solidFill>
                      <a:prstDash val="solid"/>
                      <a:round/>
                      <a:headEnd type="none" w="med" len="med"/>
                      <a:tailEnd type="none" w="med" len="med"/>
                    </a:lnL>
                  </a:tcPr>
                </a:tc>
                <a:tc>
                  <a:txBody>
                    <a:bodyPr/>
                    <a:lstStyle/>
                    <a:p>
                      <a:pPr algn="ctr"/>
                      <a:r>
                        <a:rPr lang="en-US" sz="2000" b="1" dirty="0"/>
                        <a:t>25</a:t>
                      </a:r>
                    </a:p>
                  </a:txBody>
                  <a:tcPr marL="91436" marR="91436" marT="45724" marB="45724"/>
                </a:tc>
                <a:tc>
                  <a:txBody>
                    <a:bodyPr/>
                    <a:lstStyle/>
                    <a:p>
                      <a:pPr algn="ctr"/>
                      <a:r>
                        <a:rPr lang="en-US" sz="2000" b="1" dirty="0"/>
                        <a:t>28</a:t>
                      </a:r>
                    </a:p>
                  </a:txBody>
                  <a:tcPr marL="91436" marR="91436" marT="45724" marB="45724"/>
                </a:tc>
                <a:tc>
                  <a:txBody>
                    <a:bodyPr/>
                    <a:lstStyle/>
                    <a:p>
                      <a:pPr algn="ctr"/>
                      <a:r>
                        <a:rPr lang="en-US" sz="2000" b="1" dirty="0"/>
                        <a:t>38</a:t>
                      </a:r>
                    </a:p>
                  </a:txBody>
                  <a:tcPr marL="91436" marR="91436" marT="45724" marB="45724"/>
                </a:tc>
                <a:tc>
                  <a:txBody>
                    <a:bodyPr/>
                    <a:lstStyle/>
                    <a:p>
                      <a:pPr algn="ctr"/>
                      <a:r>
                        <a:rPr lang="en-US" sz="2000" b="1" dirty="0"/>
                        <a:t>67.1</a:t>
                      </a:r>
                    </a:p>
                  </a:txBody>
                  <a:tcPr marL="91436" marR="91436" marT="45724" marB="45724"/>
                </a:tc>
                <a:tc>
                  <a:txBody>
                    <a:bodyPr/>
                    <a:lstStyle/>
                    <a:p>
                      <a:pPr algn="ctr"/>
                      <a:r>
                        <a:rPr lang="en-US" sz="2000" b="1" dirty="0"/>
                        <a:t>164</a:t>
                      </a:r>
                    </a:p>
                  </a:txBody>
                  <a:tcPr marL="91436" marR="91436" marT="45724" marB="45724">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34215">
                <a:tc>
                  <a:txBody>
                    <a:bodyPr/>
                    <a:lstStyle/>
                    <a:p>
                      <a:pPr algn="just"/>
                      <a:r>
                        <a:rPr lang="en-US" sz="2000" b="1" dirty="0"/>
                        <a:t>Early</a:t>
                      </a:r>
                      <a:r>
                        <a:rPr lang="en-US" sz="2000" b="1" baseline="0" dirty="0"/>
                        <a:t> Bloom</a:t>
                      </a:r>
                      <a:endParaRPr lang="en-US" sz="2000" b="1" dirty="0"/>
                    </a:p>
                  </a:txBody>
                  <a:tcPr marL="91436" marR="91436" marT="45724" marB="45724">
                    <a:lnL w="12700" cap="flat" cmpd="sng" algn="ctr">
                      <a:solidFill>
                        <a:schemeClr val="tx1"/>
                      </a:solidFill>
                      <a:prstDash val="solid"/>
                      <a:round/>
                      <a:headEnd type="none" w="med" len="med"/>
                      <a:tailEnd type="none" w="med" len="med"/>
                    </a:lnL>
                  </a:tcPr>
                </a:tc>
                <a:tc>
                  <a:txBody>
                    <a:bodyPr/>
                    <a:lstStyle/>
                    <a:p>
                      <a:pPr algn="ctr"/>
                      <a:r>
                        <a:rPr lang="en-US" sz="2000" b="1" dirty="0"/>
                        <a:t>23</a:t>
                      </a:r>
                    </a:p>
                  </a:txBody>
                  <a:tcPr marL="91436" marR="91436" marT="45724" marB="45724"/>
                </a:tc>
                <a:tc>
                  <a:txBody>
                    <a:bodyPr/>
                    <a:lstStyle/>
                    <a:p>
                      <a:pPr algn="ctr"/>
                      <a:r>
                        <a:rPr lang="en-US" sz="2000" b="1" dirty="0"/>
                        <a:t>30</a:t>
                      </a:r>
                    </a:p>
                  </a:txBody>
                  <a:tcPr marL="91436" marR="91436" marT="45724" marB="45724"/>
                </a:tc>
                <a:tc>
                  <a:txBody>
                    <a:bodyPr/>
                    <a:lstStyle/>
                    <a:p>
                      <a:pPr algn="ctr"/>
                      <a:r>
                        <a:rPr lang="en-US" sz="2000" b="1" dirty="0"/>
                        <a:t>40</a:t>
                      </a:r>
                    </a:p>
                  </a:txBody>
                  <a:tcPr marL="91436" marR="91436" marT="45724" marB="45724"/>
                </a:tc>
                <a:tc>
                  <a:txBody>
                    <a:bodyPr/>
                    <a:lstStyle/>
                    <a:p>
                      <a:pPr algn="ctr"/>
                      <a:r>
                        <a:rPr lang="en-US" sz="2000" b="1" dirty="0"/>
                        <a:t>65.5</a:t>
                      </a:r>
                    </a:p>
                  </a:txBody>
                  <a:tcPr marL="91436" marR="91436" marT="45724" marB="45724"/>
                </a:tc>
                <a:tc>
                  <a:txBody>
                    <a:bodyPr/>
                    <a:lstStyle/>
                    <a:p>
                      <a:pPr algn="ctr"/>
                      <a:r>
                        <a:rPr lang="en-US" sz="2000" b="1" dirty="0"/>
                        <a:t>125</a:t>
                      </a:r>
                    </a:p>
                  </a:txBody>
                  <a:tcPr marL="91436" marR="91436" marT="45724" marB="45724">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34215">
                <a:tc>
                  <a:txBody>
                    <a:bodyPr/>
                    <a:lstStyle/>
                    <a:p>
                      <a:pPr algn="just"/>
                      <a:r>
                        <a:rPr lang="en-US" sz="2000" b="1" dirty="0"/>
                        <a:t>Mid Bloom</a:t>
                      </a:r>
                    </a:p>
                  </a:txBody>
                  <a:tcPr marL="91436" marR="91436" marT="45724" marB="45724">
                    <a:lnL w="12700" cap="flat" cmpd="sng" algn="ctr">
                      <a:solidFill>
                        <a:schemeClr val="tx1"/>
                      </a:solidFill>
                      <a:prstDash val="solid"/>
                      <a:round/>
                      <a:headEnd type="none" w="med" len="med"/>
                      <a:tailEnd type="none" w="med" len="med"/>
                    </a:lnL>
                  </a:tcPr>
                </a:tc>
                <a:tc>
                  <a:txBody>
                    <a:bodyPr/>
                    <a:lstStyle/>
                    <a:p>
                      <a:pPr algn="ctr"/>
                      <a:r>
                        <a:rPr lang="en-US" sz="2000" b="1" dirty="0"/>
                        <a:t>19</a:t>
                      </a:r>
                    </a:p>
                  </a:txBody>
                  <a:tcPr marL="91436" marR="91436" marT="45724" marB="45724"/>
                </a:tc>
                <a:tc>
                  <a:txBody>
                    <a:bodyPr/>
                    <a:lstStyle/>
                    <a:p>
                      <a:pPr algn="ctr"/>
                      <a:r>
                        <a:rPr lang="en-US" sz="2000" b="1" dirty="0"/>
                        <a:t>35</a:t>
                      </a:r>
                    </a:p>
                  </a:txBody>
                  <a:tcPr marL="91436" marR="91436" marT="45724" marB="45724"/>
                </a:tc>
                <a:tc>
                  <a:txBody>
                    <a:bodyPr/>
                    <a:lstStyle/>
                    <a:p>
                      <a:pPr algn="ctr"/>
                      <a:r>
                        <a:rPr lang="en-US" sz="2000" b="1" dirty="0"/>
                        <a:t>46</a:t>
                      </a:r>
                    </a:p>
                  </a:txBody>
                  <a:tcPr marL="91436" marR="91436" marT="45724" marB="45724"/>
                </a:tc>
                <a:tc>
                  <a:txBody>
                    <a:bodyPr/>
                    <a:lstStyle/>
                    <a:p>
                      <a:pPr algn="ctr"/>
                      <a:r>
                        <a:rPr lang="en-US" sz="2000" b="1" dirty="0"/>
                        <a:t>61.6</a:t>
                      </a:r>
                    </a:p>
                  </a:txBody>
                  <a:tcPr marL="91436" marR="91436" marT="45724" marB="45724"/>
                </a:tc>
                <a:tc>
                  <a:txBody>
                    <a:bodyPr/>
                    <a:lstStyle/>
                    <a:p>
                      <a:pPr algn="ctr"/>
                      <a:r>
                        <a:rPr lang="en-US" sz="2000" b="1" dirty="0"/>
                        <a:t>125</a:t>
                      </a:r>
                    </a:p>
                  </a:txBody>
                  <a:tcPr marL="91436" marR="91436" marT="45724" marB="45724">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534215">
                <a:tc>
                  <a:txBody>
                    <a:bodyPr/>
                    <a:lstStyle/>
                    <a:p>
                      <a:pPr algn="just"/>
                      <a:r>
                        <a:rPr lang="en-US" sz="2000" b="1" dirty="0"/>
                        <a:t>Full Bloom</a:t>
                      </a:r>
                    </a:p>
                  </a:txBody>
                  <a:tcPr marL="91436" marR="91436" marT="45724" marB="45724">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b="1" dirty="0"/>
                        <a:t>16</a:t>
                      </a:r>
                    </a:p>
                  </a:txBody>
                  <a:tcPr marL="91436" marR="91436" marT="45724" marB="45724">
                    <a:lnB w="12700" cap="flat" cmpd="sng" algn="ctr">
                      <a:solidFill>
                        <a:schemeClr val="tx1"/>
                      </a:solidFill>
                      <a:prstDash val="solid"/>
                      <a:round/>
                      <a:headEnd type="none" w="med" len="med"/>
                      <a:tailEnd type="none" w="med" len="med"/>
                    </a:lnB>
                  </a:tcPr>
                </a:tc>
                <a:tc>
                  <a:txBody>
                    <a:bodyPr/>
                    <a:lstStyle/>
                    <a:p>
                      <a:pPr algn="ctr"/>
                      <a:r>
                        <a:rPr lang="en-US" sz="2000" b="1" dirty="0"/>
                        <a:t>41</a:t>
                      </a:r>
                    </a:p>
                  </a:txBody>
                  <a:tcPr marL="91436" marR="91436" marT="45724" marB="45724">
                    <a:lnB w="12700" cap="flat" cmpd="sng" algn="ctr">
                      <a:solidFill>
                        <a:schemeClr val="tx1"/>
                      </a:solidFill>
                      <a:prstDash val="solid"/>
                      <a:round/>
                      <a:headEnd type="none" w="med" len="med"/>
                      <a:tailEnd type="none" w="med" len="med"/>
                    </a:lnB>
                  </a:tcPr>
                </a:tc>
                <a:tc>
                  <a:txBody>
                    <a:bodyPr/>
                    <a:lstStyle/>
                    <a:p>
                      <a:pPr algn="ctr"/>
                      <a:r>
                        <a:rPr lang="en-US" sz="2000" b="1" dirty="0"/>
                        <a:t>53</a:t>
                      </a:r>
                    </a:p>
                  </a:txBody>
                  <a:tcPr marL="91436" marR="91436" marT="45724" marB="45724">
                    <a:lnB w="12700" cap="flat" cmpd="sng" algn="ctr">
                      <a:solidFill>
                        <a:schemeClr val="tx1"/>
                      </a:solidFill>
                      <a:prstDash val="solid"/>
                      <a:round/>
                      <a:headEnd type="none" w="med" len="med"/>
                      <a:tailEnd type="none" w="med" len="med"/>
                    </a:lnB>
                  </a:tcPr>
                </a:tc>
                <a:tc>
                  <a:txBody>
                    <a:bodyPr/>
                    <a:lstStyle/>
                    <a:p>
                      <a:pPr algn="ctr"/>
                      <a:r>
                        <a:rPr lang="en-US" sz="2000" b="1" dirty="0"/>
                        <a:t>57.0</a:t>
                      </a:r>
                    </a:p>
                  </a:txBody>
                  <a:tcPr marL="91436" marR="91436" marT="45724" marB="45724">
                    <a:lnB w="12700" cap="flat" cmpd="sng" algn="ctr">
                      <a:solidFill>
                        <a:schemeClr val="tx1"/>
                      </a:solidFill>
                      <a:prstDash val="solid"/>
                      <a:round/>
                      <a:headEnd type="none" w="med" len="med"/>
                      <a:tailEnd type="none" w="med" len="med"/>
                    </a:lnB>
                  </a:tcPr>
                </a:tc>
                <a:tc>
                  <a:txBody>
                    <a:bodyPr/>
                    <a:lstStyle/>
                    <a:p>
                      <a:pPr algn="ctr"/>
                      <a:r>
                        <a:rPr lang="en-US" sz="2000" b="1" dirty="0"/>
                        <a:t>100</a:t>
                      </a:r>
                    </a:p>
                  </a:txBody>
                  <a:tcPr marL="91436" marR="91436" marT="45724" marB="45724">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7455" name="TextBox 4"/>
          <p:cNvSpPr txBox="1">
            <a:spLocks noChangeArrowheads="1"/>
          </p:cNvSpPr>
          <p:nvPr/>
        </p:nvSpPr>
        <p:spPr bwMode="auto">
          <a:xfrm>
            <a:off x="152400" y="5638800"/>
            <a:ext cx="876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Adapted from: http://facts.okstate.edu/docushare/dsweb/Get/Document-2557/PSS-2117web.pdf</a:t>
            </a:r>
          </a:p>
        </p:txBody>
      </p:sp>
      <p:sp>
        <p:nvSpPr>
          <p:cNvPr id="17456" name="TextBox 4"/>
          <p:cNvSpPr txBox="1">
            <a:spLocks noChangeArrowheads="1"/>
          </p:cNvSpPr>
          <p:nvPr/>
        </p:nvSpPr>
        <p:spPr bwMode="auto">
          <a:xfrm>
            <a:off x="762000" y="4724400"/>
            <a:ext cx="6858000" cy="5238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 Calculated</a:t>
            </a:r>
          </a:p>
          <a:p>
            <a:pPr eaLnBrk="1" hangingPunct="1">
              <a:spcBef>
                <a:spcPct val="0"/>
              </a:spcBef>
              <a:buFontTx/>
              <a:buNone/>
            </a:pPr>
            <a:r>
              <a:rPr lang="en-US" altLang="en-US" sz="1400">
                <a:latin typeface="Arial" panose="020B0604020202020204" pitchFamily="34" charset="0"/>
              </a:rPr>
              <a:t>TDN% = 88.9 – (0.779 * ADF%)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F301-DDF2-4D3A-9813-4BD6C74281E2}"/>
              </a:ext>
            </a:extLst>
          </p:cNvPr>
          <p:cNvSpPr>
            <a:spLocks noGrp="1"/>
          </p:cNvSpPr>
          <p:nvPr>
            <p:ph type="title"/>
          </p:nvPr>
        </p:nvSpPr>
        <p:spPr/>
        <p:txBody>
          <a:bodyPr/>
          <a:lstStyle/>
          <a:p>
            <a:r>
              <a:rPr lang="en-US" dirty="0"/>
              <a:t>Relative Forage Quality</a:t>
            </a:r>
            <a:br>
              <a:rPr lang="en-US" dirty="0"/>
            </a:br>
            <a:r>
              <a:rPr lang="en-US" dirty="0"/>
              <a:t>(RFQ)</a:t>
            </a:r>
          </a:p>
        </p:txBody>
      </p:sp>
      <p:sp>
        <p:nvSpPr>
          <p:cNvPr id="3" name="Content Placeholder 2">
            <a:extLst>
              <a:ext uri="{FF2B5EF4-FFF2-40B4-BE49-F238E27FC236}">
                <a16:creationId xmlns:a16="http://schemas.microsoft.com/office/drawing/2014/main" id="{B9D51074-7DD4-4FE2-AF12-AA44F61947DC}"/>
              </a:ext>
            </a:extLst>
          </p:cNvPr>
          <p:cNvSpPr>
            <a:spLocks noGrp="1"/>
          </p:cNvSpPr>
          <p:nvPr>
            <p:ph idx="1"/>
          </p:nvPr>
        </p:nvSpPr>
        <p:spPr/>
        <p:txBody>
          <a:bodyPr/>
          <a:lstStyle/>
          <a:p>
            <a:r>
              <a:rPr lang="en-US" dirty="0"/>
              <a:t>Developed as an improvement over RFV, as it uses TDN rather than digestible dry matter</a:t>
            </a:r>
          </a:p>
          <a:p>
            <a:endParaRPr lang="en-US" dirty="0"/>
          </a:p>
          <a:p>
            <a:r>
              <a:rPr lang="en-US" dirty="0"/>
              <a:t>Maybe used on both legumes and grasses</a:t>
            </a:r>
          </a:p>
          <a:p>
            <a:endParaRPr lang="en-US" dirty="0"/>
          </a:p>
          <a:p>
            <a:r>
              <a:rPr lang="en-US" dirty="0"/>
              <a:t>RFQ also has no specific meaning, as it as index that may be used to compare forages.  </a:t>
            </a:r>
          </a:p>
        </p:txBody>
      </p:sp>
      <p:sp>
        <p:nvSpPr>
          <p:cNvPr id="5" name="TextBox 3">
            <a:extLst>
              <a:ext uri="{FF2B5EF4-FFF2-40B4-BE49-F238E27FC236}">
                <a16:creationId xmlns:a16="http://schemas.microsoft.com/office/drawing/2014/main" id="{4D319B63-8B13-477A-90EA-FCC14ADA0B1D}"/>
              </a:ext>
            </a:extLst>
          </p:cNvPr>
          <p:cNvSpPr txBox="1">
            <a:spLocks noChangeArrowheads="1"/>
          </p:cNvSpPr>
          <p:nvPr/>
        </p:nvSpPr>
        <p:spPr bwMode="auto">
          <a:xfrm>
            <a:off x="1600200" y="6414293"/>
            <a:ext cx="632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600" dirty="0" err="1">
                <a:latin typeface="Arial" panose="020B0604020202020204" pitchFamily="34" charset="0"/>
              </a:rPr>
              <a:t>Jeranyama</a:t>
            </a:r>
            <a:r>
              <a:rPr lang="en-US" altLang="en-US" sz="1600" dirty="0">
                <a:latin typeface="Arial" panose="020B0604020202020204" pitchFamily="34" charset="0"/>
              </a:rPr>
              <a:t> and Garcia, 2004 SDSU bulletin 8149</a:t>
            </a:r>
          </a:p>
        </p:txBody>
      </p:sp>
    </p:spTree>
    <p:extLst>
      <p:ext uri="{BB962C8B-B14F-4D97-AF65-F5344CB8AC3E}">
        <p14:creationId xmlns:p14="http://schemas.microsoft.com/office/powerpoint/2010/main" val="3779193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NIRS Analysis</a:t>
            </a:r>
          </a:p>
        </p:txBody>
      </p:sp>
      <p:sp>
        <p:nvSpPr>
          <p:cNvPr id="18435" name="Rectangle 3"/>
          <p:cNvSpPr>
            <a:spLocks noGrp="1" noChangeArrowheads="1"/>
          </p:cNvSpPr>
          <p:nvPr>
            <p:ph type="body" idx="1"/>
          </p:nvPr>
        </p:nvSpPr>
        <p:spPr>
          <a:xfrm>
            <a:off x="685800" y="1417638"/>
            <a:ext cx="8001000" cy="4525963"/>
          </a:xfrm>
        </p:spPr>
        <p:txBody>
          <a:bodyPr/>
          <a:lstStyle/>
          <a:p>
            <a:r>
              <a:rPr lang="en-US" altLang="en-US" dirty="0"/>
              <a:t>Near Infrared Reflectance Spectroscopy</a:t>
            </a:r>
          </a:p>
          <a:p>
            <a:endParaRPr lang="en-US" altLang="en-US" dirty="0"/>
          </a:p>
          <a:p>
            <a:r>
              <a:rPr lang="en-US" altLang="en-US" dirty="0"/>
              <a:t>First used to predict forage quality in 1976</a:t>
            </a:r>
          </a:p>
          <a:p>
            <a:pPr marL="0" indent="0">
              <a:buNone/>
            </a:pPr>
            <a:endParaRPr lang="en-US" altLang="en-US" dirty="0"/>
          </a:p>
          <a:p>
            <a:r>
              <a:rPr lang="en-US" altLang="en-US" dirty="0"/>
              <a:t>Rapid and requires minimal sample preparation relative to traditional chemistry</a:t>
            </a:r>
          </a:p>
          <a:p>
            <a:endParaRPr lang="en-US" altLang="en-US" dirty="0"/>
          </a:p>
          <a:p>
            <a:r>
              <a:rPr lang="en-US" altLang="en-US" dirty="0"/>
              <a:t>Less expensive than traditional methods</a:t>
            </a:r>
          </a:p>
          <a:p>
            <a:endParaRPr lang="en-US" altLang="en-US"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4876800"/>
            <a:ext cx="3048000" cy="19812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endParaRPr lang="en-US" altLang="en-US" sz="1800" b="0">
              <a:latin typeface="Arial" panose="020B0604020202020204" pitchFamily="34" charset="0"/>
            </a:endParaRPr>
          </a:p>
        </p:txBody>
      </p:sp>
      <p:sp>
        <p:nvSpPr>
          <p:cNvPr id="19459" name="Rectangle 3"/>
          <p:cNvSpPr>
            <a:spLocks noGrp="1" noChangeArrowheads="1"/>
          </p:cNvSpPr>
          <p:nvPr>
            <p:ph type="title"/>
          </p:nvPr>
        </p:nvSpPr>
        <p:spPr>
          <a:noFill/>
        </p:spPr>
        <p:txBody>
          <a:bodyPr/>
          <a:lstStyle/>
          <a:p>
            <a:r>
              <a:rPr lang="en-US" altLang="en-US" dirty="0"/>
              <a:t>NIRS: Basic Principle</a:t>
            </a:r>
          </a:p>
        </p:txBody>
      </p:sp>
      <p:sp>
        <p:nvSpPr>
          <p:cNvPr id="19460" name="AutoShape 4"/>
          <p:cNvSpPr>
            <a:spLocks noChangeArrowheads="1"/>
          </p:cNvSpPr>
          <p:nvPr/>
        </p:nvSpPr>
        <p:spPr bwMode="auto">
          <a:xfrm>
            <a:off x="914400" y="2209800"/>
            <a:ext cx="2743200" cy="381000"/>
          </a:xfrm>
          <a:prstGeom prst="rightArrow">
            <a:avLst>
              <a:gd name="adj1" fmla="val 50000"/>
              <a:gd name="adj2" fmla="val 180000"/>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endParaRPr lang="en-US" altLang="en-US" sz="1800" b="0">
              <a:latin typeface="Arial" panose="020B0604020202020204" pitchFamily="34" charset="0"/>
            </a:endParaRPr>
          </a:p>
        </p:txBody>
      </p:sp>
      <p:sp>
        <p:nvSpPr>
          <p:cNvPr id="19461" name="Text Box 5"/>
          <p:cNvSpPr txBox="1">
            <a:spLocks noChangeArrowheads="1"/>
          </p:cNvSpPr>
          <p:nvPr/>
        </p:nvSpPr>
        <p:spPr bwMode="auto">
          <a:xfrm>
            <a:off x="1143000" y="1905000"/>
            <a:ext cx="1905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50000"/>
              </a:spcBef>
              <a:buFontTx/>
              <a:buNone/>
            </a:pPr>
            <a:r>
              <a:rPr lang="en-US" altLang="en-US" sz="2000">
                <a:latin typeface="Arial" panose="020B0604020202020204" pitchFamily="34" charset="0"/>
              </a:rPr>
              <a:t>Infrared light</a:t>
            </a:r>
          </a:p>
        </p:txBody>
      </p:sp>
      <p:pic>
        <p:nvPicPr>
          <p:cNvPr id="19462" name="Picture 6" descr="sqrb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1971675"/>
            <a:ext cx="1714500" cy="10001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3" name="Text Box 7"/>
          <p:cNvSpPr txBox="1">
            <a:spLocks noChangeArrowheads="1"/>
          </p:cNvSpPr>
          <p:nvPr/>
        </p:nvSpPr>
        <p:spPr bwMode="auto">
          <a:xfrm>
            <a:off x="3657600" y="1524000"/>
            <a:ext cx="1752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spcBef>
                <a:spcPct val="50000"/>
              </a:spcBef>
              <a:buFontTx/>
              <a:buNone/>
            </a:pPr>
            <a:r>
              <a:rPr lang="en-US" altLang="en-US" sz="2000">
                <a:latin typeface="Arial" panose="020B0604020202020204" pitchFamily="34" charset="0"/>
              </a:rPr>
              <a:t>Hay Sample</a:t>
            </a:r>
          </a:p>
        </p:txBody>
      </p:sp>
      <p:sp>
        <p:nvSpPr>
          <p:cNvPr id="19464" name="AutoShape 8"/>
          <p:cNvSpPr>
            <a:spLocks noChangeArrowheads="1"/>
          </p:cNvSpPr>
          <p:nvPr/>
        </p:nvSpPr>
        <p:spPr bwMode="auto">
          <a:xfrm rot="5400000">
            <a:off x="4191000" y="3276600"/>
            <a:ext cx="838200" cy="381000"/>
          </a:xfrm>
          <a:prstGeom prst="rightArrow">
            <a:avLst>
              <a:gd name="adj1" fmla="val 50000"/>
              <a:gd name="adj2" fmla="val 55000"/>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endParaRPr lang="en-US" altLang="en-US" sz="1800" b="0">
              <a:latin typeface="Arial" panose="020B0604020202020204" pitchFamily="34" charset="0"/>
            </a:endParaRPr>
          </a:p>
        </p:txBody>
      </p:sp>
      <p:sp>
        <p:nvSpPr>
          <p:cNvPr id="19465" name="Text Box 9"/>
          <p:cNvSpPr txBox="1">
            <a:spLocks noChangeArrowheads="1"/>
          </p:cNvSpPr>
          <p:nvPr/>
        </p:nvSpPr>
        <p:spPr bwMode="auto">
          <a:xfrm>
            <a:off x="4800600" y="3276600"/>
            <a:ext cx="2209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50000"/>
              </a:spcBef>
              <a:buFontTx/>
              <a:buNone/>
            </a:pPr>
            <a:r>
              <a:rPr lang="en-US" altLang="en-US" sz="2000">
                <a:latin typeface="Arial" panose="020B0604020202020204" pitchFamily="34" charset="0"/>
              </a:rPr>
              <a:t>Reflected Light</a:t>
            </a:r>
          </a:p>
        </p:txBody>
      </p:sp>
      <p:sp>
        <p:nvSpPr>
          <p:cNvPr id="19466" name="Rectangle 10"/>
          <p:cNvSpPr>
            <a:spLocks noChangeArrowheads="1"/>
          </p:cNvSpPr>
          <p:nvPr/>
        </p:nvSpPr>
        <p:spPr bwMode="auto">
          <a:xfrm>
            <a:off x="4038600" y="3886200"/>
            <a:ext cx="1143000" cy="9144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endParaRPr lang="en-US" altLang="en-US" sz="1800" b="0">
              <a:latin typeface="Arial" panose="020B0604020202020204" pitchFamily="34" charset="0"/>
            </a:endParaRPr>
          </a:p>
        </p:txBody>
      </p:sp>
      <p:sp>
        <p:nvSpPr>
          <p:cNvPr id="19467" name="Oval 11"/>
          <p:cNvSpPr>
            <a:spLocks noChangeArrowheads="1"/>
          </p:cNvSpPr>
          <p:nvPr/>
        </p:nvSpPr>
        <p:spPr bwMode="auto">
          <a:xfrm>
            <a:off x="4419600" y="4114800"/>
            <a:ext cx="381000" cy="38100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endParaRPr lang="en-US" altLang="en-US" sz="1800" b="0">
              <a:latin typeface="Arial" panose="020B0604020202020204" pitchFamily="34" charset="0"/>
            </a:endParaRPr>
          </a:p>
        </p:txBody>
      </p:sp>
      <p:sp>
        <p:nvSpPr>
          <p:cNvPr id="19468" name="Text Box 12"/>
          <p:cNvSpPr txBox="1">
            <a:spLocks noChangeArrowheads="1"/>
          </p:cNvSpPr>
          <p:nvPr/>
        </p:nvSpPr>
        <p:spPr bwMode="auto">
          <a:xfrm>
            <a:off x="5257800" y="4191000"/>
            <a:ext cx="20574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Detector Cell</a:t>
            </a:r>
          </a:p>
        </p:txBody>
      </p:sp>
      <p:sp>
        <p:nvSpPr>
          <p:cNvPr id="19469" name="Line 13"/>
          <p:cNvSpPr>
            <a:spLocks noChangeShapeType="1"/>
          </p:cNvSpPr>
          <p:nvPr/>
        </p:nvSpPr>
        <p:spPr bwMode="auto">
          <a:xfrm>
            <a:off x="1143000" y="5257800"/>
            <a:ext cx="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Line 14"/>
          <p:cNvSpPr>
            <a:spLocks noChangeShapeType="1"/>
          </p:cNvSpPr>
          <p:nvPr/>
        </p:nvSpPr>
        <p:spPr bwMode="auto">
          <a:xfrm>
            <a:off x="1143000" y="6400800"/>
            <a:ext cx="1524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Line 15"/>
          <p:cNvSpPr>
            <a:spLocks noChangeShapeType="1"/>
          </p:cNvSpPr>
          <p:nvPr/>
        </p:nvSpPr>
        <p:spPr bwMode="auto">
          <a:xfrm flipV="1">
            <a:off x="1143000" y="5410200"/>
            <a:ext cx="1371600" cy="990600"/>
          </a:xfrm>
          <a:prstGeom prst="line">
            <a:avLst/>
          </a:prstGeom>
          <a:noFill/>
          <a:ln w="254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Text Box 16"/>
          <p:cNvSpPr txBox="1">
            <a:spLocks noChangeArrowheads="1"/>
          </p:cNvSpPr>
          <p:nvPr/>
        </p:nvSpPr>
        <p:spPr bwMode="auto">
          <a:xfrm>
            <a:off x="1371600" y="5410200"/>
            <a:ext cx="838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50000"/>
              </a:spcBef>
              <a:buFontTx/>
              <a:buNone/>
            </a:pPr>
            <a:r>
              <a:rPr lang="en-US" altLang="en-US" sz="1200" i="1">
                <a:latin typeface="Arial" panose="020B0604020202020204" pitchFamily="34" charset="0"/>
              </a:rPr>
              <a:t>Y=mx +b</a:t>
            </a:r>
          </a:p>
        </p:txBody>
      </p:sp>
      <p:sp>
        <p:nvSpPr>
          <p:cNvPr id="19473" name="Text Box 17"/>
          <p:cNvSpPr txBox="1">
            <a:spLocks noChangeArrowheads="1"/>
          </p:cNvSpPr>
          <p:nvPr/>
        </p:nvSpPr>
        <p:spPr bwMode="auto">
          <a:xfrm>
            <a:off x="3124200" y="5105400"/>
            <a:ext cx="50292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50000"/>
              </a:spcBef>
              <a:buFontTx/>
              <a:buNone/>
            </a:pPr>
            <a:r>
              <a:rPr lang="en-US" altLang="en-US" sz="2000">
                <a:latin typeface="Arial" panose="020B0604020202020204" pitchFamily="34" charset="0"/>
              </a:rPr>
              <a:t>Relationship between the amount of reflected light and analyte (i.e. CP) is used to determine concentration of analyte in sample</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a:t>NIRS: General Comments</a:t>
            </a:r>
          </a:p>
        </p:txBody>
      </p:sp>
      <p:sp>
        <p:nvSpPr>
          <p:cNvPr id="20483" name="Rectangle 3"/>
          <p:cNvSpPr>
            <a:spLocks noGrp="1" noChangeArrowheads="1"/>
          </p:cNvSpPr>
          <p:nvPr>
            <p:ph type="body" idx="1"/>
          </p:nvPr>
        </p:nvSpPr>
        <p:spPr/>
        <p:txBody>
          <a:bodyPr/>
          <a:lstStyle/>
          <a:p>
            <a:pPr>
              <a:lnSpc>
                <a:spcPct val="90000"/>
              </a:lnSpc>
            </a:pPr>
            <a:r>
              <a:rPr lang="en-US" altLang="en-US" dirty="0"/>
              <a:t>NIRS is an excellent analytical tool when used properly</a:t>
            </a:r>
          </a:p>
          <a:p>
            <a:pPr>
              <a:lnSpc>
                <a:spcPct val="90000"/>
              </a:lnSpc>
            </a:pPr>
            <a:endParaRPr lang="en-US" altLang="en-US" dirty="0"/>
          </a:p>
          <a:p>
            <a:pPr>
              <a:lnSpc>
                <a:spcPct val="90000"/>
              </a:lnSpc>
            </a:pPr>
            <a:r>
              <a:rPr lang="en-US" altLang="en-US" dirty="0"/>
              <a:t>Instrument is calibrated using wet chemistry values</a:t>
            </a:r>
          </a:p>
          <a:p>
            <a:pPr marL="0" indent="0">
              <a:lnSpc>
                <a:spcPct val="90000"/>
              </a:lnSpc>
              <a:buNone/>
            </a:pPr>
            <a:endParaRPr lang="en-US" altLang="en-US" dirty="0"/>
          </a:p>
          <a:p>
            <a:pPr>
              <a:lnSpc>
                <a:spcPct val="90000"/>
              </a:lnSpc>
            </a:pPr>
            <a:r>
              <a:rPr lang="en-US" altLang="en-US" dirty="0"/>
              <a:t>Good method works well with common forages </a:t>
            </a:r>
          </a:p>
          <a:p>
            <a:pPr lvl="1">
              <a:lnSpc>
                <a:spcPct val="90000"/>
              </a:lnSpc>
            </a:pPr>
            <a:r>
              <a:rPr lang="en-US" altLang="en-US" dirty="0"/>
              <a:t>Lower cost, so more samples may be submitted</a:t>
            </a:r>
          </a:p>
          <a:p>
            <a:pPr lvl="1">
              <a:lnSpc>
                <a:spcPct val="90000"/>
              </a:lnSpc>
            </a:pPr>
            <a:endParaRPr lang="en-US" altLang="en-US"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ltLang="en-US" dirty="0"/>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76200"/>
            <a:ext cx="4476750" cy="6577013"/>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362200" y="76200"/>
            <a:ext cx="1905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362200"/>
            <a:ext cx="18319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Other Terms</a:t>
            </a:r>
          </a:p>
        </p:txBody>
      </p:sp>
      <p:sp>
        <p:nvSpPr>
          <p:cNvPr id="3" name="Content Placeholder 2"/>
          <p:cNvSpPr>
            <a:spLocks noGrp="1"/>
          </p:cNvSpPr>
          <p:nvPr>
            <p:ph idx="1"/>
          </p:nvPr>
        </p:nvSpPr>
        <p:spPr>
          <a:xfrm>
            <a:off x="609600" y="1341438"/>
            <a:ext cx="8077200" cy="4525962"/>
          </a:xfrm>
        </p:spPr>
        <p:txBody>
          <a:bodyPr/>
          <a:lstStyle/>
          <a:p>
            <a:pPr>
              <a:defRPr/>
            </a:pPr>
            <a:r>
              <a:rPr lang="en-US" dirty="0"/>
              <a:t>Amylase Neutral Detergent Fiber (a NDF)</a:t>
            </a:r>
          </a:p>
          <a:p>
            <a:pPr lvl="1">
              <a:defRPr/>
            </a:pPr>
            <a:r>
              <a:rPr lang="en-US" sz="2400" dirty="0"/>
              <a:t>The enzyme amylase is added to the NDF solution to help breakdown starch</a:t>
            </a:r>
          </a:p>
          <a:p>
            <a:pPr lvl="1">
              <a:defRPr/>
            </a:pPr>
            <a:endParaRPr lang="en-US" sz="2400" dirty="0"/>
          </a:p>
          <a:p>
            <a:pPr>
              <a:defRPr/>
            </a:pPr>
            <a:r>
              <a:rPr lang="en-US" dirty="0"/>
              <a:t>Acid Detergent Insoluble Nitrogen (ADIN)</a:t>
            </a:r>
          </a:p>
          <a:p>
            <a:pPr lvl="1">
              <a:buFont typeface="Arial" charset="0"/>
              <a:buChar char="–"/>
              <a:defRPr/>
            </a:pPr>
            <a:r>
              <a:rPr lang="en-US" sz="2400" dirty="0"/>
              <a:t>Nitrogen bound within the ADF fraction</a:t>
            </a:r>
          </a:p>
          <a:p>
            <a:pPr lvl="1">
              <a:buFont typeface="Arial" charset="0"/>
              <a:buChar char="–"/>
              <a:defRPr/>
            </a:pPr>
            <a:r>
              <a:rPr lang="en-US" sz="2400" dirty="0"/>
              <a:t>Indication of heat damage in feeds </a:t>
            </a:r>
          </a:p>
          <a:p>
            <a:pPr>
              <a:defRPr/>
            </a:pPr>
            <a:endParaRPr lang="en-US" sz="2000" dirty="0"/>
          </a:p>
          <a:p>
            <a:pPr>
              <a:defRPr/>
            </a:pPr>
            <a:r>
              <a:rPr lang="en-US" dirty="0"/>
              <a:t>In-vitro Dry Matter Digestibility (IVDMD)</a:t>
            </a:r>
          </a:p>
          <a:p>
            <a:pPr lvl="1">
              <a:buFont typeface="Arial" charset="0"/>
              <a:buChar char="–"/>
              <a:defRPr/>
            </a:pPr>
            <a:r>
              <a:rPr lang="en-US" sz="2400" dirty="0"/>
              <a:t>Sample undergoes simulated ruminal digestion</a:t>
            </a:r>
          </a:p>
          <a:p>
            <a:pPr lvl="1">
              <a:buFont typeface="Arial" charset="0"/>
              <a:buChar char="–"/>
              <a:defRPr/>
            </a:pPr>
            <a:r>
              <a:rPr lang="en-US" sz="2400" dirty="0"/>
              <a:t>Correlated with TDN</a:t>
            </a:r>
          </a:p>
          <a:p>
            <a:pPr marL="0" indent="0">
              <a:buFont typeface="Wingdings" panose="05000000000000000000" pitchFamily="2" charset="2"/>
              <a:buNone/>
              <a:defRPr/>
            </a:pPr>
            <a:endParaRPr lang="en-US" dirty="0"/>
          </a:p>
          <a:p>
            <a:pPr lvl="1">
              <a:buFont typeface="Arial" charset="0"/>
              <a:buChar cha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9ED4-93FD-420B-92BA-C215A26B0D54}"/>
              </a:ext>
            </a:extLst>
          </p:cNvPr>
          <p:cNvSpPr>
            <a:spLocks noGrp="1"/>
          </p:cNvSpPr>
          <p:nvPr>
            <p:ph type="title"/>
          </p:nvPr>
        </p:nvSpPr>
        <p:spPr/>
        <p:txBody>
          <a:bodyPr/>
          <a:lstStyle/>
          <a:p>
            <a:r>
              <a:rPr lang="en-US" dirty="0"/>
              <a:t>The Value of Forage Testing</a:t>
            </a:r>
          </a:p>
        </p:txBody>
      </p:sp>
      <p:sp>
        <p:nvSpPr>
          <p:cNvPr id="5" name="Content Placeholder 4">
            <a:extLst>
              <a:ext uri="{FF2B5EF4-FFF2-40B4-BE49-F238E27FC236}">
                <a16:creationId xmlns:a16="http://schemas.microsoft.com/office/drawing/2014/main" id="{2C9E9CF8-BF4F-404F-9719-2FF778628B6E}"/>
              </a:ext>
            </a:extLst>
          </p:cNvPr>
          <p:cNvSpPr>
            <a:spLocks noGrp="1"/>
          </p:cNvSpPr>
          <p:nvPr>
            <p:ph idx="1"/>
          </p:nvPr>
        </p:nvSpPr>
        <p:spPr>
          <a:xfrm>
            <a:off x="447675" y="1295400"/>
            <a:ext cx="8229600" cy="4525963"/>
          </a:xfrm>
        </p:spPr>
        <p:txBody>
          <a:bodyPr/>
          <a:lstStyle/>
          <a:p>
            <a:r>
              <a:rPr lang="en-US" dirty="0"/>
              <a:t>1400 </a:t>
            </a:r>
            <a:r>
              <a:rPr lang="en-US" dirty="0" err="1"/>
              <a:t>lb</a:t>
            </a:r>
            <a:r>
              <a:rPr lang="en-US" dirty="0"/>
              <a:t>, 3</a:t>
            </a:r>
            <a:r>
              <a:rPr lang="en-US" baseline="30000" dirty="0"/>
              <a:t>rd</a:t>
            </a:r>
            <a:r>
              <a:rPr lang="en-US" dirty="0"/>
              <a:t> trimester cow </a:t>
            </a:r>
          </a:p>
          <a:p>
            <a:pPr lvl="1"/>
            <a:r>
              <a:rPr lang="en-US" dirty="0"/>
              <a:t>Consumes 2% bodyweight = 28 </a:t>
            </a:r>
            <a:r>
              <a:rPr lang="en-US" dirty="0" err="1"/>
              <a:t>lbs</a:t>
            </a:r>
            <a:endParaRPr lang="en-US" dirty="0"/>
          </a:p>
          <a:p>
            <a:r>
              <a:rPr lang="en-US" dirty="0"/>
              <a:t>7% CP forage * 28 </a:t>
            </a:r>
            <a:r>
              <a:rPr lang="en-US" dirty="0" err="1"/>
              <a:t>lbs</a:t>
            </a:r>
            <a:r>
              <a:rPr lang="en-US" dirty="0"/>
              <a:t> 	= 1.96 </a:t>
            </a:r>
            <a:r>
              <a:rPr lang="en-US" dirty="0" err="1"/>
              <a:t>lbs</a:t>
            </a:r>
            <a:r>
              <a:rPr lang="en-US" dirty="0"/>
              <a:t> CP/d</a:t>
            </a:r>
          </a:p>
          <a:p>
            <a:r>
              <a:rPr lang="en-US" dirty="0"/>
              <a:t>6% CP forage * 28 </a:t>
            </a:r>
            <a:r>
              <a:rPr lang="en-US" dirty="0" err="1"/>
              <a:t>lbs</a:t>
            </a:r>
            <a:r>
              <a:rPr lang="en-US" dirty="0"/>
              <a:t>	= 1.68 </a:t>
            </a:r>
            <a:r>
              <a:rPr lang="en-US" dirty="0" err="1"/>
              <a:t>lbs</a:t>
            </a:r>
            <a:r>
              <a:rPr lang="en-US" dirty="0"/>
              <a:t> CP/d</a:t>
            </a:r>
          </a:p>
          <a:p>
            <a:pPr marL="0" indent="0">
              <a:buNone/>
            </a:pPr>
            <a:endParaRPr lang="en-US" sz="2000" b="0" dirty="0"/>
          </a:p>
          <a:p>
            <a:pPr marL="0" indent="0" algn="ctr">
              <a:buNone/>
            </a:pPr>
            <a:endParaRPr lang="en-US" dirty="0"/>
          </a:p>
          <a:p>
            <a:pPr marL="0" indent="0" algn="ctr">
              <a:buNone/>
            </a:pPr>
            <a:r>
              <a:rPr lang="en-US" dirty="0"/>
              <a:t>1.4 </a:t>
            </a:r>
            <a:r>
              <a:rPr lang="en-US" dirty="0" err="1"/>
              <a:t>lbs</a:t>
            </a:r>
            <a:r>
              <a:rPr lang="en-US" dirty="0"/>
              <a:t> of 20% supplement/d (0.28/0.20)</a:t>
            </a:r>
          </a:p>
          <a:p>
            <a:pPr marL="0" indent="0" algn="ctr">
              <a:buNone/>
            </a:pPr>
            <a:r>
              <a:rPr lang="en-US" dirty="0"/>
              <a:t>1.4 </a:t>
            </a:r>
            <a:r>
              <a:rPr lang="en-US" dirty="0" err="1"/>
              <a:t>lbs</a:t>
            </a:r>
            <a:r>
              <a:rPr lang="en-US" dirty="0"/>
              <a:t> * 60 days = 84 </a:t>
            </a:r>
            <a:r>
              <a:rPr lang="en-US" dirty="0" err="1"/>
              <a:t>lbs</a:t>
            </a:r>
            <a:r>
              <a:rPr lang="en-US" dirty="0"/>
              <a:t> supplement</a:t>
            </a:r>
          </a:p>
          <a:p>
            <a:pPr marL="0" indent="0" algn="ctr">
              <a:buNone/>
            </a:pPr>
            <a:r>
              <a:rPr lang="en-US" dirty="0"/>
              <a:t>84 </a:t>
            </a:r>
            <a:r>
              <a:rPr lang="en-US" dirty="0" err="1"/>
              <a:t>lbs</a:t>
            </a:r>
            <a:r>
              <a:rPr lang="en-US" dirty="0"/>
              <a:t> ($400/ton) = $16.80/cow </a:t>
            </a:r>
          </a:p>
        </p:txBody>
      </p:sp>
      <p:cxnSp>
        <p:nvCxnSpPr>
          <p:cNvPr id="7" name="Straight Connector 6">
            <a:extLst>
              <a:ext uri="{FF2B5EF4-FFF2-40B4-BE49-F238E27FC236}">
                <a16:creationId xmlns:a16="http://schemas.microsoft.com/office/drawing/2014/main" id="{9624C0F2-C0F1-4DA0-9953-8EBC8D5BC0F9}"/>
              </a:ext>
            </a:extLst>
          </p:cNvPr>
          <p:cNvCxnSpPr/>
          <p:nvPr/>
        </p:nvCxnSpPr>
        <p:spPr>
          <a:xfrm>
            <a:off x="5181600" y="3505201"/>
            <a:ext cx="25908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5511A27-916D-4E3C-8FB1-83C0FD0096D7}"/>
              </a:ext>
            </a:extLst>
          </p:cNvPr>
          <p:cNvSpPr txBox="1"/>
          <p:nvPr/>
        </p:nvSpPr>
        <p:spPr>
          <a:xfrm>
            <a:off x="5370589" y="3505200"/>
            <a:ext cx="2401811" cy="584775"/>
          </a:xfrm>
          <a:prstGeom prst="rect">
            <a:avLst/>
          </a:prstGeom>
          <a:noFill/>
        </p:spPr>
        <p:txBody>
          <a:bodyPr wrap="none" rtlCol="0">
            <a:spAutoFit/>
          </a:bodyPr>
          <a:lstStyle/>
          <a:p>
            <a:r>
              <a:rPr lang="en-US" sz="3200" b="1" dirty="0">
                <a:latin typeface="+mn-lt"/>
              </a:rPr>
              <a:t>0.28 </a:t>
            </a:r>
            <a:r>
              <a:rPr lang="en-US" sz="3200" b="1" dirty="0" err="1">
                <a:latin typeface="+mn-lt"/>
              </a:rPr>
              <a:t>lbs</a:t>
            </a:r>
            <a:r>
              <a:rPr lang="en-US" sz="3200" b="1" dirty="0">
                <a:latin typeface="+mn-lt"/>
              </a:rPr>
              <a:t> CP/d</a:t>
            </a:r>
          </a:p>
        </p:txBody>
      </p:sp>
    </p:spTree>
    <p:extLst>
      <p:ext uri="{BB962C8B-B14F-4D97-AF65-F5344CB8AC3E}">
        <p14:creationId xmlns:p14="http://schemas.microsoft.com/office/powerpoint/2010/main" val="407032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09F9-C35F-45F3-90D8-6C8A242B4613}"/>
              </a:ext>
            </a:extLst>
          </p:cNvPr>
          <p:cNvSpPr>
            <a:spLocks noGrp="1"/>
          </p:cNvSpPr>
          <p:nvPr>
            <p:ph type="title"/>
          </p:nvPr>
        </p:nvSpPr>
        <p:spPr/>
        <p:txBody>
          <a:bodyPr/>
          <a:lstStyle/>
          <a:p>
            <a:endParaRPr lang="en-US" dirty="0"/>
          </a:p>
        </p:txBody>
      </p:sp>
      <p:sp>
        <p:nvSpPr>
          <p:cNvPr id="3" name="TextBox 2">
            <a:extLst>
              <a:ext uri="{FF2B5EF4-FFF2-40B4-BE49-F238E27FC236}">
                <a16:creationId xmlns:a16="http://schemas.microsoft.com/office/drawing/2014/main" id="{CAD970BF-2154-41BE-B54D-96BE5D6A35EE}"/>
              </a:ext>
            </a:extLst>
          </p:cNvPr>
          <p:cNvSpPr txBox="1"/>
          <p:nvPr/>
        </p:nvSpPr>
        <p:spPr>
          <a:xfrm>
            <a:off x="1752600" y="2743200"/>
            <a:ext cx="5867400" cy="584775"/>
          </a:xfrm>
          <a:prstGeom prst="rect">
            <a:avLst/>
          </a:prstGeom>
          <a:noFill/>
        </p:spPr>
        <p:txBody>
          <a:bodyPr wrap="square" rtlCol="0">
            <a:spAutoFit/>
          </a:bodyPr>
          <a:lstStyle/>
          <a:p>
            <a:pPr algn="ctr"/>
            <a:r>
              <a:rPr lang="en-US" sz="3200" b="1" dirty="0"/>
              <a:t>Agent Contact Information</a:t>
            </a:r>
          </a:p>
        </p:txBody>
      </p:sp>
    </p:spTree>
    <p:extLst>
      <p:ext uri="{BB962C8B-B14F-4D97-AF65-F5344CB8AC3E}">
        <p14:creationId xmlns:p14="http://schemas.microsoft.com/office/powerpoint/2010/main" val="2780496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152400" y="470945"/>
            <a:ext cx="7315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spcBef>
                <a:spcPct val="0"/>
              </a:spcBef>
              <a:buFontTx/>
              <a:buNone/>
            </a:pPr>
            <a:r>
              <a:rPr lang="en-US" altLang="en-US" sz="4400" dirty="0">
                <a:latin typeface="+mj-lt"/>
              </a:rPr>
              <a:t>Evaluating Forage Quality </a:t>
            </a: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599" y="228600"/>
            <a:ext cx="1626983" cy="1254133"/>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a:extLst>
              <a:ext uri="{FF2B5EF4-FFF2-40B4-BE49-F238E27FC236}">
                <a16:creationId xmlns:a16="http://schemas.microsoft.com/office/drawing/2014/main" id="{C4185A0B-CDB0-4770-8CAD-D6E98A66E749}"/>
              </a:ext>
            </a:extLst>
          </p:cNvPr>
          <p:cNvSpPr>
            <a:spLocks noGrp="1"/>
          </p:cNvSpPr>
          <p:nvPr>
            <p:ph idx="1"/>
          </p:nvPr>
        </p:nvSpPr>
        <p:spPr>
          <a:xfrm>
            <a:off x="381000" y="1493837"/>
            <a:ext cx="8229600" cy="4525963"/>
          </a:xfrm>
        </p:spPr>
        <p:txBody>
          <a:bodyPr/>
          <a:lstStyle/>
          <a:p>
            <a:r>
              <a:rPr lang="en-US" dirty="0"/>
              <a:t>The best method of evaluating a feed/forage is animal performance</a:t>
            </a:r>
          </a:p>
          <a:p>
            <a:pPr lvl="1"/>
            <a:r>
              <a:rPr lang="en-US" dirty="0"/>
              <a:t>Feed and record performance</a:t>
            </a:r>
          </a:p>
          <a:p>
            <a:pPr lvl="2"/>
            <a:r>
              <a:rPr lang="en-US" dirty="0"/>
              <a:t>Intake (palatability), digestibility, efficiency</a:t>
            </a:r>
          </a:p>
          <a:p>
            <a:pPr lvl="1"/>
            <a:r>
              <a:rPr lang="en-US" dirty="0"/>
              <a:t>Time consuming, expensive </a:t>
            </a:r>
          </a:p>
          <a:p>
            <a:endParaRPr lang="en-US" sz="2400" dirty="0"/>
          </a:p>
          <a:p>
            <a:r>
              <a:rPr lang="en-US" dirty="0"/>
              <a:t>Laboratory analysis is an economical means of gathering data which may be used to reliably predict animal performance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305800" cy="1143000"/>
          </a:xfrm>
        </p:spPr>
        <p:txBody>
          <a:bodyPr/>
          <a:lstStyle/>
          <a:p>
            <a:r>
              <a:rPr lang="en-US" altLang="en-US" dirty="0"/>
              <a:t>Evaluating Forage Quality</a:t>
            </a:r>
          </a:p>
        </p:txBody>
      </p:sp>
      <p:sp>
        <p:nvSpPr>
          <p:cNvPr id="6147" name="Content Placeholder 2"/>
          <p:cNvSpPr>
            <a:spLocks noGrp="1"/>
          </p:cNvSpPr>
          <p:nvPr>
            <p:ph idx="1"/>
          </p:nvPr>
        </p:nvSpPr>
        <p:spPr/>
        <p:txBody>
          <a:bodyPr/>
          <a:lstStyle/>
          <a:p>
            <a:r>
              <a:rPr lang="en-US" altLang="en-US" dirty="0"/>
              <a:t>Qualitative </a:t>
            </a:r>
          </a:p>
          <a:p>
            <a:pPr lvl="1"/>
            <a:r>
              <a:rPr lang="en-US" altLang="en-US" dirty="0"/>
              <a:t>Color, leafiness, smell, texture, </a:t>
            </a:r>
          </a:p>
          <a:p>
            <a:pPr lvl="2"/>
            <a:r>
              <a:rPr lang="en-US" altLang="en-US" dirty="0"/>
              <a:t>Dust, mold, foreign material (wire, cans etc.)</a:t>
            </a:r>
          </a:p>
          <a:p>
            <a:pPr lvl="1"/>
            <a:endParaRPr lang="en-US" altLang="en-US" dirty="0"/>
          </a:p>
          <a:p>
            <a:r>
              <a:rPr lang="en-US" altLang="en-US" dirty="0"/>
              <a:t>Quantitative</a:t>
            </a:r>
          </a:p>
          <a:p>
            <a:pPr lvl="1"/>
            <a:r>
              <a:rPr lang="en-US" altLang="en-US" dirty="0"/>
              <a:t>Analysis conducted in the laboratory</a:t>
            </a:r>
          </a:p>
          <a:p>
            <a:pPr lvl="2"/>
            <a:r>
              <a:rPr lang="en-US" altLang="en-US" dirty="0"/>
              <a:t> Chemical composition</a:t>
            </a:r>
          </a:p>
          <a:p>
            <a:pPr lvl="3"/>
            <a:r>
              <a:rPr lang="en-US" altLang="en-US" dirty="0"/>
              <a:t>Direct </a:t>
            </a:r>
          </a:p>
          <a:p>
            <a:pPr lvl="3"/>
            <a:r>
              <a:rPr lang="en-US" altLang="en-US" dirty="0"/>
              <a:t>Indirect (NIR…Near infrared reflectance spectroscopy)</a:t>
            </a:r>
          </a:p>
          <a:p>
            <a:pPr marL="457200" lvl="1" indent="0">
              <a:buNone/>
            </a:pPr>
            <a:endParaRPr lang="en-US" altLang="en-US" i="1" u="sn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152400"/>
            <a:ext cx="8458200" cy="1143000"/>
          </a:xfrm>
        </p:spPr>
        <p:txBody>
          <a:bodyPr/>
          <a:lstStyle/>
          <a:p>
            <a:r>
              <a:rPr lang="en-US" altLang="en-US" dirty="0"/>
              <a:t>Basic Components of </a:t>
            </a:r>
            <a:br>
              <a:rPr lang="en-US" altLang="en-US" dirty="0"/>
            </a:br>
            <a:r>
              <a:rPr lang="en-US" altLang="en-US" dirty="0"/>
              <a:t>Nutrient Analysis</a:t>
            </a:r>
          </a:p>
        </p:txBody>
      </p:sp>
      <p:sp>
        <p:nvSpPr>
          <p:cNvPr id="7171" name="TextBox 1"/>
          <p:cNvSpPr txBox="1">
            <a:spLocks noChangeArrowheads="1"/>
          </p:cNvSpPr>
          <p:nvPr/>
        </p:nvSpPr>
        <p:spPr bwMode="auto">
          <a:xfrm>
            <a:off x="1600200" y="15240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Moisture</a:t>
            </a:r>
          </a:p>
        </p:txBody>
      </p:sp>
      <p:cxnSp>
        <p:nvCxnSpPr>
          <p:cNvPr id="5" name="Straight Arrow Connector 4"/>
          <p:cNvCxnSpPr/>
          <p:nvPr/>
        </p:nvCxnSpPr>
        <p:spPr>
          <a:xfrm>
            <a:off x="2971800" y="1708150"/>
            <a:ext cx="274320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73" name="TextBox 7"/>
          <p:cNvSpPr txBox="1">
            <a:spLocks noChangeArrowheads="1"/>
          </p:cNvSpPr>
          <p:nvPr/>
        </p:nvSpPr>
        <p:spPr bwMode="auto">
          <a:xfrm>
            <a:off x="5791200" y="1524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Dry Matter</a:t>
            </a:r>
          </a:p>
        </p:txBody>
      </p:sp>
      <p:cxnSp>
        <p:nvCxnSpPr>
          <p:cNvPr id="10" name="Straight Arrow Connector 9"/>
          <p:cNvCxnSpPr/>
          <p:nvPr/>
        </p:nvCxnSpPr>
        <p:spPr>
          <a:xfrm>
            <a:off x="4114800" y="2209800"/>
            <a:ext cx="167640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75" name="TextBox 12"/>
          <p:cNvSpPr txBox="1">
            <a:spLocks noChangeArrowheads="1"/>
          </p:cNvSpPr>
          <p:nvPr/>
        </p:nvSpPr>
        <p:spPr bwMode="auto">
          <a:xfrm>
            <a:off x="5791200" y="19812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As Received</a:t>
            </a:r>
          </a:p>
        </p:txBody>
      </p:sp>
      <p:cxnSp>
        <p:nvCxnSpPr>
          <p:cNvPr id="15" name="Straight Arrow Connector 14"/>
          <p:cNvCxnSpPr/>
          <p:nvPr/>
        </p:nvCxnSpPr>
        <p:spPr>
          <a:xfrm>
            <a:off x="2971800" y="2743200"/>
            <a:ext cx="274320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971800" y="3352800"/>
            <a:ext cx="274320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78" name="TextBox 16"/>
          <p:cNvSpPr txBox="1">
            <a:spLocks noChangeArrowheads="1"/>
          </p:cNvSpPr>
          <p:nvPr/>
        </p:nvSpPr>
        <p:spPr bwMode="auto">
          <a:xfrm>
            <a:off x="5867400" y="2590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Crude Protein</a:t>
            </a:r>
          </a:p>
        </p:txBody>
      </p:sp>
      <p:sp>
        <p:nvSpPr>
          <p:cNvPr id="7179" name="TextBox 17"/>
          <p:cNvSpPr txBox="1">
            <a:spLocks noChangeArrowheads="1"/>
          </p:cNvSpPr>
          <p:nvPr/>
        </p:nvSpPr>
        <p:spPr bwMode="auto">
          <a:xfrm>
            <a:off x="1066800" y="25146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Total Nitrogen</a:t>
            </a:r>
          </a:p>
        </p:txBody>
      </p:sp>
      <p:cxnSp>
        <p:nvCxnSpPr>
          <p:cNvPr id="14" name="Straight Connector 13"/>
          <p:cNvCxnSpPr/>
          <p:nvPr/>
        </p:nvCxnSpPr>
        <p:spPr>
          <a:xfrm>
            <a:off x="4800600" y="3352800"/>
            <a:ext cx="3175" cy="1143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7181" name="TextBox 27"/>
          <p:cNvSpPr txBox="1">
            <a:spLocks noChangeArrowheads="1"/>
          </p:cNvSpPr>
          <p:nvPr/>
        </p:nvSpPr>
        <p:spPr bwMode="auto">
          <a:xfrm>
            <a:off x="533400" y="312420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Acid Detergent Fiber (ADF)</a:t>
            </a:r>
          </a:p>
        </p:txBody>
      </p:sp>
      <p:cxnSp>
        <p:nvCxnSpPr>
          <p:cNvPr id="31" name="Straight Connector 30"/>
          <p:cNvCxnSpPr/>
          <p:nvPr/>
        </p:nvCxnSpPr>
        <p:spPr>
          <a:xfrm>
            <a:off x="4114800" y="1708150"/>
            <a:ext cx="0" cy="50165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4495800"/>
            <a:ext cx="99060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4114800"/>
            <a:ext cx="99060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85" name="TextBox 36"/>
          <p:cNvSpPr txBox="1">
            <a:spLocks noChangeArrowheads="1"/>
          </p:cNvSpPr>
          <p:nvPr/>
        </p:nvSpPr>
        <p:spPr bwMode="auto">
          <a:xfrm>
            <a:off x="5867400" y="3200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Total Digestible Nutrients</a:t>
            </a:r>
          </a:p>
        </p:txBody>
      </p:sp>
      <p:sp>
        <p:nvSpPr>
          <p:cNvPr id="7186" name="TextBox 37"/>
          <p:cNvSpPr txBox="1">
            <a:spLocks noChangeArrowheads="1"/>
          </p:cNvSpPr>
          <p:nvPr/>
        </p:nvSpPr>
        <p:spPr bwMode="auto">
          <a:xfrm>
            <a:off x="5867400" y="3962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Net Energy Maintenance</a:t>
            </a:r>
          </a:p>
        </p:txBody>
      </p:sp>
      <p:sp>
        <p:nvSpPr>
          <p:cNvPr id="7187" name="TextBox 38"/>
          <p:cNvSpPr txBox="1">
            <a:spLocks noChangeArrowheads="1"/>
          </p:cNvSpPr>
          <p:nvPr/>
        </p:nvSpPr>
        <p:spPr bwMode="auto">
          <a:xfrm>
            <a:off x="5867400" y="4343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Net Energy Production</a:t>
            </a:r>
          </a:p>
        </p:txBody>
      </p:sp>
      <p:sp>
        <p:nvSpPr>
          <p:cNvPr id="7188" name="TextBox 40"/>
          <p:cNvSpPr txBox="1">
            <a:spLocks noChangeArrowheads="1"/>
          </p:cNvSpPr>
          <p:nvPr/>
        </p:nvSpPr>
        <p:spPr bwMode="auto">
          <a:xfrm>
            <a:off x="228600" y="5145088"/>
            <a:ext cx="274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Neutral Detergent Fiber (NDF)</a:t>
            </a:r>
          </a:p>
        </p:txBody>
      </p:sp>
      <p:cxnSp>
        <p:nvCxnSpPr>
          <p:cNvPr id="42" name="Straight Arrow Connector 41"/>
          <p:cNvCxnSpPr/>
          <p:nvPr/>
        </p:nvCxnSpPr>
        <p:spPr>
          <a:xfrm>
            <a:off x="2971800" y="5410200"/>
            <a:ext cx="274320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90" name="TextBox 42"/>
          <p:cNvSpPr txBox="1">
            <a:spLocks noChangeArrowheads="1"/>
          </p:cNvSpPr>
          <p:nvPr/>
        </p:nvSpPr>
        <p:spPr bwMode="auto">
          <a:xfrm>
            <a:off x="5867400" y="51816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Relative Feed Value</a:t>
            </a:r>
          </a:p>
        </p:txBody>
      </p:sp>
      <p:cxnSp>
        <p:nvCxnSpPr>
          <p:cNvPr id="44" name="Straight Arrow Connector 43"/>
          <p:cNvCxnSpPr/>
          <p:nvPr/>
        </p:nvCxnSpPr>
        <p:spPr>
          <a:xfrm>
            <a:off x="2971800" y="3498850"/>
            <a:ext cx="2743200" cy="19050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92" name="TextBox 50"/>
          <p:cNvSpPr txBox="1">
            <a:spLocks noChangeArrowheads="1"/>
          </p:cNvSpPr>
          <p:nvPr/>
        </p:nvSpPr>
        <p:spPr bwMode="auto">
          <a:xfrm>
            <a:off x="2895600" y="5802313"/>
            <a:ext cx="274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algn="ctr" eaLnBrk="1" hangingPunct="1">
              <a:spcBef>
                <a:spcPct val="0"/>
              </a:spcBef>
              <a:buFontTx/>
              <a:buNone/>
            </a:pPr>
            <a:r>
              <a:rPr lang="en-US" altLang="en-US" sz="1800">
                <a:latin typeface="Arial" panose="020B0604020202020204" pitchFamily="34" charset="0"/>
              </a:rPr>
              <a:t>Mineral Analysis</a:t>
            </a:r>
          </a:p>
        </p:txBody>
      </p:sp>
      <p:pic>
        <p:nvPicPr>
          <p:cNvPr id="7193"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775" y="3581400"/>
            <a:ext cx="1139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94" name="TextBox 37"/>
          <p:cNvSpPr txBox="1">
            <a:spLocks noChangeArrowheads="1"/>
          </p:cNvSpPr>
          <p:nvPr/>
        </p:nvSpPr>
        <p:spPr bwMode="auto">
          <a:xfrm>
            <a:off x="5867400" y="3581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Metabolizable Energy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Moisture or Dry Matter</a:t>
            </a:r>
          </a:p>
        </p:txBody>
      </p:sp>
      <p:sp>
        <p:nvSpPr>
          <p:cNvPr id="4099" name="Content Placeholder 2"/>
          <p:cNvSpPr>
            <a:spLocks noGrp="1"/>
          </p:cNvSpPr>
          <p:nvPr>
            <p:ph idx="1"/>
          </p:nvPr>
        </p:nvSpPr>
        <p:spPr/>
        <p:txBody>
          <a:bodyPr/>
          <a:lstStyle/>
          <a:p>
            <a:pPr>
              <a:defRPr/>
            </a:pPr>
            <a:r>
              <a:rPr lang="en-US" altLang="en-US" dirty="0"/>
              <a:t>Simple, but important analysis</a:t>
            </a:r>
          </a:p>
          <a:p>
            <a:pPr lvl="1">
              <a:buFont typeface="Arial" charset="0"/>
              <a:buChar char="–"/>
              <a:defRPr/>
            </a:pPr>
            <a:r>
              <a:rPr lang="en-US" altLang="en-US" dirty="0"/>
              <a:t>Removing water allows us to compare straw to silage </a:t>
            </a:r>
          </a:p>
          <a:p>
            <a:pPr>
              <a:defRPr/>
            </a:pPr>
            <a:endParaRPr lang="en-US" altLang="en-US" dirty="0"/>
          </a:p>
          <a:p>
            <a:pPr>
              <a:defRPr/>
            </a:pPr>
            <a:r>
              <a:rPr lang="en-US" altLang="en-US" dirty="0"/>
              <a:t>Removing the water within the sample	</a:t>
            </a:r>
          </a:p>
          <a:p>
            <a:pPr lvl="1">
              <a:buFont typeface="Arial" charset="0"/>
              <a:buChar char="–"/>
              <a:defRPr/>
            </a:pPr>
            <a:r>
              <a:rPr lang="en-US" altLang="en-US" dirty="0"/>
              <a:t>Dry forages (hay)</a:t>
            </a:r>
          </a:p>
          <a:p>
            <a:pPr lvl="2">
              <a:buFont typeface="Arial" charset="0"/>
              <a:buChar char="•"/>
              <a:defRPr/>
            </a:pPr>
            <a:r>
              <a:rPr lang="en-US" altLang="en-US" dirty="0"/>
              <a:t>Forced air oven at 100-105°C for 24 hours</a:t>
            </a:r>
          </a:p>
          <a:p>
            <a:pPr lvl="1">
              <a:buFont typeface="Arial" charset="0"/>
              <a:buChar char="–"/>
              <a:defRPr/>
            </a:pPr>
            <a:r>
              <a:rPr lang="en-US" altLang="en-US" dirty="0"/>
              <a:t>Wet forages (fresh clipped, silage)</a:t>
            </a:r>
          </a:p>
          <a:p>
            <a:pPr lvl="2">
              <a:buFont typeface="Arial" charset="0"/>
              <a:buChar char="•"/>
              <a:defRPr/>
            </a:pPr>
            <a:r>
              <a:rPr lang="en-US" altLang="en-US" dirty="0"/>
              <a:t>2 stage drying process</a:t>
            </a:r>
          </a:p>
          <a:p>
            <a:pPr lvl="3">
              <a:buFont typeface="Arial" charset="0"/>
              <a:buChar char="–"/>
              <a:defRPr/>
            </a:pPr>
            <a:r>
              <a:rPr lang="en-US" altLang="en-US" dirty="0"/>
              <a:t> Forced air oven at 55°C followed by 105°C	</a:t>
            </a:r>
          </a:p>
          <a:p>
            <a:pPr lvl="1">
              <a:buFont typeface="Arial" charset="0"/>
              <a:buChar char="–"/>
              <a:defRPr/>
            </a:pPr>
            <a:endParaRPr lang="en-US" altLang="en-US" dirty="0"/>
          </a:p>
          <a:p>
            <a:pPr marL="0" indent="0">
              <a:buFont typeface="Wingdings" panose="05000000000000000000" pitchFamily="2" charset="2"/>
              <a:buNone/>
              <a:defRPr/>
            </a:pPr>
            <a:endParaRPr lang="en-US" altLang="en-US" dirty="0"/>
          </a:p>
          <a:p>
            <a:pPr>
              <a:defRPr/>
            </a:pPr>
            <a:endParaRPr lang="en-US" altLang="en-US" dirty="0"/>
          </a:p>
          <a:p>
            <a:pP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Crude Protein</a:t>
            </a:r>
          </a:p>
        </p:txBody>
      </p:sp>
      <p:sp>
        <p:nvSpPr>
          <p:cNvPr id="8195" name="Content Placeholder 2"/>
          <p:cNvSpPr>
            <a:spLocks noGrp="1"/>
          </p:cNvSpPr>
          <p:nvPr>
            <p:ph idx="1"/>
          </p:nvPr>
        </p:nvSpPr>
        <p:spPr/>
        <p:txBody>
          <a:bodyPr/>
          <a:lstStyle/>
          <a:p>
            <a:pPr>
              <a:defRPr/>
            </a:pPr>
            <a:r>
              <a:rPr lang="en-US" altLang="en-US" dirty="0"/>
              <a:t>Nitrogen content is measured </a:t>
            </a:r>
          </a:p>
          <a:p>
            <a:pPr lvl="1">
              <a:buFont typeface="Arial" charset="0"/>
              <a:buChar char="–"/>
              <a:defRPr/>
            </a:pPr>
            <a:r>
              <a:rPr lang="en-US" altLang="en-US" dirty="0" err="1"/>
              <a:t>Kjeldahl</a:t>
            </a:r>
            <a:r>
              <a:rPr lang="en-US" altLang="en-US" dirty="0"/>
              <a:t> analysis (Johan </a:t>
            </a:r>
            <a:r>
              <a:rPr lang="en-US" altLang="en-US" dirty="0" err="1"/>
              <a:t>Kjeldahl</a:t>
            </a:r>
            <a:r>
              <a:rPr lang="en-US" altLang="en-US" dirty="0"/>
              <a:t>, 1880’s)</a:t>
            </a:r>
          </a:p>
          <a:p>
            <a:pPr lvl="2">
              <a:buFont typeface="Arial" charset="0"/>
              <a:buChar char="•"/>
              <a:defRPr/>
            </a:pPr>
            <a:r>
              <a:rPr lang="en-US" altLang="en-US" dirty="0"/>
              <a:t>Uses strong acids to digest sample</a:t>
            </a:r>
          </a:p>
          <a:p>
            <a:pPr lvl="1">
              <a:buFont typeface="Arial" charset="0"/>
              <a:buChar char="•"/>
              <a:defRPr/>
            </a:pPr>
            <a:r>
              <a:rPr lang="en-US" altLang="en-US" dirty="0"/>
              <a:t>Total combustion is commonly used today</a:t>
            </a:r>
          </a:p>
          <a:p>
            <a:pPr lvl="2">
              <a:buFont typeface="Arial" charset="0"/>
              <a:buChar char="–"/>
              <a:defRPr/>
            </a:pPr>
            <a:r>
              <a:rPr lang="en-US" altLang="en-US" dirty="0"/>
              <a:t>Sample is burned and nitrogen is captured and measured</a:t>
            </a:r>
          </a:p>
          <a:p>
            <a:pPr lvl="2">
              <a:buFont typeface="Arial" charset="0"/>
              <a:buChar char="–"/>
              <a:defRPr/>
            </a:pPr>
            <a:endParaRPr lang="en-US" altLang="en-US" dirty="0"/>
          </a:p>
          <a:p>
            <a:pPr lvl="1">
              <a:buFont typeface="Arial" charset="0"/>
              <a:buChar char="–"/>
              <a:defRPr/>
            </a:pPr>
            <a:r>
              <a:rPr lang="en-US" altLang="en-US" dirty="0"/>
              <a:t> Nitrogen * 6.25 = crude protein content</a:t>
            </a:r>
          </a:p>
          <a:p>
            <a:pPr lvl="2">
              <a:buFont typeface="Arial" charset="0"/>
              <a:buChar char="•"/>
              <a:defRPr/>
            </a:pPr>
            <a:r>
              <a:rPr lang="en-US" altLang="en-US" dirty="0"/>
              <a:t>Most proteins contain ~ 16% Nitrogen </a:t>
            </a:r>
          </a:p>
          <a:p>
            <a:pPr lvl="2">
              <a:buFont typeface="Arial" charset="0"/>
              <a:buChar char="•"/>
              <a:defRPr/>
            </a:pPr>
            <a:r>
              <a:rPr lang="en-US" altLang="en-US" dirty="0"/>
              <a:t>Conversion factor of 6.25 (100/16 =6.25)</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r="33704"/>
          <a:stretch>
            <a:fillRect/>
          </a:stretch>
        </p:blipFill>
        <p:spPr bwMode="auto">
          <a:xfrm>
            <a:off x="7239000" y="11113"/>
            <a:ext cx="1905000" cy="215423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Detergent Fiber Analysis</a:t>
            </a:r>
            <a:br>
              <a:rPr lang="en-US" altLang="en-US" dirty="0"/>
            </a:br>
            <a:r>
              <a:rPr lang="en-US" altLang="en-US" dirty="0"/>
              <a:t>(NDF and ADF) </a:t>
            </a:r>
          </a:p>
        </p:txBody>
      </p:sp>
      <p:sp>
        <p:nvSpPr>
          <p:cNvPr id="9219" name="Content Placeholder 2"/>
          <p:cNvSpPr>
            <a:spLocks noGrp="1"/>
          </p:cNvSpPr>
          <p:nvPr>
            <p:ph idx="1"/>
          </p:nvPr>
        </p:nvSpPr>
        <p:spPr>
          <a:xfrm>
            <a:off x="457200" y="1493838"/>
            <a:ext cx="8229600" cy="4525962"/>
          </a:xfrm>
        </p:spPr>
        <p:txBody>
          <a:bodyPr/>
          <a:lstStyle/>
          <a:p>
            <a:pPr>
              <a:defRPr/>
            </a:pPr>
            <a:r>
              <a:rPr lang="en-US" altLang="en-US" dirty="0"/>
              <a:t>Developed by P.J. Van </a:t>
            </a:r>
            <a:r>
              <a:rPr lang="en-US" altLang="en-US" dirty="0" err="1"/>
              <a:t>Soest</a:t>
            </a:r>
            <a:r>
              <a:rPr lang="en-US" altLang="en-US" dirty="0"/>
              <a:t> (1960’s) to partition plant samples into 2 fractions</a:t>
            </a:r>
          </a:p>
          <a:p>
            <a:pPr marL="971550" lvl="1" indent="-514350">
              <a:buFont typeface="Arial" charset="0"/>
              <a:buAutoNum type="arabicPeriod"/>
              <a:defRPr/>
            </a:pPr>
            <a:r>
              <a:rPr lang="en-US" altLang="en-US" dirty="0"/>
              <a:t>Plant cell contents (highly digestible)</a:t>
            </a:r>
          </a:p>
          <a:p>
            <a:pPr marL="971550" lvl="1" indent="-514350">
              <a:buFont typeface="Arial" charset="0"/>
              <a:buAutoNum type="arabicPeriod"/>
              <a:defRPr/>
            </a:pPr>
            <a:r>
              <a:rPr lang="en-US" altLang="en-US" dirty="0"/>
              <a:t> Plant cell wall (vary in digestibility)</a:t>
            </a:r>
          </a:p>
          <a:p>
            <a:pPr marL="571500" indent="-514350">
              <a:defRPr/>
            </a:pPr>
            <a:endParaRPr lang="en-US" altLang="en-US" dirty="0"/>
          </a:p>
          <a:p>
            <a:pPr marL="571500" indent="-514350">
              <a:defRPr/>
            </a:pPr>
            <a:r>
              <a:rPr lang="en-US" altLang="en-US" dirty="0"/>
              <a:t>Developed to replaced crude fiber (1860’s) </a:t>
            </a:r>
          </a:p>
          <a:p>
            <a:pPr marL="971550" lvl="1" indent="-514350">
              <a:buFont typeface="Arial" charset="0"/>
              <a:buChar char="–"/>
              <a:defRPr/>
            </a:pPr>
            <a:r>
              <a:rPr lang="en-US" altLang="en-US" dirty="0"/>
              <a:t>Crude fiber tends to underestimate cell wall content</a:t>
            </a:r>
          </a:p>
          <a:p>
            <a:pPr marL="971550" lvl="1" indent="-514350">
              <a:buFont typeface="Arial" charset="0"/>
              <a:buChar char="–"/>
              <a:defRPr/>
            </a:pPr>
            <a:r>
              <a:rPr lang="en-US" altLang="en-US" dirty="0"/>
              <a:t>Still used today…on feed tags as legal standard </a:t>
            </a:r>
          </a:p>
          <a:p>
            <a:pPr marL="57150" indent="0">
              <a:buFont typeface="Wingdings" panose="05000000000000000000" pitchFamily="2" charset="2"/>
              <a:buNone/>
              <a:defRPr/>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
            <a:ext cx="8229600" cy="1143000"/>
          </a:xfrm>
        </p:spPr>
        <p:txBody>
          <a:bodyPr/>
          <a:lstStyle/>
          <a:p>
            <a:r>
              <a:rPr lang="en-US" altLang="en-US" dirty="0"/>
              <a:t>Plant Cell Wall Components and the Detergent Fiber System</a:t>
            </a:r>
          </a:p>
        </p:txBody>
      </p:sp>
      <p:sp>
        <p:nvSpPr>
          <p:cNvPr id="11267" name="Content Placeholder 27"/>
          <p:cNvSpPr>
            <a:spLocks noGrp="1"/>
          </p:cNvSpPr>
          <p:nvPr>
            <p:ph sz="half" idx="2"/>
          </p:nvPr>
        </p:nvSpPr>
        <p:spPr>
          <a:xfrm>
            <a:off x="228600" y="3960813"/>
            <a:ext cx="4343400" cy="2363787"/>
          </a:xfrm>
        </p:spPr>
        <p:txBody>
          <a:bodyPr/>
          <a:lstStyle/>
          <a:p>
            <a:r>
              <a:rPr lang="en-US" altLang="en-US" dirty="0"/>
              <a:t>Neutral Detergent Fiber (NDF)</a:t>
            </a:r>
          </a:p>
          <a:p>
            <a:pPr lvl="1"/>
            <a:r>
              <a:rPr lang="en-US" altLang="en-US" dirty="0"/>
              <a:t>Cell contents are removed</a:t>
            </a:r>
          </a:p>
          <a:p>
            <a:pPr lvl="1"/>
            <a:r>
              <a:rPr lang="en-US" altLang="en-US" dirty="0"/>
              <a:t>Measures amount of hemicellulos, cellulose, and lignin</a:t>
            </a:r>
          </a:p>
          <a:p>
            <a:pPr lvl="1"/>
            <a:r>
              <a:rPr lang="en-US" altLang="en-US" dirty="0"/>
              <a:t>Correlated with animal intake</a:t>
            </a:r>
          </a:p>
        </p:txBody>
      </p:sp>
      <p:sp>
        <p:nvSpPr>
          <p:cNvPr id="11268" name="Content Placeholder 5"/>
          <p:cNvSpPr>
            <a:spLocks noGrp="1"/>
          </p:cNvSpPr>
          <p:nvPr>
            <p:ph sz="quarter" idx="4"/>
          </p:nvPr>
        </p:nvSpPr>
        <p:spPr>
          <a:xfrm>
            <a:off x="4645025" y="3960813"/>
            <a:ext cx="4270375" cy="2363787"/>
          </a:xfrm>
        </p:spPr>
        <p:txBody>
          <a:bodyPr/>
          <a:lstStyle/>
          <a:p>
            <a:r>
              <a:rPr lang="en-US" altLang="en-US"/>
              <a:t>Acid Detergent Fiber (ADF)</a:t>
            </a:r>
          </a:p>
          <a:p>
            <a:pPr lvl="1"/>
            <a:r>
              <a:rPr lang="en-US" altLang="en-US"/>
              <a:t>Removes Hemicellulose</a:t>
            </a:r>
          </a:p>
          <a:p>
            <a:pPr lvl="1"/>
            <a:r>
              <a:rPr lang="en-US" altLang="en-US"/>
              <a:t>Measures amount of cellulose and lignin</a:t>
            </a:r>
          </a:p>
          <a:p>
            <a:pPr lvl="1"/>
            <a:r>
              <a:rPr lang="en-US" altLang="en-US"/>
              <a:t>Correlated with digestibility</a:t>
            </a: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r="11597"/>
          <a:stretch>
            <a:fillRect/>
          </a:stretch>
        </p:blipFill>
        <p:spPr bwMode="auto">
          <a:xfrm>
            <a:off x="4368800" y="1628775"/>
            <a:ext cx="2946400" cy="198120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7696200" y="1716088"/>
            <a:ext cx="1066800" cy="369887"/>
          </a:xfrm>
          <a:prstGeom prst="rect">
            <a:avLst/>
          </a:prstGeom>
          <a:noFill/>
        </p:spPr>
        <p:txBody>
          <a:bodyPr>
            <a:spAutoFit/>
          </a:bodyPr>
          <a:lstStyle/>
          <a:p>
            <a:pPr>
              <a:defRPr/>
            </a:pPr>
            <a:r>
              <a:rPr lang="en-US" b="1" dirty="0">
                <a:latin typeface="+mn-lt"/>
              </a:rPr>
              <a:t>Cellulose</a:t>
            </a:r>
          </a:p>
        </p:txBody>
      </p:sp>
      <p:sp>
        <p:nvSpPr>
          <p:cNvPr id="11271" name="Rectangle 4"/>
          <p:cNvSpPr>
            <a:spLocks noChangeArrowheads="1"/>
          </p:cNvSpPr>
          <p:nvPr/>
        </p:nvSpPr>
        <p:spPr bwMode="auto">
          <a:xfrm>
            <a:off x="4343400" y="3609975"/>
            <a:ext cx="297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3200" b="1">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b="1">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b="1">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b="1">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b="1">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http://www.scidacreview.org</a:t>
            </a:r>
          </a:p>
        </p:txBody>
      </p:sp>
      <p:sp>
        <p:nvSpPr>
          <p:cNvPr id="8" name="TextBox 7"/>
          <p:cNvSpPr txBox="1"/>
          <p:nvPr/>
        </p:nvSpPr>
        <p:spPr>
          <a:xfrm>
            <a:off x="7696200" y="3152775"/>
            <a:ext cx="1066800" cy="368300"/>
          </a:xfrm>
          <a:prstGeom prst="rect">
            <a:avLst/>
          </a:prstGeom>
          <a:noFill/>
        </p:spPr>
        <p:txBody>
          <a:bodyPr>
            <a:spAutoFit/>
          </a:bodyPr>
          <a:lstStyle/>
          <a:p>
            <a:pPr>
              <a:defRPr/>
            </a:pPr>
            <a:r>
              <a:rPr lang="en-US" b="1" dirty="0">
                <a:latin typeface="+mn-lt"/>
              </a:rPr>
              <a:t>Lignin</a:t>
            </a:r>
          </a:p>
        </p:txBody>
      </p:sp>
      <p:sp>
        <p:nvSpPr>
          <p:cNvPr id="9" name="TextBox 8"/>
          <p:cNvSpPr txBox="1"/>
          <p:nvPr/>
        </p:nvSpPr>
        <p:spPr>
          <a:xfrm>
            <a:off x="7543800" y="2390775"/>
            <a:ext cx="1600200" cy="368300"/>
          </a:xfrm>
          <a:prstGeom prst="rect">
            <a:avLst/>
          </a:prstGeom>
          <a:noFill/>
        </p:spPr>
        <p:txBody>
          <a:bodyPr>
            <a:spAutoFit/>
          </a:bodyPr>
          <a:lstStyle/>
          <a:p>
            <a:pPr>
              <a:defRPr/>
            </a:pPr>
            <a:r>
              <a:rPr lang="en-US" b="1" dirty="0">
                <a:latin typeface="+mn-lt"/>
              </a:rPr>
              <a:t>Hemicellulose</a:t>
            </a:r>
          </a:p>
        </p:txBody>
      </p:sp>
      <p:pic>
        <p:nvPicPr>
          <p:cNvPr id="1127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44134">
            <a:off x="6729413" y="1974850"/>
            <a:ext cx="101758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stCxn id="9" idx="1"/>
          </p:cNvCxnSpPr>
          <p:nvPr/>
        </p:nvCxnSpPr>
        <p:spPr>
          <a:xfrm flipH="1">
            <a:off x="6788150" y="2574925"/>
            <a:ext cx="75565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27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0663" y="1419225"/>
            <a:ext cx="205422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14"/>
          <p:cNvCxnSpPr/>
          <p:nvPr/>
        </p:nvCxnSpPr>
        <p:spPr>
          <a:xfrm>
            <a:off x="3548063" y="2619375"/>
            <a:ext cx="719137" cy="0"/>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196013" y="2759075"/>
            <a:ext cx="1500187" cy="57785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36725" y="6305550"/>
            <a:ext cx="4343400" cy="369888"/>
          </a:xfrm>
          <a:prstGeom prst="rect">
            <a:avLst/>
          </a:prstGeom>
          <a:noFill/>
        </p:spPr>
        <p:txBody>
          <a:bodyPr>
            <a:spAutoFit/>
          </a:bodyPr>
          <a:lstStyle/>
          <a:p>
            <a:pPr>
              <a:defRPr/>
            </a:pPr>
            <a:r>
              <a:rPr lang="en-US" b="1" dirty="0">
                <a:latin typeface="+mn-lt"/>
              </a:rPr>
              <a:t>Van </a:t>
            </a:r>
            <a:r>
              <a:rPr lang="en-US" b="1" dirty="0" err="1">
                <a:latin typeface="+mn-lt"/>
              </a:rPr>
              <a:t>Soest</a:t>
            </a:r>
            <a:r>
              <a:rPr lang="en-US" b="1" dirty="0">
                <a:latin typeface="+mn-lt"/>
              </a:rPr>
              <a:t>, 1984</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7662</TotalTime>
  <Words>2098</Words>
  <Application>Microsoft Office PowerPoint</Application>
  <PresentationFormat>On-screen Show (4:3)</PresentationFormat>
  <Paragraphs>275</Paragraphs>
  <Slides>22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Understanding Forage Analysis  </vt:lpstr>
      <vt:lpstr>PowerPoint Presentation</vt:lpstr>
      <vt:lpstr>PowerPoint Presentation</vt:lpstr>
      <vt:lpstr>Evaluating Forage Quality</vt:lpstr>
      <vt:lpstr>Basic Components of  Nutrient Analysis</vt:lpstr>
      <vt:lpstr>Moisture or Dry Matter</vt:lpstr>
      <vt:lpstr>Crude Protein</vt:lpstr>
      <vt:lpstr>Detergent Fiber Analysis (NDF and ADF) </vt:lpstr>
      <vt:lpstr>Plant Cell Wall Components and the Detergent Fiber System</vt:lpstr>
      <vt:lpstr>Energy Estimates </vt:lpstr>
      <vt:lpstr>Total Digestible Nutrients</vt:lpstr>
      <vt:lpstr>Net Energy System  </vt:lpstr>
      <vt:lpstr>Energy Estimate Equations</vt:lpstr>
      <vt:lpstr>Relative Feed Value  (RFV)</vt:lpstr>
      <vt:lpstr>Relative effect of alfalfa maturity on CP, ADF, NDF, TDN, and RFV</vt:lpstr>
      <vt:lpstr>Relative Forage Quality (RFQ)</vt:lpstr>
      <vt:lpstr>NIRS Analysis</vt:lpstr>
      <vt:lpstr>NIRS: Basic Principle</vt:lpstr>
      <vt:lpstr>NIRS: General Comments</vt:lpstr>
      <vt:lpstr>Other Terms</vt:lpstr>
      <vt:lpstr>The Value of Forage Testing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Feeding</dc:title>
  <dc:creator>Tekkie</dc:creator>
  <cp:lastModifiedBy>Justin Waggoner</cp:lastModifiedBy>
  <cp:revision>372</cp:revision>
  <cp:lastPrinted>2016-02-15T17:50:34Z</cp:lastPrinted>
  <dcterms:created xsi:type="dcterms:W3CDTF">2012-08-04T16:02:50Z</dcterms:created>
  <dcterms:modified xsi:type="dcterms:W3CDTF">2019-10-15T20:46:36Z</dcterms:modified>
</cp:coreProperties>
</file>