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4" r:id="rId3"/>
    <p:sldId id="263" r:id="rId4"/>
    <p:sldId id="257" r:id="rId5"/>
    <p:sldId id="268" r:id="rId6"/>
    <p:sldId id="269" r:id="rId7"/>
    <p:sldId id="283" r:id="rId8"/>
    <p:sldId id="259" r:id="rId9"/>
    <p:sldId id="265" r:id="rId10"/>
    <p:sldId id="260" r:id="rId11"/>
    <p:sldId id="266" r:id="rId12"/>
    <p:sldId id="261" r:id="rId13"/>
    <p:sldId id="270" r:id="rId14"/>
    <p:sldId id="262" r:id="rId15"/>
    <p:sldId id="273" r:id="rId16"/>
    <p:sldId id="271" r:id="rId17"/>
    <p:sldId id="275" r:id="rId18"/>
    <p:sldId id="276" r:id="rId19"/>
    <p:sldId id="284" r:id="rId20"/>
    <p:sldId id="285" r:id="rId21"/>
    <p:sldId id="286" r:id="rId22"/>
    <p:sldId id="287" r:id="rId23"/>
    <p:sldId id="289" r:id="rId24"/>
    <p:sldId id="291" r:id="rId25"/>
    <p:sldId id="292" r:id="rId26"/>
    <p:sldId id="294" r:id="rId27"/>
    <p:sldId id="295" r:id="rId28"/>
    <p:sldId id="298" r:id="rId29"/>
    <p:sldId id="296" r:id="rId30"/>
    <p:sldId id="297" r:id="rId31"/>
    <p:sldId id="299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82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94339622641514"/>
          <c:y val="8.0851063829787254E-2"/>
          <c:w val="0.80799112097669268"/>
          <c:h val="0.621276595744680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</c:v>
                </c:pt>
              </c:strCache>
            </c:strRef>
          </c:tx>
          <c:spPr>
            <a:ln w="40675">
              <a:solidFill>
                <a:srgbClr val="FFFFFF"/>
              </a:solidFill>
              <a:prstDash val="solid"/>
            </a:ln>
          </c:spPr>
          <c:marker>
            <c:symbol val="none"/>
          </c:marker>
          <c:xVal>
            <c:numRef>
              <c:f>Sheet1!$B$1:$V$1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Sheet1!$B$7:$V$7</c:f>
              <c:numCache>
                <c:formatCode>General</c:formatCode>
                <c:ptCount val="21"/>
                <c:pt idx="0">
                  <c:v>16.087500000000002</c:v>
                </c:pt>
                <c:pt idx="1">
                  <c:v>14.437500000000002</c:v>
                </c:pt>
                <c:pt idx="2">
                  <c:v>14.987500000000002</c:v>
                </c:pt>
                <c:pt idx="3">
                  <c:v>16.362499999999997</c:v>
                </c:pt>
                <c:pt idx="4">
                  <c:v>16.362499999999997</c:v>
                </c:pt>
                <c:pt idx="5">
                  <c:v>15.675000000000002</c:v>
                </c:pt>
                <c:pt idx="6">
                  <c:v>14.7125</c:v>
                </c:pt>
                <c:pt idx="7">
                  <c:v>12.65</c:v>
                </c:pt>
                <c:pt idx="8">
                  <c:v>15.950000000000003</c:v>
                </c:pt>
                <c:pt idx="9">
                  <c:v>14.3</c:v>
                </c:pt>
                <c:pt idx="10">
                  <c:v>14.3</c:v>
                </c:pt>
                <c:pt idx="11">
                  <c:v>12.237500000000001</c:v>
                </c:pt>
                <c:pt idx="12">
                  <c:v>13.062500000000004</c:v>
                </c:pt>
                <c:pt idx="13">
                  <c:v>14.850000000000003</c:v>
                </c:pt>
                <c:pt idx="14">
                  <c:v>13.887500000000003</c:v>
                </c:pt>
                <c:pt idx="15">
                  <c:v>14.3</c:v>
                </c:pt>
                <c:pt idx="16">
                  <c:v>14.7125</c:v>
                </c:pt>
                <c:pt idx="17">
                  <c:v>13.062500000000004</c:v>
                </c:pt>
                <c:pt idx="18">
                  <c:v>14.3</c:v>
                </c:pt>
                <c:pt idx="19">
                  <c:v>13.062500000000004</c:v>
                </c:pt>
                <c:pt idx="20">
                  <c:v>13.475000000000003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Ruminal</c:v>
                </c:pt>
              </c:strCache>
            </c:strRef>
          </c:tx>
          <c:spPr>
            <a:ln w="40675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Sheet1!$B$1:$V$1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Sheet1!$B$8:$V$8</c:f>
              <c:numCache>
                <c:formatCode>General</c:formatCode>
                <c:ptCount val="21"/>
                <c:pt idx="0">
                  <c:v>17.1875</c:v>
                </c:pt>
                <c:pt idx="1">
                  <c:v>16.637500000000006</c:v>
                </c:pt>
                <c:pt idx="2">
                  <c:v>15.812500000000004</c:v>
                </c:pt>
                <c:pt idx="3">
                  <c:v>16.362499999999997</c:v>
                </c:pt>
                <c:pt idx="4">
                  <c:v>14.7125</c:v>
                </c:pt>
                <c:pt idx="5">
                  <c:v>15.812500000000004</c:v>
                </c:pt>
                <c:pt idx="6">
                  <c:v>14.7125</c:v>
                </c:pt>
                <c:pt idx="7">
                  <c:v>15.950000000000003</c:v>
                </c:pt>
                <c:pt idx="8">
                  <c:v>16.637500000000006</c:v>
                </c:pt>
                <c:pt idx="9">
                  <c:v>18.287499999999998</c:v>
                </c:pt>
                <c:pt idx="10">
                  <c:v>19.387500000000003</c:v>
                </c:pt>
                <c:pt idx="11">
                  <c:v>19.525000000000002</c:v>
                </c:pt>
                <c:pt idx="12">
                  <c:v>21.175000000000001</c:v>
                </c:pt>
                <c:pt idx="13">
                  <c:v>21.037500000000001</c:v>
                </c:pt>
                <c:pt idx="14">
                  <c:v>21.587500000000002</c:v>
                </c:pt>
                <c:pt idx="15">
                  <c:v>21.862499999999997</c:v>
                </c:pt>
                <c:pt idx="16">
                  <c:v>22.137500000000006</c:v>
                </c:pt>
                <c:pt idx="17">
                  <c:v>23.375000000000004</c:v>
                </c:pt>
                <c:pt idx="18">
                  <c:v>21.3125</c:v>
                </c:pt>
                <c:pt idx="19">
                  <c:v>22.962499999999999</c:v>
                </c:pt>
                <c:pt idx="20">
                  <c:v>21.724999999999998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Post-Ruminal</c:v>
                </c:pt>
              </c:strCache>
            </c:strRef>
          </c:tx>
          <c:spPr>
            <a:ln w="40675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Sheet1!$B$1:$V$1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xVal>
          <c:yVal>
            <c:numRef>
              <c:f>Sheet1!$B$9:$V$9</c:f>
              <c:numCache>
                <c:formatCode>General</c:formatCode>
                <c:ptCount val="21"/>
                <c:pt idx="0">
                  <c:v>15.125000000000002</c:v>
                </c:pt>
                <c:pt idx="1">
                  <c:v>15.675000000000002</c:v>
                </c:pt>
                <c:pt idx="2">
                  <c:v>16.5</c:v>
                </c:pt>
                <c:pt idx="3">
                  <c:v>15.125000000000002</c:v>
                </c:pt>
                <c:pt idx="4">
                  <c:v>14.575000000000003</c:v>
                </c:pt>
                <c:pt idx="5">
                  <c:v>14.437500000000002</c:v>
                </c:pt>
                <c:pt idx="6">
                  <c:v>15.125000000000002</c:v>
                </c:pt>
                <c:pt idx="7">
                  <c:v>13.3375</c:v>
                </c:pt>
                <c:pt idx="8">
                  <c:v>12.375000000000004</c:v>
                </c:pt>
                <c:pt idx="9">
                  <c:v>13.200000000000001</c:v>
                </c:pt>
                <c:pt idx="10">
                  <c:v>12.925000000000002</c:v>
                </c:pt>
                <c:pt idx="11">
                  <c:v>11.962500000000002</c:v>
                </c:pt>
                <c:pt idx="12">
                  <c:v>14.850000000000003</c:v>
                </c:pt>
                <c:pt idx="13">
                  <c:v>15.400000000000002</c:v>
                </c:pt>
                <c:pt idx="14">
                  <c:v>16.362499999999997</c:v>
                </c:pt>
                <c:pt idx="15">
                  <c:v>16.912499999999998</c:v>
                </c:pt>
                <c:pt idx="16">
                  <c:v>18.287499999999998</c:v>
                </c:pt>
                <c:pt idx="17">
                  <c:v>17.875</c:v>
                </c:pt>
                <c:pt idx="18">
                  <c:v>18.424999999999997</c:v>
                </c:pt>
                <c:pt idx="19">
                  <c:v>16.224999999999998</c:v>
                </c:pt>
                <c:pt idx="20">
                  <c:v>17.05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24960"/>
        <c:axId val="50991488"/>
      </c:scatterChart>
      <c:valAx>
        <c:axId val="33224960"/>
        <c:scaling>
          <c:orientation val="minMax"/>
          <c:max val="2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18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Days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943402907969837"/>
              <c:y val="0.84680842702148873"/>
            </c:manualLayout>
          </c:layout>
          <c:overlay val="0"/>
          <c:spPr>
            <a:noFill/>
            <a:ln w="2712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06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199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991488"/>
        <c:crosses val="autoZero"/>
        <c:crossBetween val="midCat"/>
        <c:majorUnit val="2"/>
        <c:minorUnit val="1"/>
      </c:valAx>
      <c:valAx>
        <c:axId val="50991488"/>
        <c:scaling>
          <c:orientation val="minMax"/>
          <c:max val="24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189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Intake (</a:t>
                </a:r>
                <a:r>
                  <a:rPr lang="en-US" dirty="0" err="1" smtClean="0"/>
                  <a:t>lb</a:t>
                </a:r>
                <a:r>
                  <a:rPr lang="en-US" dirty="0" smtClean="0"/>
                  <a:t> </a:t>
                </a:r>
                <a:r>
                  <a:rPr lang="en-US" dirty="0"/>
                  <a:t>/ d)</a:t>
                </a:r>
              </a:p>
            </c:rich>
          </c:tx>
          <c:layout>
            <c:manualLayout>
              <c:xMode val="edge"/>
              <c:yMode val="edge"/>
              <c:x val="5.102176508971426E-2"/>
              <c:y val="0.16170192803002434"/>
            </c:manualLayout>
          </c:layout>
          <c:overlay val="0"/>
          <c:spPr>
            <a:noFill/>
            <a:ln w="2712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406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4960"/>
        <c:crosses val="autoZero"/>
        <c:crossBetween val="midCat"/>
        <c:minorUnit val="1"/>
      </c:valAx>
      <c:spPr>
        <a:noFill/>
        <a:ln w="40675">
          <a:solidFill>
            <a:schemeClr val="bg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7" b="1" i="0" u="none" strike="noStrike" baseline="0">
          <a:solidFill>
            <a:schemeClr val="bg1"/>
          </a:solidFill>
          <a:latin typeface="Arial" pitchFamily="34" charset="0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DD65E-376E-4B6C-B7EA-76B672449B64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26C74-8ACB-4ACA-81FC-BBFBF4C78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1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807B85-79B6-4E11-B88F-333EF8E8518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2878"/>
            <a:ext cx="5029200" cy="4114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3D2EA-DA2F-45DF-A973-81DAF637ECC8}" type="slidenum">
              <a:rPr lang="en-US"/>
              <a:pPr/>
              <a:t>24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AEB1A-6BD6-405B-A619-DCF0740F930D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F3CEC-2098-46DC-92BA-13476EA36B1D}" type="slidenum">
              <a:rPr lang="en-US"/>
              <a:pPr/>
              <a:t>26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4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1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1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DF06F0-DE79-40F2-8B76-CCEE9D39C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76" y="6248400"/>
            <a:ext cx="110182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8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3CE2C-A597-4061-A986-A64AAADBC815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3AD3-19BB-41AB-9722-4C4E90A1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OPTIMIZING THE USE OF ON-FARM FORAGE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Chris Reinhardt, Ph.D.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Extension Beef Specialist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Kansas State University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8601"/>
            <a:ext cx="2971800" cy="16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Drought</a:t>
            </a:r>
          </a:p>
          <a:p>
            <a:r>
              <a:rPr lang="en-US" sz="4000" dirty="0" smtClean="0"/>
              <a:t>Rain → Regrowth =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LOADED!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Harvested </a:t>
            </a:r>
            <a:r>
              <a:rPr lang="en-US" sz="3600" dirty="0">
                <a:cs typeface="Arial" pitchFamily="34" charset="0"/>
              </a:rPr>
              <a:t>forage </a:t>
            </a:r>
            <a:r>
              <a:rPr lang="en-US" sz="3600" dirty="0" smtClean="0">
                <a:cs typeface="Arial" pitchFamily="34" charset="0"/>
              </a:rPr>
              <a:t>tests from eastern KS</a:t>
            </a:r>
          </a:p>
          <a:p>
            <a:pPr lvl="1"/>
            <a:r>
              <a:rPr lang="en-US" sz="3600" dirty="0" smtClean="0">
                <a:cs typeface="Arial" pitchFamily="34" charset="0"/>
              </a:rPr>
              <a:t>Wheat, triticale</a:t>
            </a:r>
          </a:p>
          <a:p>
            <a:pPr lvl="2"/>
            <a:r>
              <a:rPr lang="en-US" sz="3200" dirty="0" smtClean="0">
                <a:cs typeface="Arial" pitchFamily="34" charset="0"/>
              </a:rPr>
              <a:t>≥ 7,000 ppm – 18,000 (!)</a:t>
            </a:r>
          </a:p>
          <a:p>
            <a:pPr lvl="1"/>
            <a:r>
              <a:rPr lang="en-US" sz="3600" dirty="0" smtClean="0"/>
              <a:t>Volunteer corn, Sorghum tillers</a:t>
            </a:r>
          </a:p>
          <a:p>
            <a:pPr lvl="1"/>
            <a:r>
              <a:rPr lang="en-US" sz="3600" dirty="0" smtClean="0"/>
              <a:t>Turnips, Radishes</a:t>
            </a:r>
          </a:p>
          <a:p>
            <a:pPr lvl="2"/>
            <a:r>
              <a:rPr lang="en-US" sz="3200" dirty="0" smtClean="0"/>
              <a:t>15,000 – 31,000 (</a:t>
            </a:r>
            <a:r>
              <a:rPr lang="en-US" sz="3200" b="1" i="1" dirty="0" smtClean="0">
                <a:solidFill>
                  <a:srgbClr val="FF0000"/>
                </a:solidFill>
              </a:rPr>
              <a:t>!!!</a:t>
            </a:r>
            <a:r>
              <a:rPr lang="en-US" sz="3200" dirty="0" smtClean="0"/>
              <a:t>)</a:t>
            </a:r>
          </a:p>
          <a:p>
            <a:r>
              <a:rPr lang="en-US" sz="4000" dirty="0" smtClean="0"/>
              <a:t>East &gt; West</a:t>
            </a:r>
          </a:p>
          <a:p>
            <a:pPr lvl="1"/>
            <a:r>
              <a:rPr lang="en-US" sz="3600" dirty="0" smtClean="0"/>
              <a:t>Fertilization rates…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01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considered the “toxic” level of NO</a:t>
            </a:r>
            <a:r>
              <a:rPr lang="en-US" baseline="-25000" dirty="0" smtClean="0"/>
              <a:t>3</a:t>
            </a:r>
            <a:r>
              <a:rPr lang="en-US" dirty="0" smtClean="0"/>
              <a:t> in forages?</a:t>
            </a:r>
          </a:p>
          <a:p>
            <a:pPr lvl="1"/>
            <a:r>
              <a:rPr lang="en-US" dirty="0" smtClean="0"/>
              <a:t>3,000 ppm NO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4,400 ppm NO</a:t>
            </a:r>
            <a:r>
              <a:rPr lang="en-US" baseline="-25000" dirty="0" smtClean="0"/>
              <a:t>3</a:t>
            </a:r>
          </a:p>
          <a:p>
            <a:pPr lvl="1"/>
            <a:r>
              <a:rPr lang="en-US" dirty="0" smtClean="0"/>
              <a:t>6,500 ppm 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6149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droughthy</a:t>
            </a:r>
            <a:r>
              <a:rPr lang="en-US" dirty="0" smtClean="0"/>
              <a:t>, test and confirm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droughthy</a:t>
            </a:r>
            <a:r>
              <a:rPr lang="en-US" dirty="0" smtClean="0"/>
              <a:t> and fertilized, likely HIGH</a:t>
            </a:r>
          </a:p>
          <a:p>
            <a:pPr lvl="1"/>
            <a:r>
              <a:rPr lang="en-US" dirty="0" smtClean="0"/>
              <a:t>Safe: </a:t>
            </a:r>
            <a:r>
              <a:rPr lang="en-US" dirty="0" smtClean="0">
                <a:latin typeface="Times New Roman"/>
                <a:cs typeface="Times New Roman"/>
              </a:rPr>
              <a:t>≤</a:t>
            </a:r>
            <a:r>
              <a:rPr lang="en-US" dirty="0" smtClean="0">
                <a:cs typeface="Times New Roman"/>
              </a:rPr>
              <a:t> 3,000 ppm</a:t>
            </a:r>
          </a:p>
          <a:p>
            <a:pPr lvl="2"/>
            <a:r>
              <a:rPr lang="en-US" dirty="0" smtClean="0">
                <a:cs typeface="Times New Roman"/>
              </a:rPr>
              <a:t>Nitrate! (not NO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-N)</a:t>
            </a:r>
          </a:p>
          <a:p>
            <a:pPr lvl="2"/>
            <a:r>
              <a:rPr lang="en-US" dirty="0" smtClean="0">
                <a:cs typeface="Times New Roman"/>
              </a:rPr>
              <a:t>If NO</a:t>
            </a:r>
            <a:r>
              <a:rPr lang="en-US" baseline="-25000" dirty="0" smtClean="0">
                <a:cs typeface="Times New Roman"/>
              </a:rPr>
              <a:t>3</a:t>
            </a:r>
            <a:r>
              <a:rPr lang="en-US" dirty="0" smtClean="0">
                <a:cs typeface="Times New Roman"/>
              </a:rPr>
              <a:t>-N then </a:t>
            </a:r>
            <a:r>
              <a:rPr lang="en-US" dirty="0" smtClean="0">
                <a:latin typeface="Times New Roman"/>
                <a:cs typeface="Times New Roman"/>
              </a:rPr>
              <a:t>≤ </a:t>
            </a:r>
            <a:r>
              <a:rPr lang="en-US" dirty="0" smtClean="0">
                <a:cs typeface="Times New Roman"/>
              </a:rPr>
              <a:t>1,000 ppm (or 1,500 ppm)</a:t>
            </a:r>
          </a:p>
          <a:p>
            <a:pPr lvl="1"/>
            <a:r>
              <a:rPr lang="en-US" dirty="0" smtClean="0">
                <a:cs typeface="Times New Roman"/>
              </a:rPr>
              <a:t>Safe to Blend: 3,000-20,000</a:t>
            </a:r>
          </a:p>
          <a:p>
            <a:pPr lvl="2"/>
            <a:r>
              <a:rPr lang="en-US" dirty="0" smtClean="0">
                <a:cs typeface="Times New Roman"/>
              </a:rPr>
              <a:t>Blend down to “safe” level</a:t>
            </a:r>
          </a:p>
          <a:p>
            <a:pPr lvl="1"/>
            <a:r>
              <a:rPr lang="en-US" dirty="0" smtClean="0">
                <a:cs typeface="Times New Roman"/>
              </a:rPr>
              <a:t>&gt;20,000: DO NOT FEED</a:t>
            </a:r>
          </a:p>
          <a:p>
            <a:pPr lvl="2"/>
            <a:r>
              <a:rPr lang="en-US" dirty="0" smtClean="0">
                <a:cs typeface="Times New Roman"/>
              </a:rPr>
              <a:t>Let it go…too risky…cover crop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Untitled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57800" cy="533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titled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Untitled31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05142"/>
            <a:ext cx="4038600" cy="409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ntitled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687856"/>
            <a:ext cx="488156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ensiling affect NO</a:t>
            </a:r>
            <a:r>
              <a:rPr lang="en-US" sz="4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 in forages?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Mitigating factors: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Ensiling reduces nitrate content 30-70%</a:t>
            </a:r>
          </a:p>
          <a:p>
            <a:pPr lvl="1"/>
            <a:r>
              <a:rPr lang="en-US" dirty="0" smtClean="0"/>
              <a:t>About half…</a:t>
            </a:r>
          </a:p>
          <a:p>
            <a:pPr lvl="1"/>
            <a:endParaRPr lang="en-US" baseline="-25000" dirty="0"/>
          </a:p>
        </p:txBody>
      </p:sp>
      <p:pic>
        <p:nvPicPr>
          <p:cNvPr id="4" name="Picture 2" descr="Untitled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Untitled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" y="22761"/>
            <a:ext cx="9144000" cy="69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grain feeding affect NO3 toxicity?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2930" y="2057400"/>
            <a:ext cx="822960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/ Why?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5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  <a:solidFill>
            <a:srgbClr val="7030A0"/>
          </a:solidFill>
        </p:spPr>
        <p:txBody>
          <a:bodyPr/>
          <a:lstStyle/>
          <a:p>
            <a:r>
              <a:rPr lang="en-US" dirty="0" smtClean="0"/>
              <a:t>Grain feeding reduces “toxicity”</a:t>
            </a:r>
          </a:p>
          <a:p>
            <a:pPr lvl="1"/>
            <a:r>
              <a:rPr lang="en-US" dirty="0" smtClean="0"/>
              <a:t>↓ rumen pH speeds transition from </a:t>
            </a:r>
          </a:p>
          <a:p>
            <a:pPr lvl="2"/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 → NO</a:t>
            </a:r>
            <a:r>
              <a:rPr lang="en-US" baseline="-25000" dirty="0" smtClean="0"/>
              <a:t>2</a:t>
            </a:r>
            <a:r>
              <a:rPr lang="en-US" dirty="0" smtClean="0"/>
              <a:t> → NH</a:t>
            </a:r>
            <a:r>
              <a:rPr lang="en-US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3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Toxicity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Testing forages</a:t>
            </a:r>
          </a:p>
          <a:p>
            <a:pPr lvl="1"/>
            <a:r>
              <a:rPr lang="en-US" dirty="0" smtClean="0"/>
              <a:t>Standing</a:t>
            </a:r>
          </a:p>
          <a:p>
            <a:pPr lvl="1"/>
            <a:r>
              <a:rPr lang="en-US" dirty="0" smtClean="0"/>
              <a:t>Harvested</a:t>
            </a:r>
          </a:p>
          <a:p>
            <a:r>
              <a:rPr lang="en-US" dirty="0" smtClean="0"/>
              <a:t>Cut corn for silage 12-18” from ground</a:t>
            </a:r>
          </a:p>
          <a:p>
            <a:pPr lvl="1"/>
            <a:r>
              <a:rPr lang="en-US" dirty="0" smtClean="0"/>
              <a:t>More NO</a:t>
            </a:r>
            <a:r>
              <a:rPr lang="en-US" baseline="-25000" dirty="0" smtClean="0"/>
              <a:t>3</a:t>
            </a:r>
            <a:r>
              <a:rPr lang="en-US" dirty="0" smtClean="0"/>
              <a:t> nearer ground</a:t>
            </a:r>
          </a:p>
          <a:p>
            <a:pPr lvl="1"/>
            <a:r>
              <a:rPr lang="en-US" dirty="0" smtClean="0"/>
              <a:t>Stalk &gt; leaf &gt; grain</a:t>
            </a:r>
          </a:p>
          <a:p>
            <a:r>
              <a:rPr lang="en-US" dirty="0" smtClean="0"/>
              <a:t>Blend down “hot” feeds</a:t>
            </a:r>
          </a:p>
          <a:p>
            <a:r>
              <a:rPr lang="en-US" dirty="0" smtClean="0"/>
              <a:t>Feed grain / DG / etc.</a:t>
            </a:r>
          </a:p>
          <a:p>
            <a:r>
              <a:rPr lang="en-US" dirty="0" smtClean="0"/>
              <a:t>Don’t turn HUNGRY cattle into suspect forages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Methylene blue:</a:t>
            </a:r>
          </a:p>
          <a:p>
            <a:r>
              <a:rPr lang="en-US" dirty="0"/>
              <a:t>Compliance Policy Guidelines (CPG) Sec. 608.400, </a:t>
            </a:r>
            <a:endParaRPr lang="en-US" dirty="0" smtClean="0"/>
          </a:p>
          <a:p>
            <a:pPr lvl="1"/>
            <a:r>
              <a:rPr lang="en-US" i="1" dirty="0" smtClean="0"/>
              <a:t>Compounding </a:t>
            </a:r>
            <a:r>
              <a:rPr lang="en-US" i="1" dirty="0"/>
              <a:t>of Drugs for Use in Animals </a:t>
            </a:r>
            <a:endParaRPr lang="en-US" i="1" dirty="0" smtClean="0"/>
          </a:p>
          <a:p>
            <a:r>
              <a:rPr lang="en-US" dirty="0"/>
              <a:t>possible carcinogen </a:t>
            </a:r>
            <a:endParaRPr lang="en-US" dirty="0" smtClean="0"/>
          </a:p>
          <a:p>
            <a:r>
              <a:rPr lang="en-US" dirty="0" smtClean="0"/>
              <a:t>180-d withdrawal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337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L. Hollis – Vet Quarterly, Fall 2012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HAS A VALUE…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/>
          <a:lstStyle/>
          <a:p>
            <a:r>
              <a:rPr lang="en-US" dirty="0" smtClean="0"/>
              <a:t>…almost anyway.</a:t>
            </a:r>
          </a:p>
          <a:p>
            <a:r>
              <a:rPr lang="en-US" dirty="0" smtClean="0"/>
              <a:t>Extension has never had more value than during the present situation.</a:t>
            </a:r>
          </a:p>
          <a:p>
            <a:r>
              <a:rPr lang="en-US" dirty="0" smtClean="0"/>
              <a:t>This is why we exist:</a:t>
            </a:r>
          </a:p>
          <a:p>
            <a:pPr lvl="1"/>
            <a:r>
              <a:rPr lang="en-US" dirty="0" smtClean="0"/>
              <a:t>Toxicity</a:t>
            </a:r>
          </a:p>
          <a:p>
            <a:pPr lvl="1"/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9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Is Nitrate toxic to cattle?</a:t>
            </a:r>
          </a:p>
          <a:p>
            <a:pPr lvl="1"/>
            <a:r>
              <a:rPr lang="en-US" dirty="0" smtClean="0"/>
              <a:t>Yes and No</a:t>
            </a:r>
          </a:p>
          <a:p>
            <a:r>
              <a:rPr lang="en-US" dirty="0" smtClean="0"/>
              <a:t>What is the REAL problem compound?</a:t>
            </a:r>
          </a:p>
          <a:p>
            <a:pPr lvl="1"/>
            <a:r>
              <a:rPr lang="en-US" dirty="0" smtClean="0"/>
              <a:t>Nitrite is 10x as toxic as 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31098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EVERYTHING (nearly) HAS A VALUE…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“Trust but verify…”</a:t>
            </a:r>
          </a:p>
          <a:p>
            <a:r>
              <a:rPr lang="en-US" dirty="0" smtClean="0"/>
              <a:t>Test everything before you feed it.</a:t>
            </a:r>
          </a:p>
          <a:p>
            <a:r>
              <a:rPr lang="en-US" dirty="0" smtClean="0"/>
              <a:t>Some forage may not work for cows but may work in the feedlot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Low quality forages:</a:t>
            </a:r>
          </a:p>
          <a:p>
            <a:pPr lvl="1"/>
            <a:r>
              <a:rPr lang="en-US" dirty="0" smtClean="0"/>
              <a:t>Corn stalks</a:t>
            </a:r>
          </a:p>
          <a:p>
            <a:pPr lvl="1"/>
            <a:r>
              <a:rPr lang="en-US" dirty="0" smtClean="0"/>
              <a:t>Wheat straw</a:t>
            </a:r>
          </a:p>
          <a:p>
            <a:pPr lvl="1"/>
            <a:r>
              <a:rPr lang="en-US" dirty="0" smtClean="0"/>
              <a:t>Soybean stubble</a:t>
            </a:r>
          </a:p>
          <a:p>
            <a:pPr lvl="1"/>
            <a:r>
              <a:rPr lang="en-US" dirty="0" smtClean="0"/>
              <a:t>Milo stalks</a:t>
            </a:r>
          </a:p>
          <a:p>
            <a:pPr lvl="1"/>
            <a:r>
              <a:rPr lang="en-US" dirty="0" smtClean="0"/>
              <a:t>Dormant grass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limiting nutrient???</a:t>
            </a:r>
          </a:p>
          <a:p>
            <a:pPr lvl="1"/>
            <a:r>
              <a:rPr lang="en-US" dirty="0" smtClean="0"/>
              <a:t>Protein…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Protein response???</a:t>
            </a:r>
          </a:p>
          <a:p>
            <a:r>
              <a:rPr lang="en-US" dirty="0" smtClean="0"/>
              <a:t>↑ Intake</a:t>
            </a:r>
          </a:p>
          <a:p>
            <a:r>
              <a:rPr lang="en-US" dirty="0" smtClean="0"/>
              <a:t>Why???</a:t>
            </a:r>
          </a:p>
          <a:p>
            <a:r>
              <a:rPr lang="en-US" dirty="0" smtClean="0"/>
              <a:t>Feed the bugs…</a:t>
            </a:r>
          </a:p>
          <a:p>
            <a:pPr lvl="1"/>
            <a:r>
              <a:rPr lang="en-US" dirty="0" smtClean="0"/>
              <a:t>…bugs digest the forage and they feed the 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304950"/>
              </p:ext>
            </p:extLst>
          </p:nvPr>
        </p:nvGraphicFramePr>
        <p:xfrm>
          <a:off x="-346075" y="1397000"/>
          <a:ext cx="9693275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6494463"/>
            <a:ext cx="81534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err="1">
                <a:solidFill>
                  <a:srgbClr val="FAFD00"/>
                </a:solidFill>
              </a:rPr>
              <a:t>Bandyk</a:t>
            </a:r>
            <a:r>
              <a:rPr lang="en-US" b="1" dirty="0">
                <a:solidFill>
                  <a:srgbClr val="FAFD00"/>
                </a:solidFill>
              </a:rPr>
              <a:t> et al. (1998</a:t>
            </a:r>
            <a:r>
              <a:rPr lang="en-US" b="1" dirty="0" smtClean="0">
                <a:solidFill>
                  <a:srgbClr val="FAFD00"/>
                </a:solidFill>
              </a:rPr>
              <a:t>) casein infusion</a:t>
            </a:r>
            <a:endParaRPr lang="en-US" b="1" dirty="0">
              <a:solidFill>
                <a:srgbClr val="FAFD00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796088" y="2514600"/>
            <a:ext cx="3262312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AFD00"/>
                </a:solidFill>
              </a:rPr>
              <a:t>“SBM/CSM”</a:t>
            </a:r>
            <a:endParaRPr lang="en-US" sz="2000" b="1" dirty="0">
              <a:solidFill>
                <a:srgbClr val="FAFD00"/>
              </a:solidFill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145338" y="3429000"/>
            <a:ext cx="1468437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FF00"/>
                </a:solidFill>
              </a:rPr>
              <a:t>“DG”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564313" y="4629090"/>
            <a:ext cx="2503487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No </a:t>
            </a:r>
            <a:r>
              <a:rPr lang="en-US" sz="2000" b="1" dirty="0" smtClean="0">
                <a:solidFill>
                  <a:srgbClr val="FFFFFF"/>
                </a:solidFill>
              </a:rPr>
              <a:t>“supplement”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3622675" y="2622550"/>
            <a:ext cx="9525" cy="10350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286000" y="2222500"/>
            <a:ext cx="2681288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AFD00"/>
                </a:solidFill>
              </a:rPr>
              <a:t>start</a:t>
            </a:r>
            <a:endParaRPr lang="en-US" sz="2000" b="1" dirty="0">
              <a:solidFill>
                <a:srgbClr val="FAFD00"/>
              </a:solidFill>
            </a:endParaRP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Supplementation w DG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b="1">
                <a:solidFill>
                  <a:srgbClr val="EAFC04"/>
                </a:solidFill>
              </a:rPr>
              <a:t>ADG on Grass w/ DG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62484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Klopfenstein et al. (2007)</a:t>
            </a:r>
          </a:p>
        </p:txBody>
      </p:sp>
      <p:graphicFrame>
        <p:nvGraphicFramePr>
          <p:cNvPr id="106512" name="Object 1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art" r:id="rId4" imgW="8229600" imgH="4524451" progId="MSGraph.Chart.8">
                  <p:embed followColorScheme="full"/>
                </p:oleObj>
              </mc:Choice>
              <mc:Fallback>
                <p:oleObj name="Chart" r:id="rId4" imgW="8229600" imgH="4524451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b="1">
                <a:solidFill>
                  <a:srgbClr val="EAFC04"/>
                </a:solidFill>
              </a:rPr>
              <a:t>F:G of supplementation</a:t>
            </a:r>
            <a:br>
              <a:rPr lang="en-US" sz="3600" b="1">
                <a:solidFill>
                  <a:srgbClr val="EAFC04"/>
                </a:solidFill>
              </a:rPr>
            </a:br>
            <a:r>
              <a:rPr lang="en-US" sz="3600" b="1">
                <a:solidFill>
                  <a:srgbClr val="EAFC04"/>
                </a:solidFill>
              </a:rPr>
              <a:t> on Grass w/ DG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2484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Klopfenstein et al. (2007)</a:t>
            </a:r>
          </a:p>
        </p:txBody>
      </p:sp>
      <p:graphicFrame>
        <p:nvGraphicFramePr>
          <p:cNvPr id="111620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hart" r:id="rId4" imgW="8229600" imgH="4524451" progId="MSGraph.Chart.8">
                  <p:embed followColorScheme="full"/>
                </p:oleObj>
              </mc:Choice>
              <mc:Fallback>
                <p:oleObj name="Chart" r:id="rId4" imgW="8229600" imgH="4524451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3600" b="1">
                <a:solidFill>
                  <a:srgbClr val="EAFC04"/>
                </a:solidFill>
              </a:rPr>
              <a:t>DG Substitution for Grass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2484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Klopfenstein et al. (2007)</a:t>
            </a:r>
          </a:p>
        </p:txBody>
      </p:sp>
      <p:graphicFrame>
        <p:nvGraphicFramePr>
          <p:cNvPr id="109572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art" r:id="rId4" imgW="8229600" imgH="4524451" progId="MSGraph.Chart.8">
                  <p:embed followColorScheme="full"/>
                </p:oleObj>
              </mc:Choice>
              <mc:Fallback>
                <p:oleObj name="Chart" r:id="rId4" imgW="8229600" imgH="4524451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 descr="yearlings11182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525"/>
            <a:ext cx="4953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ows on milo stubbl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5257800" cy="3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743200" cy="1143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Cows on dormant range/crop residue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Low energy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4-6</a:t>
            </a:r>
            <a:r>
              <a:rPr lang="en-US" dirty="0"/>
              <a:t>% Crude Protein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DG (~30% CP) = </a:t>
            </a:r>
            <a:r>
              <a:rPr lang="en-US" dirty="0"/>
              <a:t>68% of </a:t>
            </a:r>
            <a:r>
              <a:rPr lang="en-US" dirty="0" smtClean="0"/>
              <a:t>SBM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$330 </a:t>
            </a:r>
            <a:r>
              <a:rPr lang="en-US" dirty="0" err="1" smtClean="0"/>
              <a:t>vs</a:t>
            </a:r>
            <a:r>
              <a:rPr lang="en-US" dirty="0" smtClean="0"/>
              <a:t> $480 SBM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DG @ ~$260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Mid-gestation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6 </a:t>
            </a:r>
            <a:r>
              <a:rPr lang="en-US" dirty="0" err="1"/>
              <a:t>lbs</a:t>
            </a:r>
            <a:r>
              <a:rPr lang="en-US" dirty="0"/>
              <a:t> </a:t>
            </a:r>
            <a:r>
              <a:rPr lang="en-US" dirty="0" smtClean="0"/>
              <a:t>DG Dry basis +19 </a:t>
            </a:r>
            <a:r>
              <a:rPr lang="en-US" dirty="0" err="1" smtClean="0"/>
              <a:t>lb</a:t>
            </a:r>
            <a:r>
              <a:rPr lang="en-US" dirty="0" smtClean="0"/>
              <a:t> straw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Late-gestation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8 </a:t>
            </a:r>
            <a:r>
              <a:rPr lang="en-US" dirty="0" err="1" smtClean="0"/>
              <a:t>lbs</a:t>
            </a:r>
            <a:r>
              <a:rPr lang="en-US" dirty="0" smtClean="0"/>
              <a:t> DG +9 </a:t>
            </a:r>
            <a:r>
              <a:rPr lang="en-US" dirty="0" err="1" smtClean="0"/>
              <a:t>lb</a:t>
            </a:r>
            <a:r>
              <a:rPr lang="en-US" dirty="0" smtClean="0"/>
              <a:t> straw + 10 </a:t>
            </a:r>
            <a:r>
              <a:rPr lang="en-US" dirty="0" err="1" smtClean="0"/>
              <a:t>lb</a:t>
            </a:r>
            <a:r>
              <a:rPr lang="en-US" dirty="0" smtClean="0"/>
              <a:t> grass hay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 descr="yearlings11182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525"/>
            <a:ext cx="4953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cows on milo stubbl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5257800" cy="39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743200" cy="1143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315200" cy="4953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Lactation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10 </a:t>
            </a:r>
            <a:r>
              <a:rPr lang="en-US" dirty="0" err="1" smtClean="0"/>
              <a:t>lb</a:t>
            </a:r>
            <a:r>
              <a:rPr lang="en-US" dirty="0" smtClean="0"/>
              <a:t> DG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16 </a:t>
            </a:r>
            <a:r>
              <a:rPr lang="en-US" dirty="0" err="1" smtClean="0"/>
              <a:t>lb</a:t>
            </a:r>
            <a:r>
              <a:rPr lang="en-US" dirty="0" smtClean="0"/>
              <a:t> grass hay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5 </a:t>
            </a:r>
            <a:r>
              <a:rPr lang="en-US" dirty="0" err="1" smtClean="0"/>
              <a:t>lb</a:t>
            </a:r>
            <a:r>
              <a:rPr lang="en-US" dirty="0" smtClean="0"/>
              <a:t> straw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mixed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>Examples - Receiving calves</a:t>
            </a: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/>
          <a:lstStyle/>
          <a:p>
            <a:pPr lvl="1"/>
            <a:r>
              <a:rPr lang="en-US" sz="3200" dirty="0" smtClean="0"/>
              <a:t>15</a:t>
            </a:r>
            <a:r>
              <a:rPr lang="en-US" sz="3200" dirty="0"/>
              <a:t>% Crude Protein</a:t>
            </a:r>
          </a:p>
          <a:p>
            <a:pPr lvl="1"/>
            <a:r>
              <a:rPr lang="en-US" sz="3200" dirty="0"/>
              <a:t>Moderate energy (forage-based diet)</a:t>
            </a:r>
          </a:p>
          <a:p>
            <a:r>
              <a:rPr lang="en-US" sz="3600" dirty="0"/>
              <a:t>DG has energy value </a:t>
            </a:r>
            <a:r>
              <a:rPr lang="en-US" sz="3600" dirty="0" smtClean="0"/>
              <a:t>115-130% </a:t>
            </a:r>
            <a:r>
              <a:rPr lang="en-US" sz="3600" dirty="0"/>
              <a:t>of corn</a:t>
            </a:r>
          </a:p>
          <a:p>
            <a:r>
              <a:rPr lang="en-US" sz="3600" dirty="0" smtClean="0"/>
              <a:t>6 </a:t>
            </a:r>
            <a:r>
              <a:rPr lang="en-US" sz="3600" dirty="0" err="1"/>
              <a:t>lbs</a:t>
            </a:r>
            <a:r>
              <a:rPr lang="en-US" sz="3600" dirty="0"/>
              <a:t> Dry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4724400"/>
            <a:ext cx="4495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Nitrate Poisoning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→ RBCs </a:t>
            </a:r>
          </a:p>
          <a:p>
            <a:pPr lvl="1"/>
            <a:r>
              <a:rPr lang="en-US" dirty="0" smtClean="0"/>
              <a:t>→ combines w </a:t>
            </a:r>
            <a:r>
              <a:rPr lang="en-US" dirty="0"/>
              <a:t>hemoglobin </a:t>
            </a:r>
            <a:endParaRPr lang="en-US" dirty="0" smtClean="0"/>
          </a:p>
          <a:p>
            <a:pPr lvl="1"/>
            <a:r>
              <a:rPr lang="en-US" dirty="0" smtClean="0"/>
              <a:t>→ </a:t>
            </a:r>
            <a:r>
              <a:rPr lang="en-US" dirty="0" err="1" smtClean="0"/>
              <a:t>methemoglobin</a:t>
            </a:r>
            <a:endParaRPr lang="en-US" dirty="0" smtClean="0"/>
          </a:p>
          <a:p>
            <a:pPr lvl="1"/>
            <a:r>
              <a:rPr lang="en-US" dirty="0" err="1" smtClean="0"/>
              <a:t>Methemoglobin</a:t>
            </a:r>
            <a:r>
              <a:rPr lang="en-US" dirty="0" smtClean="0"/>
              <a:t> </a:t>
            </a:r>
            <a:r>
              <a:rPr lang="en-US" dirty="0"/>
              <a:t>cannot transport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vs. hemoglobin</a:t>
            </a:r>
          </a:p>
          <a:p>
            <a:pPr lvl="1"/>
            <a:r>
              <a:rPr lang="en-US" dirty="0" smtClean="0"/>
              <a:t>↑ Heart </a:t>
            </a:r>
            <a:r>
              <a:rPr lang="en-US" dirty="0"/>
              <a:t>rate </a:t>
            </a:r>
            <a:r>
              <a:rPr lang="en-US" dirty="0" smtClean="0"/>
              <a:t>/ respiration \</a:t>
            </a:r>
          </a:p>
          <a:p>
            <a:pPr lvl="1"/>
            <a:r>
              <a:rPr lang="en-US" dirty="0" smtClean="0"/>
              <a:t>Blood / </a:t>
            </a:r>
            <a:r>
              <a:rPr lang="en-US" dirty="0"/>
              <a:t>tissues </a:t>
            </a:r>
            <a:r>
              <a:rPr lang="en-US" dirty="0" smtClean="0"/>
              <a:t>→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CHOCOLATE BROWN</a:t>
            </a:r>
          </a:p>
          <a:p>
            <a:pPr lvl="1"/>
            <a:r>
              <a:rPr lang="en-US" dirty="0" smtClean="0"/>
              <a:t>muscle tremors, staggering, eventual suffocation</a:t>
            </a:r>
          </a:p>
          <a:p>
            <a:pPr lvl="1"/>
            <a:r>
              <a:rPr lang="en-US" dirty="0" smtClean="0"/>
              <a:t>Abortion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Starting ration bunk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743200" cy="1143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  <a:gradFill rotWithShape="1">
            <a:gsLst>
              <a:gs pos="0">
                <a:srgbClr val="6600CC">
                  <a:alpha val="60001"/>
                </a:srgbClr>
              </a:gs>
              <a:gs pos="100000">
                <a:srgbClr val="66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en-US" sz="3600" dirty="0"/>
              <a:t>Growing calves</a:t>
            </a:r>
          </a:p>
          <a:p>
            <a:pPr lvl="1"/>
            <a:r>
              <a:rPr lang="en-US" sz="3200" dirty="0"/>
              <a:t>12% Crude Protein</a:t>
            </a:r>
          </a:p>
          <a:p>
            <a:pPr lvl="1"/>
            <a:r>
              <a:rPr lang="en-US" sz="3200" dirty="0"/>
              <a:t>Moderate energy (forage-based diet)</a:t>
            </a:r>
          </a:p>
          <a:p>
            <a:r>
              <a:rPr lang="en-US" sz="3600" dirty="0"/>
              <a:t>DG has energy value ~115% of corn</a:t>
            </a:r>
          </a:p>
          <a:p>
            <a:r>
              <a:rPr lang="en-US" sz="3600" dirty="0" smtClean="0"/>
              <a:t>5-8 </a:t>
            </a:r>
            <a:r>
              <a:rPr lang="en-US" sz="3600" dirty="0" err="1"/>
              <a:t>lbs</a:t>
            </a:r>
            <a:r>
              <a:rPr lang="en-US" sz="3600" dirty="0"/>
              <a:t> Dry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r>
              <a:rPr lang="en-US" dirty="0" smtClean="0"/>
              <a:t>Is it ONLY about cost?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s.kansas.com/kstated/files/2011/01/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7" y="0"/>
            <a:ext cx="9166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WHICH IS MORE EFFECTIVE:</a:t>
            </a:r>
          </a:p>
          <a:p>
            <a:pPr marL="0" indent="0" algn="ctr">
              <a:buNone/>
            </a:pPr>
            <a:r>
              <a:rPr lang="en-US" sz="4400" dirty="0" smtClean="0"/>
              <a:t>Prevention</a:t>
            </a:r>
          </a:p>
          <a:p>
            <a:pPr marL="0" indent="0" algn="ctr">
              <a:buNone/>
            </a:pPr>
            <a:r>
              <a:rPr lang="en-US" sz="4400" dirty="0" err="1" smtClean="0"/>
              <a:t>vs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Treatment?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04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WHICH IS MORE EFFECTIVE:</a:t>
            </a:r>
          </a:p>
          <a:p>
            <a:pPr marL="0" indent="0" algn="ctr">
              <a:buNone/>
            </a:pPr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  <a:p>
            <a:pPr marL="0" indent="0" algn="ctr">
              <a:buNone/>
            </a:pPr>
            <a:r>
              <a:rPr lang="en-US" sz="4400" dirty="0" err="1" smtClean="0"/>
              <a:t>vs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Treatment?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3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forages…</a:t>
            </a:r>
            <a:endParaRPr lang="en-US" dirty="0"/>
          </a:p>
        </p:txBody>
      </p:sp>
      <p:pic>
        <p:nvPicPr>
          <p:cNvPr id="4" name="Picture 3" descr="Sorghum 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1930"/>
            <a:ext cx="3115733" cy="533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titled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1" y="1676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37979" y="152400"/>
            <a:ext cx="7094827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Common plants known to accumulate nitrate: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Courier New" pitchFamily="49" charset="0"/>
              </a:rPr>
              <a:t>Crops 			Weeds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Barley 	Canada Thistle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Corn 	Dock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Flax 	Jimsonweed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Millet 	Johnson Grass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Oats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Kochia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Rape 	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Lambsquarter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Rye 	Nightshade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Soybean 	Pigweed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Sorghum	Russian Thistle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Sudangrass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	Smartweed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Sugar beets	Wild Sunflower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Sweetclover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03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Courier New" pitchFamily="49" charset="0"/>
              </a:rPr>
              <a:t>Wheat </a:t>
            </a:r>
          </a:p>
        </p:txBody>
      </p:sp>
    </p:spTree>
    <p:extLst>
      <p:ext uri="{BB962C8B-B14F-4D97-AF65-F5344CB8AC3E}">
        <p14:creationId xmlns:p14="http://schemas.microsoft.com/office/powerpoint/2010/main" val="38080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Diphenylamine Test</a:t>
            </a:r>
            <a:br>
              <a:rPr lang="en-US" dirty="0" smtClean="0"/>
            </a:br>
            <a:r>
              <a:rPr lang="en-US" sz="2200" dirty="0" smtClean="0"/>
              <a:t>http://www.asi.ksu.edu/doc6194.ashx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Intense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color = forage </a:t>
            </a:r>
            <a:r>
              <a:rPr lang="en-US" dirty="0"/>
              <a:t>contains </a:t>
            </a:r>
            <a:r>
              <a:rPr lang="en-US" dirty="0" smtClean="0"/>
              <a:t>potentially </a:t>
            </a:r>
            <a:r>
              <a:rPr lang="en-US" dirty="0"/>
              <a:t>dangerous </a:t>
            </a:r>
            <a:r>
              <a:rPr lang="en-US" dirty="0" smtClean="0"/>
              <a:t>nitrate levels </a:t>
            </a: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send </a:t>
            </a:r>
            <a:r>
              <a:rPr lang="en-US" dirty="0"/>
              <a:t>the forage </a:t>
            </a:r>
            <a:r>
              <a:rPr lang="en-US" dirty="0" smtClean="0"/>
              <a:t>for analysis prior to feeding</a:t>
            </a:r>
            <a:r>
              <a:rPr lang="en-US" dirty="0"/>
              <a:t>. </a:t>
            </a:r>
            <a:endParaRPr lang="en-US" baseline="-25000" dirty="0" smtClean="0"/>
          </a:p>
          <a:p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337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L. Hollis – Vet Quarterly, Fall 2012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67506"/>
            <a:ext cx="4857750" cy="365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5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am I up here talking about Nitrate toxicity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726</Words>
  <Application>Microsoft Office PowerPoint</Application>
  <PresentationFormat>On-screen Show (4:3)</PresentationFormat>
  <Paragraphs>178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Chart</vt:lpstr>
      <vt:lpstr>OPTIMIZING THE USE OF ON-FARM FORAGE RESOURCES</vt:lpstr>
      <vt:lpstr>QUIZ:</vt:lpstr>
      <vt:lpstr>Nitrate Poisoning </vt:lpstr>
      <vt:lpstr>QUIZ:</vt:lpstr>
      <vt:lpstr>QUIZ:</vt:lpstr>
      <vt:lpstr>Testing forages…</vt:lpstr>
      <vt:lpstr>PowerPoint Presentation</vt:lpstr>
      <vt:lpstr>Diphenylamine Test http://www.asi.ksu.edu/doc6194.ashx</vt:lpstr>
      <vt:lpstr>QUIZ:</vt:lpstr>
      <vt:lpstr>Current situation…</vt:lpstr>
      <vt:lpstr>QUIZ:</vt:lpstr>
      <vt:lpstr>Prevention:</vt:lpstr>
      <vt:lpstr>PowerPoint Presentation</vt:lpstr>
      <vt:lpstr>Mitigating factors:</vt:lpstr>
      <vt:lpstr>Does grain feeding affect NO3 toxicity?</vt:lpstr>
      <vt:lpstr>PowerPoint Presentation</vt:lpstr>
      <vt:lpstr>Avoiding Toxicity</vt:lpstr>
      <vt:lpstr>Treatment:</vt:lpstr>
      <vt:lpstr>EVERYTHING HAS A VALUE… </vt:lpstr>
      <vt:lpstr>EVERYTHING (nearly) HAS A VALUE… </vt:lpstr>
      <vt:lpstr>Nutrition 101</vt:lpstr>
      <vt:lpstr>Nutrition 101</vt:lpstr>
      <vt:lpstr>PowerPoint Presentation</vt:lpstr>
      <vt:lpstr>PowerPoint Presentation</vt:lpstr>
      <vt:lpstr>PowerPoint Presentation</vt:lpstr>
      <vt:lpstr>PowerPoint Presentation</vt:lpstr>
      <vt:lpstr>Examples</vt:lpstr>
      <vt:lpstr>Examples</vt:lpstr>
      <vt:lpstr>Examples - Receiving calves</vt:lpstr>
      <vt:lpstr>Examples</vt:lpstr>
      <vt:lpstr>Waste?</vt:lpstr>
      <vt:lpstr>PowerPoint Presentation</vt:lpstr>
    </vt:vector>
  </TitlesOfParts>
  <Company>KSUCVM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Reinhardt</dc:creator>
  <cp:lastModifiedBy>Karen Marie Blakeslee</cp:lastModifiedBy>
  <cp:revision>29</cp:revision>
  <dcterms:created xsi:type="dcterms:W3CDTF">2012-10-12T19:09:35Z</dcterms:created>
  <dcterms:modified xsi:type="dcterms:W3CDTF">2014-05-08T18:35:20Z</dcterms:modified>
</cp:coreProperties>
</file>